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85.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99.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12.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taskpanes.xml" ContentType="application/vnd.ms-office.webextensiontaskpane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1766" r:id="rId3"/>
    <p:sldId id="4720" r:id="rId4"/>
    <p:sldId id="258" r:id="rId5"/>
    <p:sldId id="4724" r:id="rId6"/>
    <p:sldId id="4725" r:id="rId7"/>
    <p:sldId id="4727" r:id="rId8"/>
    <p:sldId id="262" r:id="rId9"/>
    <p:sldId id="4731" r:id="rId10"/>
    <p:sldId id="4730" r:id="rId11"/>
    <p:sldId id="4726" r:id="rId12"/>
    <p:sldId id="257" r:id="rId13"/>
    <p:sldId id="4729" r:id="rId14"/>
    <p:sldId id="267" r:id="rId15"/>
    <p:sldId id="268" r:id="rId16"/>
    <p:sldId id="269" r:id="rId17"/>
    <p:sldId id="270" r:id="rId18"/>
    <p:sldId id="271" r:id="rId19"/>
    <p:sldId id="4732" r:id="rId20"/>
    <p:sldId id="272" r:id="rId21"/>
    <p:sldId id="4723" r:id="rId22"/>
    <p:sldId id="4715" r:id="rId23"/>
    <p:sldId id="4721" r:id="rId24"/>
    <p:sldId id="4719" r:id="rId25"/>
    <p:sldId id="4735" r:id="rId26"/>
    <p:sldId id="4752" r:id="rId27"/>
    <p:sldId id="4758" r:id="rId28"/>
    <p:sldId id="4748" r:id="rId29"/>
    <p:sldId id="4744" r:id="rId30"/>
    <p:sldId id="4733" r:id="rId31"/>
    <p:sldId id="4753" r:id="rId32"/>
    <p:sldId id="4754" r:id="rId33"/>
    <p:sldId id="4716" r:id="rId34"/>
    <p:sldId id="4747" r:id="rId35"/>
    <p:sldId id="4745" r:id="rId36"/>
    <p:sldId id="4734" r:id="rId37"/>
    <p:sldId id="4756" r:id="rId38"/>
    <p:sldId id="4755" r:id="rId39"/>
    <p:sldId id="4738" r:id="rId40"/>
    <p:sldId id="4746" r:id="rId41"/>
    <p:sldId id="4718" r:id="rId42"/>
    <p:sldId id="1772" r:id="rId43"/>
    <p:sldId id="1734" r:id="rId44"/>
    <p:sldId id="1773" r:id="rId45"/>
    <p:sldId id="1770" r:id="rId46"/>
    <p:sldId id="1775" r:id="rId47"/>
    <p:sldId id="1774" r:id="rId48"/>
    <p:sldId id="1776" r:id="rId49"/>
    <p:sldId id="1777" r:id="rId50"/>
    <p:sldId id="1778" r:id="rId51"/>
    <p:sldId id="1779" r:id="rId52"/>
    <p:sldId id="1781" r:id="rId53"/>
    <p:sldId id="1767" r:id="rId54"/>
    <p:sldId id="1782" r:id="rId55"/>
    <p:sldId id="1783" r:id="rId56"/>
    <p:sldId id="1784" r:id="rId57"/>
    <p:sldId id="1785" r:id="rId58"/>
    <p:sldId id="1786" r:id="rId59"/>
    <p:sldId id="1787" r:id="rId60"/>
    <p:sldId id="1788" r:id="rId61"/>
    <p:sldId id="1789" r:id="rId62"/>
    <p:sldId id="1790" r:id="rId63"/>
    <p:sldId id="1791" r:id="rId64"/>
    <p:sldId id="1792" r:id="rId65"/>
    <p:sldId id="1765" r:id="rId66"/>
    <p:sldId id="1793" r:id="rId67"/>
    <p:sldId id="1794" r:id="rId68"/>
    <p:sldId id="1795" r:id="rId69"/>
    <p:sldId id="1796" r:id="rId70"/>
    <p:sldId id="4675" r:id="rId71"/>
    <p:sldId id="4676" r:id="rId72"/>
    <p:sldId id="4677" r:id="rId73"/>
    <p:sldId id="4678" r:id="rId74"/>
    <p:sldId id="4679" r:id="rId75"/>
    <p:sldId id="4680" r:id="rId76"/>
    <p:sldId id="4681" r:id="rId77"/>
    <p:sldId id="4684" r:id="rId78"/>
    <p:sldId id="4682" r:id="rId79"/>
    <p:sldId id="4687" r:id="rId80"/>
    <p:sldId id="4688" r:id="rId81"/>
    <p:sldId id="4689" r:id="rId82"/>
    <p:sldId id="4691" r:id="rId83"/>
    <p:sldId id="4683" r:id="rId84"/>
    <p:sldId id="4685" r:id="rId85"/>
    <p:sldId id="4692" r:id="rId86"/>
    <p:sldId id="4693" r:id="rId87"/>
    <p:sldId id="4694" r:id="rId88"/>
    <p:sldId id="4695" r:id="rId89"/>
    <p:sldId id="4697" r:id="rId90"/>
    <p:sldId id="4696" r:id="rId91"/>
    <p:sldId id="4699" r:id="rId92"/>
    <p:sldId id="4700" r:id="rId93"/>
    <p:sldId id="4701" r:id="rId94"/>
    <p:sldId id="4702" r:id="rId95"/>
    <p:sldId id="4703" r:id="rId96"/>
    <p:sldId id="4704" r:id="rId97"/>
    <p:sldId id="4705" r:id="rId98"/>
    <p:sldId id="4707" r:id="rId99"/>
    <p:sldId id="4708" r:id="rId100"/>
    <p:sldId id="4709" r:id="rId101"/>
    <p:sldId id="4710" r:id="rId102"/>
    <p:sldId id="4706" r:id="rId103"/>
    <p:sldId id="4711" r:id="rId104"/>
    <p:sldId id="4712" r:id="rId105"/>
    <p:sldId id="4714" r:id="rId106"/>
    <p:sldId id="4713" r:id="rId107"/>
    <p:sldId id="259" r:id="rId10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BEAAAE9-5B3E-4512-9A98-F855458B4965}">
          <p14:sldIdLst>
            <p14:sldId id="256"/>
          </p14:sldIdLst>
        </p14:section>
        <p14:section name="Working with the INSPIRE Online Training Course" id="{FC03D57F-4F90-4812-BF9F-6C779721597D}">
          <p14:sldIdLst>
            <p14:sldId id="1766"/>
            <p14:sldId id="4720"/>
            <p14:sldId id="258"/>
            <p14:sldId id="4724"/>
            <p14:sldId id="4725"/>
            <p14:sldId id="4727"/>
            <p14:sldId id="262"/>
            <p14:sldId id="4731"/>
            <p14:sldId id="4730"/>
            <p14:sldId id="4726"/>
            <p14:sldId id="257"/>
            <p14:sldId id="4729"/>
            <p14:sldId id="267"/>
            <p14:sldId id="268"/>
            <p14:sldId id="269"/>
            <p14:sldId id="270"/>
            <p14:sldId id="271"/>
            <p14:sldId id="4732"/>
            <p14:sldId id="272"/>
            <p14:sldId id="4723"/>
          </p14:sldIdLst>
        </p14:section>
        <p14:section name="Understanding Creating Sustainable Productions and Operating Sustainable Venues for the Performing Arts" id="{5AFD2DF3-DCD1-48D7-A8EE-CDE28DEF0361}">
          <p14:sldIdLst>
            <p14:sldId id="4715"/>
            <p14:sldId id="4721"/>
            <p14:sldId id="4719"/>
            <p14:sldId id="4735"/>
            <p14:sldId id="4752"/>
            <p14:sldId id="4758"/>
            <p14:sldId id="4748"/>
            <p14:sldId id="4744"/>
            <p14:sldId id="4733"/>
            <p14:sldId id="4753"/>
            <p14:sldId id="4754"/>
            <p14:sldId id="4716"/>
            <p14:sldId id="4747"/>
            <p14:sldId id="4745"/>
            <p14:sldId id="4734"/>
            <p14:sldId id="4756"/>
            <p14:sldId id="4755"/>
            <p14:sldId id="4738"/>
            <p14:sldId id="4746"/>
          </p14:sldIdLst>
        </p14:section>
        <p14:section name="Harnessing Digital Tools in the Performing Arts" id="{1E8EE04E-ACC6-4021-A245-0CC893967FED}">
          <p14:sldIdLst>
            <p14:sldId id="4718"/>
            <p14:sldId id="1772"/>
            <p14:sldId id="1734"/>
            <p14:sldId id="1773"/>
            <p14:sldId id="1770"/>
            <p14:sldId id="1775"/>
            <p14:sldId id="1774"/>
            <p14:sldId id="1776"/>
            <p14:sldId id="1777"/>
            <p14:sldId id="1778"/>
            <p14:sldId id="1779"/>
            <p14:sldId id="1781"/>
            <p14:sldId id="1767"/>
            <p14:sldId id="1782"/>
            <p14:sldId id="1783"/>
            <p14:sldId id="1784"/>
            <p14:sldId id="1785"/>
            <p14:sldId id="1786"/>
            <p14:sldId id="1787"/>
            <p14:sldId id="1788"/>
            <p14:sldId id="1789"/>
            <p14:sldId id="1790"/>
            <p14:sldId id="1791"/>
            <p14:sldId id="1792"/>
          </p14:sldIdLst>
        </p14:section>
        <p14:section name="Empowering Entrepreneurial Pathways in the Performing Arts Sector" id="{EC3E8D2E-07F8-4966-A897-2909D78B35E2}">
          <p14:sldIdLst>
            <p14:sldId id="1765"/>
            <p14:sldId id="1793"/>
            <p14:sldId id="1794"/>
            <p14:sldId id="1795"/>
            <p14:sldId id="1796"/>
            <p14:sldId id="4675"/>
            <p14:sldId id="4676"/>
            <p14:sldId id="4677"/>
            <p14:sldId id="4678"/>
            <p14:sldId id="4679"/>
            <p14:sldId id="4680"/>
            <p14:sldId id="4681"/>
            <p14:sldId id="4684"/>
            <p14:sldId id="4682"/>
            <p14:sldId id="4687"/>
            <p14:sldId id="4688"/>
            <p14:sldId id="4689"/>
            <p14:sldId id="4691"/>
            <p14:sldId id="4683"/>
            <p14:sldId id="4685"/>
            <p14:sldId id="4692"/>
            <p14:sldId id="4693"/>
            <p14:sldId id="4694"/>
            <p14:sldId id="4695"/>
            <p14:sldId id="4697"/>
            <p14:sldId id="4696"/>
            <p14:sldId id="4699"/>
            <p14:sldId id="4700"/>
            <p14:sldId id="4701"/>
            <p14:sldId id="4702"/>
            <p14:sldId id="4703"/>
            <p14:sldId id="4704"/>
            <p14:sldId id="4705"/>
            <p14:sldId id="4707"/>
            <p14:sldId id="4708"/>
            <p14:sldId id="4709"/>
            <p14:sldId id="4710"/>
            <p14:sldId id="4706"/>
            <p14:sldId id="4711"/>
            <p14:sldId id="4712"/>
            <p14:sldId id="4714"/>
            <p14:sldId id="4713"/>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538AD-A546-2804-F62D-9454720DD9D4}" name="Anna  Cebrián Prats" initials="AC" userId="S::anna.cebrian@bakertilly.es::9cd35419-3515-45b2-af7b-48419186ad69" providerId="AD"/>
  <p188:author id="{6BAD28B7-1C62-F314-A039-9EAA4AA36B52}" name="Larry Busch" initials="LB" userId="5afec3604ed39bd6" providerId="Windows Live"/>
  <p188:author id="{B2D076CB-96DD-6CAF-DC66-0F1017E0F119}" name="Rania Kantzou PI4SD" initials="RK" userId="b5afc8fa65d491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938"/>
    <a:srgbClr val="3F6031"/>
    <a:srgbClr val="04A6C2"/>
    <a:srgbClr val="EAF1DD"/>
    <a:srgbClr val="FF5353"/>
    <a:srgbClr val="F4F8EE"/>
    <a:srgbClr val="FCFDF9"/>
    <a:srgbClr val="2A4020"/>
    <a:srgbClr val="036D7F"/>
    <a:srgbClr val="3E6E2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05162-C816-4E02-90C8-771738DCA27A}" v="3" dt="2025-09-13T09:23:29.80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72" autoAdjust="0"/>
  </p:normalViewPr>
  <p:slideViewPr>
    <p:cSldViewPr snapToGrid="0">
      <p:cViewPr varScale="1">
        <p:scale>
          <a:sx n="70" d="100"/>
          <a:sy n="70" d="100"/>
        </p:scale>
        <p:origin x="302"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2.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118"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10555-DFB7-46FE-80BE-CADFD695D23B}"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3307BE78-72EC-4E68-B950-C5A737418EEB}">
      <dgm:prSet/>
      <dgm:spPr>
        <a:solidFill>
          <a:srgbClr val="3F6031"/>
        </a:solidFill>
      </dgm:spPr>
      <dgm:t>
        <a:bodyPr/>
        <a:lstStyle/>
        <a:p>
          <a:r>
            <a:rPr lang="en-GB" noProof="0" dirty="0"/>
            <a:t>Αντιμετωπίζει περιβαλλοντικές, ψηφιακές και οικονομικές προκλήσεις</a:t>
          </a:r>
        </a:p>
      </dgm:t>
    </dgm:pt>
    <dgm:pt modelId="{3C2FC58A-D2C7-491E-A4C0-84B5B21BFB19}" type="parTrans" cxnId="{22EB623D-A91E-4E87-9170-1B5B57548FA3}">
      <dgm:prSet/>
      <dgm:spPr/>
      <dgm:t>
        <a:bodyPr/>
        <a:lstStyle/>
        <a:p>
          <a:endParaRPr lang="en-US"/>
        </a:p>
      </dgm:t>
    </dgm:pt>
    <dgm:pt modelId="{D0043DAF-DCB3-48C8-9691-89A121116E4B}" type="sibTrans" cxnId="{22EB623D-A91E-4E87-9170-1B5B57548FA3}">
      <dgm:prSet/>
      <dgm:spPr/>
      <dgm:t>
        <a:bodyPr/>
        <a:lstStyle/>
        <a:p>
          <a:endParaRPr lang="en-US"/>
        </a:p>
      </dgm:t>
    </dgm:pt>
    <dgm:pt modelId="{98C8823B-DAA6-47A8-9116-1A57E1BE1216}">
      <dgm:prSet/>
      <dgm:spPr>
        <a:solidFill>
          <a:srgbClr val="569938"/>
        </a:solidFill>
      </dgm:spPr>
      <dgm:t>
        <a:bodyPr/>
        <a:lstStyle/>
        <a:p>
          <a:r>
            <a:rPr lang="en-GB" noProof="0" dirty="0"/>
            <a:t>Γεφυρώνει τη θεωρία και την πράξη.</a:t>
          </a:r>
        </a:p>
      </dgm:t>
    </dgm:pt>
    <dgm:pt modelId="{9AEFD061-F002-4FCF-A328-2CB7F5787262}" type="parTrans" cxnId="{5CCCD867-A743-4B1F-A746-9ADE8D7E0CE9}">
      <dgm:prSet/>
      <dgm:spPr/>
      <dgm:t>
        <a:bodyPr/>
        <a:lstStyle/>
        <a:p>
          <a:endParaRPr lang="en-US"/>
        </a:p>
      </dgm:t>
    </dgm:pt>
    <dgm:pt modelId="{2540306E-86BE-473A-8657-B19B7663C448}" type="sibTrans" cxnId="{5CCCD867-A743-4B1F-A746-9ADE8D7E0CE9}">
      <dgm:prSet/>
      <dgm:spPr/>
      <dgm:t>
        <a:bodyPr/>
        <a:lstStyle/>
        <a:p>
          <a:endParaRPr lang="en-US"/>
        </a:p>
      </dgm:t>
    </dgm:pt>
    <dgm:pt modelId="{16B6B3F2-B216-4214-9E88-B3E26420CF43}">
      <dgm:prSet/>
      <dgm:spPr>
        <a:solidFill>
          <a:srgbClr val="FF0000"/>
        </a:solidFill>
      </dgm:spPr>
      <dgm:t>
        <a:bodyPr/>
        <a:lstStyle/>
        <a:p>
          <a:r>
            <a:rPr lang="en-GB" noProof="0" dirty="0"/>
            <a:t>Ενθαρρύνει την καινοτομία και την ανθεκτικότητα.</a:t>
          </a:r>
        </a:p>
      </dgm:t>
    </dgm:pt>
    <dgm:pt modelId="{8C838989-4535-4E17-B18E-188A907354DE}" type="parTrans" cxnId="{A19D153E-A9F0-4F02-ACD3-39492A0239AE}">
      <dgm:prSet/>
      <dgm:spPr/>
      <dgm:t>
        <a:bodyPr/>
        <a:lstStyle/>
        <a:p>
          <a:endParaRPr lang="en-US"/>
        </a:p>
      </dgm:t>
    </dgm:pt>
    <dgm:pt modelId="{99D231DB-4C9D-41AE-924C-1A0803D5EF93}" type="sibTrans" cxnId="{A19D153E-A9F0-4F02-ACD3-39492A0239AE}">
      <dgm:prSet/>
      <dgm:spPr/>
      <dgm:t>
        <a:bodyPr/>
        <a:lstStyle/>
        <a:p>
          <a:endParaRPr lang="en-US"/>
        </a:p>
      </dgm:t>
    </dgm:pt>
    <dgm:pt modelId="{16CD6DCD-29A2-4504-9BFC-C63FDD321FFA}" type="pres">
      <dgm:prSet presAssocID="{BEF10555-DFB7-46FE-80BE-CADFD695D23B}" presName="cycle" presStyleCnt="0">
        <dgm:presLayoutVars>
          <dgm:dir/>
          <dgm:resizeHandles val="exact"/>
        </dgm:presLayoutVars>
      </dgm:prSet>
      <dgm:spPr/>
    </dgm:pt>
    <dgm:pt modelId="{BE0C1F41-6AD1-4A67-96B7-6919EBD7C295}" type="pres">
      <dgm:prSet presAssocID="{3307BE78-72EC-4E68-B950-C5A737418EEB}" presName="node" presStyleLbl="node1" presStyleIdx="0" presStyleCnt="3">
        <dgm:presLayoutVars>
          <dgm:bulletEnabled val="1"/>
        </dgm:presLayoutVars>
      </dgm:prSet>
      <dgm:spPr/>
    </dgm:pt>
    <dgm:pt modelId="{89DADEBB-F0C0-4515-838B-87623F93DD43}" type="pres">
      <dgm:prSet presAssocID="{3307BE78-72EC-4E68-B950-C5A737418EEB}" presName="spNode" presStyleCnt="0"/>
      <dgm:spPr/>
    </dgm:pt>
    <dgm:pt modelId="{7EFF963D-EC13-462C-8B5B-424AA1715221}" type="pres">
      <dgm:prSet presAssocID="{D0043DAF-DCB3-48C8-9691-89A121116E4B}" presName="sibTrans" presStyleLbl="sibTrans1D1" presStyleIdx="0" presStyleCnt="3"/>
      <dgm:spPr/>
    </dgm:pt>
    <dgm:pt modelId="{933AA4A3-F9A7-433F-9815-770CAA043239}" type="pres">
      <dgm:prSet presAssocID="{98C8823B-DAA6-47A8-9116-1A57E1BE1216}" presName="node" presStyleLbl="node1" presStyleIdx="1" presStyleCnt="3">
        <dgm:presLayoutVars>
          <dgm:bulletEnabled val="1"/>
        </dgm:presLayoutVars>
      </dgm:prSet>
      <dgm:spPr/>
    </dgm:pt>
    <dgm:pt modelId="{374DAFD1-5479-419A-8F8F-68E5ABC80BD6}" type="pres">
      <dgm:prSet presAssocID="{98C8823B-DAA6-47A8-9116-1A57E1BE1216}" presName="spNode" presStyleCnt="0"/>
      <dgm:spPr/>
    </dgm:pt>
    <dgm:pt modelId="{88681366-CE21-4801-9D87-EC9BF1300D74}" type="pres">
      <dgm:prSet presAssocID="{2540306E-86BE-473A-8657-B19B7663C448}" presName="sibTrans" presStyleLbl="sibTrans1D1" presStyleIdx="1" presStyleCnt="3"/>
      <dgm:spPr/>
    </dgm:pt>
    <dgm:pt modelId="{7D059486-6455-41AC-B60B-271C2BECB35D}" type="pres">
      <dgm:prSet presAssocID="{16B6B3F2-B216-4214-9E88-B3E26420CF43}" presName="node" presStyleLbl="node1" presStyleIdx="2" presStyleCnt="3">
        <dgm:presLayoutVars>
          <dgm:bulletEnabled val="1"/>
        </dgm:presLayoutVars>
      </dgm:prSet>
      <dgm:spPr/>
    </dgm:pt>
    <dgm:pt modelId="{E6D5E147-6417-4951-8096-FBC6DD1DAB35}" type="pres">
      <dgm:prSet presAssocID="{16B6B3F2-B216-4214-9E88-B3E26420CF43}" presName="spNode" presStyleCnt="0"/>
      <dgm:spPr/>
    </dgm:pt>
    <dgm:pt modelId="{BF6DD38B-2383-49D0-B9D8-40906D6D44C5}" type="pres">
      <dgm:prSet presAssocID="{99D231DB-4C9D-41AE-924C-1A0803D5EF93}" presName="sibTrans" presStyleLbl="sibTrans1D1" presStyleIdx="2" presStyleCnt="3"/>
      <dgm:spPr/>
    </dgm:pt>
  </dgm:ptLst>
  <dgm:cxnLst>
    <dgm:cxn modelId="{D5534529-802E-4EFD-B6C1-3B3409462F51}" type="presOf" srcId="{2540306E-86BE-473A-8657-B19B7663C448}" destId="{88681366-CE21-4801-9D87-EC9BF1300D74}" srcOrd="0" destOrd="0" presId="urn:microsoft.com/office/officeart/2005/8/layout/cycle6"/>
    <dgm:cxn modelId="{D89E403D-0666-48B0-90C0-55C0EB9D5401}" type="presOf" srcId="{D0043DAF-DCB3-48C8-9691-89A121116E4B}" destId="{7EFF963D-EC13-462C-8B5B-424AA1715221}" srcOrd="0" destOrd="0" presId="urn:microsoft.com/office/officeart/2005/8/layout/cycle6"/>
    <dgm:cxn modelId="{22EB623D-A91E-4E87-9170-1B5B57548FA3}" srcId="{BEF10555-DFB7-46FE-80BE-CADFD695D23B}" destId="{3307BE78-72EC-4E68-B950-C5A737418EEB}" srcOrd="0" destOrd="0" parTransId="{3C2FC58A-D2C7-491E-A4C0-84B5B21BFB19}" sibTransId="{D0043DAF-DCB3-48C8-9691-89A121116E4B}"/>
    <dgm:cxn modelId="{A19D153E-A9F0-4F02-ACD3-39492A0239AE}" srcId="{BEF10555-DFB7-46FE-80BE-CADFD695D23B}" destId="{16B6B3F2-B216-4214-9E88-B3E26420CF43}" srcOrd="2" destOrd="0" parTransId="{8C838989-4535-4E17-B18E-188A907354DE}" sibTransId="{99D231DB-4C9D-41AE-924C-1A0803D5EF93}"/>
    <dgm:cxn modelId="{59BC2845-4ADE-474F-8250-CB006A43FCC4}" type="presOf" srcId="{99D231DB-4C9D-41AE-924C-1A0803D5EF93}" destId="{BF6DD38B-2383-49D0-B9D8-40906D6D44C5}" srcOrd="0" destOrd="0" presId="urn:microsoft.com/office/officeart/2005/8/layout/cycle6"/>
    <dgm:cxn modelId="{5CCCD867-A743-4B1F-A746-9ADE8D7E0CE9}" srcId="{BEF10555-DFB7-46FE-80BE-CADFD695D23B}" destId="{98C8823B-DAA6-47A8-9116-1A57E1BE1216}" srcOrd="1" destOrd="0" parTransId="{9AEFD061-F002-4FCF-A328-2CB7F5787262}" sibTransId="{2540306E-86BE-473A-8657-B19B7663C448}"/>
    <dgm:cxn modelId="{DD79434A-ABB8-428E-85E1-6AD2845029B2}" type="presOf" srcId="{BEF10555-DFB7-46FE-80BE-CADFD695D23B}" destId="{16CD6DCD-29A2-4504-9BFC-C63FDD321FFA}" srcOrd="0" destOrd="0" presId="urn:microsoft.com/office/officeart/2005/8/layout/cycle6"/>
    <dgm:cxn modelId="{B3341C5A-67A3-4516-B90D-496591F60ED1}" type="presOf" srcId="{16B6B3F2-B216-4214-9E88-B3E26420CF43}" destId="{7D059486-6455-41AC-B60B-271C2BECB35D}" srcOrd="0" destOrd="0" presId="urn:microsoft.com/office/officeart/2005/8/layout/cycle6"/>
    <dgm:cxn modelId="{9E775CCF-E750-47A6-9185-C456DE858ACC}" type="presOf" srcId="{98C8823B-DAA6-47A8-9116-1A57E1BE1216}" destId="{933AA4A3-F9A7-433F-9815-770CAA043239}" srcOrd="0" destOrd="0" presId="urn:microsoft.com/office/officeart/2005/8/layout/cycle6"/>
    <dgm:cxn modelId="{C1810DED-DCD0-4CB0-BB4F-865867DEECDD}" type="presOf" srcId="{3307BE78-72EC-4E68-B950-C5A737418EEB}" destId="{BE0C1F41-6AD1-4A67-96B7-6919EBD7C295}" srcOrd="0" destOrd="0" presId="urn:microsoft.com/office/officeart/2005/8/layout/cycle6"/>
    <dgm:cxn modelId="{166B2576-981C-43EA-92B7-74D7B9EE8269}" type="presParOf" srcId="{16CD6DCD-29A2-4504-9BFC-C63FDD321FFA}" destId="{BE0C1F41-6AD1-4A67-96B7-6919EBD7C295}" srcOrd="0" destOrd="0" presId="urn:microsoft.com/office/officeart/2005/8/layout/cycle6"/>
    <dgm:cxn modelId="{3C1A540A-3DB5-4ECB-A8FE-A3AB89A5BC96}" type="presParOf" srcId="{16CD6DCD-29A2-4504-9BFC-C63FDD321FFA}" destId="{89DADEBB-F0C0-4515-838B-87623F93DD43}" srcOrd="1" destOrd="0" presId="urn:microsoft.com/office/officeart/2005/8/layout/cycle6"/>
    <dgm:cxn modelId="{EB5FAE69-CD66-49C3-9B22-0871E09BCBBF}" type="presParOf" srcId="{16CD6DCD-29A2-4504-9BFC-C63FDD321FFA}" destId="{7EFF963D-EC13-462C-8B5B-424AA1715221}" srcOrd="2" destOrd="0" presId="urn:microsoft.com/office/officeart/2005/8/layout/cycle6"/>
    <dgm:cxn modelId="{1BC8C75E-DC29-4635-9996-651E646E0051}" type="presParOf" srcId="{16CD6DCD-29A2-4504-9BFC-C63FDD321FFA}" destId="{933AA4A3-F9A7-433F-9815-770CAA043239}" srcOrd="3" destOrd="0" presId="urn:microsoft.com/office/officeart/2005/8/layout/cycle6"/>
    <dgm:cxn modelId="{1FDD3B41-5FD0-4ADB-8BF5-892741156C8F}" type="presParOf" srcId="{16CD6DCD-29A2-4504-9BFC-C63FDD321FFA}" destId="{374DAFD1-5479-419A-8F8F-68E5ABC80BD6}" srcOrd="4" destOrd="0" presId="urn:microsoft.com/office/officeart/2005/8/layout/cycle6"/>
    <dgm:cxn modelId="{82FC6611-5982-4D9A-A358-A0642F5271EA}" type="presParOf" srcId="{16CD6DCD-29A2-4504-9BFC-C63FDD321FFA}" destId="{88681366-CE21-4801-9D87-EC9BF1300D74}" srcOrd="5" destOrd="0" presId="urn:microsoft.com/office/officeart/2005/8/layout/cycle6"/>
    <dgm:cxn modelId="{10F85C6F-B1E8-4C63-A97D-5E2F4B0472EF}" type="presParOf" srcId="{16CD6DCD-29A2-4504-9BFC-C63FDD321FFA}" destId="{7D059486-6455-41AC-B60B-271C2BECB35D}" srcOrd="6" destOrd="0" presId="urn:microsoft.com/office/officeart/2005/8/layout/cycle6"/>
    <dgm:cxn modelId="{9E88D46A-7504-41BD-956F-A5E019F37FF4}" type="presParOf" srcId="{16CD6DCD-29A2-4504-9BFC-C63FDD321FFA}" destId="{E6D5E147-6417-4951-8096-FBC6DD1DAB35}" srcOrd="7" destOrd="0" presId="urn:microsoft.com/office/officeart/2005/8/layout/cycle6"/>
    <dgm:cxn modelId="{0CED9864-7665-4DC2-BD1F-6269FE574E5B}" type="presParOf" srcId="{16CD6DCD-29A2-4504-9BFC-C63FDD321FFA}" destId="{BF6DD38B-2383-49D0-B9D8-40906D6D44C5}"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D4718-83DB-424E-8BDC-FE6C7C8132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8DA249-5649-46CF-9162-E9566C5EE1D1}">
      <dgm:prSet custT="1"/>
      <dgm:spPr/>
      <dgm:t>
        <a:bodyPr/>
        <a:lstStyle/>
        <a:p>
          <a:pPr>
            <a:lnSpc>
              <a:spcPct val="100000"/>
            </a:lnSpc>
          </a:pPr>
          <a:r>
            <a:rPr lang="en-GB" sz="2400" noProof="0" dirty="0"/>
            <a:t>Σχεδιασμένο ως Επαγγελματικό Ανοιχτό Διαδικτυακό Μάθημα (VOOC).</a:t>
          </a:r>
        </a:p>
      </dgm:t>
    </dgm:pt>
    <dgm:pt modelId="{7C177F29-8158-49D0-A2E5-B6D71B147FF2}" type="parTrans" cxnId="{E37937E1-23D7-4A32-87C2-FBED4CB26A76}">
      <dgm:prSet/>
      <dgm:spPr/>
      <dgm:t>
        <a:bodyPr/>
        <a:lstStyle/>
        <a:p>
          <a:endParaRPr lang="en-US" sz="1600"/>
        </a:p>
      </dgm:t>
    </dgm:pt>
    <dgm:pt modelId="{A754B8E1-BB9B-49C3-A36C-E849A94FD2D3}" type="sibTrans" cxnId="{E37937E1-23D7-4A32-87C2-FBED4CB26A76}">
      <dgm:prSet/>
      <dgm:spPr/>
      <dgm:t>
        <a:bodyPr/>
        <a:lstStyle/>
        <a:p>
          <a:endParaRPr lang="en-US" sz="1600"/>
        </a:p>
      </dgm:t>
    </dgm:pt>
    <dgm:pt modelId="{D0D11B5D-F749-49B0-AAD7-EF3ECE7EBD3A}">
      <dgm:prSet custT="1"/>
      <dgm:spPr/>
      <dgm:t>
        <a:bodyPr/>
        <a:lstStyle/>
        <a:p>
          <a:pPr marL="0" lvl="0" indent="0" algn="ctr" defTabSz="1244600">
            <a:lnSpc>
              <a:spcPct val="100000"/>
            </a:lnSpc>
            <a:spcBef>
              <a:spcPct val="0"/>
            </a:spcBef>
            <a:spcAft>
              <a:spcPct val="35000"/>
            </a:spcAft>
            <a:buNone/>
          </a:pPr>
          <a:r>
            <a:rPr lang="en-GB" sz="2400" kern="1200" noProof="0" dirty="0">
              <a:solidFill>
                <a:prstClr val="black">
                  <a:hueOff val="0"/>
                  <a:satOff val="0"/>
                  <a:lumOff val="0"/>
                  <a:alphaOff val="0"/>
                </a:prstClr>
              </a:solidFill>
              <a:latin typeface="Calibri"/>
              <a:ea typeface="+mn-ea"/>
              <a:cs typeface="+mn-cs"/>
            </a:rPr>
            <a:t>Συμβατό με τα ευρωπαϊκά πλαίσια και τις μικροπιστώσεις.</a:t>
          </a:r>
        </a:p>
      </dgm:t>
    </dgm:pt>
    <dgm:pt modelId="{96B0C0AF-02B9-4B4F-B86E-B40A3DBA9EDC}" type="parTrans" cxnId="{AA0C4230-CD63-44EE-9EAD-D045E85999D8}">
      <dgm:prSet/>
      <dgm:spPr/>
      <dgm:t>
        <a:bodyPr/>
        <a:lstStyle/>
        <a:p>
          <a:endParaRPr lang="en-US" sz="1600"/>
        </a:p>
      </dgm:t>
    </dgm:pt>
    <dgm:pt modelId="{12DF50B8-A0BB-4051-A9BD-25E0D663CB84}" type="sibTrans" cxnId="{AA0C4230-CD63-44EE-9EAD-D045E85999D8}">
      <dgm:prSet/>
      <dgm:spPr/>
      <dgm:t>
        <a:bodyPr/>
        <a:lstStyle/>
        <a:p>
          <a:endParaRPr lang="en-US" sz="1600"/>
        </a:p>
      </dgm:t>
    </dgm:pt>
    <dgm:pt modelId="{686BE101-FBA7-4CB5-92DF-2620F5B86555}">
      <dgm:prSet custT="1"/>
      <dgm:spPr/>
      <dgm:t>
        <a:bodyPr/>
        <a:lstStyle/>
        <a:p>
          <a:pPr>
            <a:lnSpc>
              <a:spcPct val="100000"/>
            </a:lnSpc>
          </a:pPr>
          <a:r>
            <a:rPr lang="en-GB" sz="2400" noProof="0" dirty="0"/>
            <a:t>Πέντε ενότητες που ασχολούνται με τη βιωσιμότητα, την ψηφιοποίηση, την επιχειρηματικότητα και την ανθεκτικότητα.</a:t>
          </a:r>
        </a:p>
      </dgm:t>
    </dgm:pt>
    <dgm:pt modelId="{B595259E-3757-4169-978A-F54F3BF60B77}" type="parTrans" cxnId="{F0F7AC6D-33A6-4A56-89BB-15551493B770}">
      <dgm:prSet/>
      <dgm:spPr/>
      <dgm:t>
        <a:bodyPr/>
        <a:lstStyle/>
        <a:p>
          <a:endParaRPr lang="en-US" sz="1600"/>
        </a:p>
      </dgm:t>
    </dgm:pt>
    <dgm:pt modelId="{5C0477C0-4A1B-4B04-BE1F-A940056E9190}" type="sibTrans" cxnId="{F0F7AC6D-33A6-4A56-89BB-15551493B770}">
      <dgm:prSet/>
      <dgm:spPr/>
      <dgm:t>
        <a:bodyPr/>
        <a:lstStyle/>
        <a:p>
          <a:endParaRPr lang="en-US" sz="1600"/>
        </a:p>
      </dgm:t>
    </dgm:pt>
    <dgm:pt modelId="{25A4D9DA-036F-4BDF-ACCB-DC5D8D0A1C8C}" type="pres">
      <dgm:prSet presAssocID="{E7FD4718-83DB-424E-8BDC-FE6C7C8132C1}" presName="root" presStyleCnt="0">
        <dgm:presLayoutVars>
          <dgm:dir/>
          <dgm:resizeHandles val="exact"/>
        </dgm:presLayoutVars>
      </dgm:prSet>
      <dgm:spPr/>
    </dgm:pt>
    <dgm:pt modelId="{B55A7382-BFD7-400A-B047-302434556916}" type="pres">
      <dgm:prSet presAssocID="{998DA249-5649-46CF-9162-E9566C5EE1D1}" presName="compNode" presStyleCnt="0"/>
      <dgm:spPr/>
    </dgm:pt>
    <dgm:pt modelId="{78B8CE2D-0267-4429-AE52-757F62AE2548}" type="pres">
      <dgm:prSet presAssocID="{998DA249-5649-46CF-9162-E9566C5EE1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lassenzimmer"/>
        </a:ext>
      </dgm:extLst>
    </dgm:pt>
    <dgm:pt modelId="{E29A7DC3-6C4A-4457-A2EE-3F906E2855D9}" type="pres">
      <dgm:prSet presAssocID="{998DA249-5649-46CF-9162-E9566C5EE1D1}" presName="spaceRect" presStyleCnt="0"/>
      <dgm:spPr/>
    </dgm:pt>
    <dgm:pt modelId="{1D1144B4-9DBD-47AD-BC69-150A02A61E9F}" type="pres">
      <dgm:prSet presAssocID="{998DA249-5649-46CF-9162-E9566C5EE1D1}" presName="textRect" presStyleLbl="revTx" presStyleIdx="0" presStyleCnt="3">
        <dgm:presLayoutVars>
          <dgm:chMax val="1"/>
          <dgm:chPref val="1"/>
        </dgm:presLayoutVars>
      </dgm:prSet>
      <dgm:spPr/>
    </dgm:pt>
    <dgm:pt modelId="{0E4B6AAE-E3F9-474D-A6AB-C483D952B95B}" type="pres">
      <dgm:prSet presAssocID="{A754B8E1-BB9B-49C3-A36C-E849A94FD2D3}" presName="sibTrans" presStyleCnt="0"/>
      <dgm:spPr/>
    </dgm:pt>
    <dgm:pt modelId="{50294BE4-EA51-4003-8C3B-886B05C677B0}" type="pres">
      <dgm:prSet presAssocID="{D0D11B5D-F749-49B0-AAD7-EF3ECE7EBD3A}" presName="compNode" presStyleCnt="0"/>
      <dgm:spPr/>
    </dgm:pt>
    <dgm:pt modelId="{18B027CD-6725-4FC6-A3AC-E505905632FE}" type="pres">
      <dgm:prSet presAssocID="{D0D11B5D-F749-49B0-AAD7-EF3ECE7EBD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6024A1F-399A-45A6-A2EF-FB82D8A78AC2}" type="pres">
      <dgm:prSet presAssocID="{D0D11B5D-F749-49B0-AAD7-EF3ECE7EBD3A}" presName="spaceRect" presStyleCnt="0"/>
      <dgm:spPr/>
    </dgm:pt>
    <dgm:pt modelId="{CFBF1F5E-7019-468A-933D-6759720235A5}" type="pres">
      <dgm:prSet presAssocID="{D0D11B5D-F749-49B0-AAD7-EF3ECE7EBD3A}" presName="textRect" presStyleLbl="revTx" presStyleIdx="1" presStyleCnt="3">
        <dgm:presLayoutVars>
          <dgm:chMax val="1"/>
          <dgm:chPref val="1"/>
        </dgm:presLayoutVars>
      </dgm:prSet>
      <dgm:spPr/>
    </dgm:pt>
    <dgm:pt modelId="{2ED18A11-8185-4ECF-81A1-D9202B45C273}" type="pres">
      <dgm:prSet presAssocID="{12DF50B8-A0BB-4051-A9BD-25E0D663CB84}" presName="sibTrans" presStyleCnt="0"/>
      <dgm:spPr/>
    </dgm:pt>
    <dgm:pt modelId="{0E134E58-2F72-4C32-BBDE-B845B9E5E337}" type="pres">
      <dgm:prSet presAssocID="{686BE101-FBA7-4CB5-92DF-2620F5B86555}" presName="compNode" presStyleCnt="0"/>
      <dgm:spPr/>
    </dgm:pt>
    <dgm:pt modelId="{C3D9CA24-763B-4B84-9177-58668A4EEB1B}" type="pres">
      <dgm:prSet presAssocID="{686BE101-FBA7-4CB5-92DF-2620F5B865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chlag"/>
        </a:ext>
      </dgm:extLst>
    </dgm:pt>
    <dgm:pt modelId="{88C5A184-FFE9-42C2-B56C-480F3D5E2A70}" type="pres">
      <dgm:prSet presAssocID="{686BE101-FBA7-4CB5-92DF-2620F5B86555}" presName="spaceRect" presStyleCnt="0"/>
      <dgm:spPr/>
    </dgm:pt>
    <dgm:pt modelId="{84B95DC4-9275-4D30-B1D3-E16C9CE43040}" type="pres">
      <dgm:prSet presAssocID="{686BE101-FBA7-4CB5-92DF-2620F5B86555}" presName="textRect" presStyleLbl="revTx" presStyleIdx="2" presStyleCnt="3" custScaleX="108244">
        <dgm:presLayoutVars>
          <dgm:chMax val="1"/>
          <dgm:chPref val="1"/>
        </dgm:presLayoutVars>
      </dgm:prSet>
      <dgm:spPr/>
    </dgm:pt>
  </dgm:ptLst>
  <dgm:cxnLst>
    <dgm:cxn modelId="{816E1E26-9015-4447-AE14-8C6DA25F9A32}" type="presOf" srcId="{686BE101-FBA7-4CB5-92DF-2620F5B86555}" destId="{84B95DC4-9275-4D30-B1D3-E16C9CE43040}" srcOrd="0" destOrd="0" presId="urn:microsoft.com/office/officeart/2018/2/layout/IconLabelList"/>
    <dgm:cxn modelId="{AA0C4230-CD63-44EE-9EAD-D045E85999D8}" srcId="{E7FD4718-83DB-424E-8BDC-FE6C7C8132C1}" destId="{D0D11B5D-F749-49B0-AAD7-EF3ECE7EBD3A}" srcOrd="1" destOrd="0" parTransId="{96B0C0AF-02B9-4B4F-B86E-B40A3DBA9EDC}" sibTransId="{12DF50B8-A0BB-4051-A9BD-25E0D663CB84}"/>
    <dgm:cxn modelId="{259B195D-8D83-4470-AC18-86951ED00EDB}" type="presOf" srcId="{D0D11B5D-F749-49B0-AAD7-EF3ECE7EBD3A}" destId="{CFBF1F5E-7019-468A-933D-6759720235A5}" srcOrd="0" destOrd="0" presId="urn:microsoft.com/office/officeart/2018/2/layout/IconLabelList"/>
    <dgm:cxn modelId="{F0F7AC6D-33A6-4A56-89BB-15551493B770}" srcId="{E7FD4718-83DB-424E-8BDC-FE6C7C8132C1}" destId="{686BE101-FBA7-4CB5-92DF-2620F5B86555}" srcOrd="2" destOrd="0" parTransId="{B595259E-3757-4169-978A-F54F3BF60B77}" sibTransId="{5C0477C0-4A1B-4B04-BE1F-A940056E9190}"/>
    <dgm:cxn modelId="{878F7C76-6094-47D7-865C-6B1AEF7A4F8B}" type="presOf" srcId="{998DA249-5649-46CF-9162-E9566C5EE1D1}" destId="{1D1144B4-9DBD-47AD-BC69-150A02A61E9F}" srcOrd="0" destOrd="0" presId="urn:microsoft.com/office/officeart/2018/2/layout/IconLabelList"/>
    <dgm:cxn modelId="{01FAE0C3-BF38-4BB8-82C2-D13CBCCFE42C}" type="presOf" srcId="{E7FD4718-83DB-424E-8BDC-FE6C7C8132C1}" destId="{25A4D9DA-036F-4BDF-ACCB-DC5D8D0A1C8C}" srcOrd="0" destOrd="0" presId="urn:microsoft.com/office/officeart/2018/2/layout/IconLabelList"/>
    <dgm:cxn modelId="{E37937E1-23D7-4A32-87C2-FBED4CB26A76}" srcId="{E7FD4718-83DB-424E-8BDC-FE6C7C8132C1}" destId="{998DA249-5649-46CF-9162-E9566C5EE1D1}" srcOrd="0" destOrd="0" parTransId="{7C177F29-8158-49D0-A2E5-B6D71B147FF2}" sibTransId="{A754B8E1-BB9B-49C3-A36C-E849A94FD2D3}"/>
    <dgm:cxn modelId="{0207AB09-0439-476C-BA3F-B29DEEC5B777}" type="presParOf" srcId="{25A4D9DA-036F-4BDF-ACCB-DC5D8D0A1C8C}" destId="{B55A7382-BFD7-400A-B047-302434556916}" srcOrd="0" destOrd="0" presId="urn:microsoft.com/office/officeart/2018/2/layout/IconLabelList"/>
    <dgm:cxn modelId="{26EAB4D7-2045-41D9-82C2-E8DFD724A6AF}" type="presParOf" srcId="{B55A7382-BFD7-400A-B047-302434556916}" destId="{78B8CE2D-0267-4429-AE52-757F62AE2548}" srcOrd="0" destOrd="0" presId="urn:microsoft.com/office/officeart/2018/2/layout/IconLabelList"/>
    <dgm:cxn modelId="{6FDE026B-1343-432C-9728-B28284E44CE7}" type="presParOf" srcId="{B55A7382-BFD7-400A-B047-302434556916}" destId="{E29A7DC3-6C4A-4457-A2EE-3F906E2855D9}" srcOrd="1" destOrd="0" presId="urn:microsoft.com/office/officeart/2018/2/layout/IconLabelList"/>
    <dgm:cxn modelId="{165340E9-C441-40E3-9D82-B858D8240484}" type="presParOf" srcId="{B55A7382-BFD7-400A-B047-302434556916}" destId="{1D1144B4-9DBD-47AD-BC69-150A02A61E9F}" srcOrd="2" destOrd="0" presId="urn:microsoft.com/office/officeart/2018/2/layout/IconLabelList"/>
    <dgm:cxn modelId="{E44C7B98-A596-4A1D-B6F6-B9E3B3919A94}" type="presParOf" srcId="{25A4D9DA-036F-4BDF-ACCB-DC5D8D0A1C8C}" destId="{0E4B6AAE-E3F9-474D-A6AB-C483D952B95B}" srcOrd="1" destOrd="0" presId="urn:microsoft.com/office/officeart/2018/2/layout/IconLabelList"/>
    <dgm:cxn modelId="{18143829-31EE-478F-8C41-26B601964B13}" type="presParOf" srcId="{25A4D9DA-036F-4BDF-ACCB-DC5D8D0A1C8C}" destId="{50294BE4-EA51-4003-8C3B-886B05C677B0}" srcOrd="2" destOrd="0" presId="urn:microsoft.com/office/officeart/2018/2/layout/IconLabelList"/>
    <dgm:cxn modelId="{5D2A0489-5FA1-4F33-9531-1E750FA63EE5}" type="presParOf" srcId="{50294BE4-EA51-4003-8C3B-886B05C677B0}" destId="{18B027CD-6725-4FC6-A3AC-E505905632FE}" srcOrd="0" destOrd="0" presId="urn:microsoft.com/office/officeart/2018/2/layout/IconLabelList"/>
    <dgm:cxn modelId="{7B3B330B-0647-4AB6-BA4E-5CA07FD81C8E}" type="presParOf" srcId="{50294BE4-EA51-4003-8C3B-886B05C677B0}" destId="{76024A1F-399A-45A6-A2EF-FB82D8A78AC2}" srcOrd="1" destOrd="0" presId="urn:microsoft.com/office/officeart/2018/2/layout/IconLabelList"/>
    <dgm:cxn modelId="{2475AFD4-2DE2-446B-9252-E775FD799EF2}" type="presParOf" srcId="{50294BE4-EA51-4003-8C3B-886B05C677B0}" destId="{CFBF1F5E-7019-468A-933D-6759720235A5}" srcOrd="2" destOrd="0" presId="urn:microsoft.com/office/officeart/2018/2/layout/IconLabelList"/>
    <dgm:cxn modelId="{B2801E58-F696-4B13-BDE6-13339FCEA330}" type="presParOf" srcId="{25A4D9DA-036F-4BDF-ACCB-DC5D8D0A1C8C}" destId="{2ED18A11-8185-4ECF-81A1-D9202B45C273}" srcOrd="3" destOrd="0" presId="urn:microsoft.com/office/officeart/2018/2/layout/IconLabelList"/>
    <dgm:cxn modelId="{AB01CD28-0087-4215-962C-E50EC9B69199}" type="presParOf" srcId="{25A4D9DA-036F-4BDF-ACCB-DC5D8D0A1C8C}" destId="{0E134E58-2F72-4C32-BBDE-B845B9E5E337}" srcOrd="4" destOrd="0" presId="urn:microsoft.com/office/officeart/2018/2/layout/IconLabelList"/>
    <dgm:cxn modelId="{E0BED95D-463F-4995-966F-F9184C105D00}" type="presParOf" srcId="{0E134E58-2F72-4C32-BBDE-B845B9E5E337}" destId="{C3D9CA24-763B-4B84-9177-58668A4EEB1B}" srcOrd="0" destOrd="0" presId="urn:microsoft.com/office/officeart/2018/2/layout/IconLabelList"/>
    <dgm:cxn modelId="{FEE08907-E52C-4E08-8082-69E5219D4063}" type="presParOf" srcId="{0E134E58-2F72-4C32-BBDE-B845B9E5E337}" destId="{88C5A184-FFE9-42C2-B56C-480F3D5E2A70}" srcOrd="1" destOrd="0" presId="urn:microsoft.com/office/officeart/2018/2/layout/IconLabelList"/>
    <dgm:cxn modelId="{D9E78610-1008-47F3-A03E-366234172533}" type="presParOf" srcId="{0E134E58-2F72-4C32-BBDE-B845B9E5E337}" destId="{84B95DC4-9275-4D30-B1D3-E16C9CE430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4319D-9526-4929-8470-A729DE4A7E4F}"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de-AT"/>
        </a:p>
      </dgm:t>
    </dgm:pt>
    <dgm:pt modelId="{7EDD9EA1-948D-4845-8E77-5F6A9856F474}">
      <dgm:prSet phldrT="[Text]"/>
      <dgm:spPr>
        <a:solidFill>
          <a:srgbClr val="569838"/>
        </a:solidFill>
      </dgm:spPr>
      <dgm:t>
        <a:bodyPr/>
        <a:lstStyle/>
        <a:p>
          <a:r>
            <a:rPr lang="en-GB" b="1" u="none" noProof="0" dirty="0"/>
            <a:t>Ενότητα 1:  </a:t>
          </a:r>
          <a:br>
            <a:rPr lang="en-GB" b="1" u="none" noProof="0" dirty="0"/>
          </a:br>
          <a:r>
            <a:rPr lang="en-GB" b="0" u="none" noProof="0" dirty="0"/>
            <a:t>Βιωσιμότητα στον τομέα των παραστατικών τεχνών </a:t>
          </a:r>
        </a:p>
      </dgm:t>
    </dgm:pt>
    <dgm:pt modelId="{3B0B7854-BB56-4852-B24F-3D4DF672BB0D}" type="parTrans" cxnId="{414CB28C-B562-4D1D-BD4F-BAF1CAC24441}">
      <dgm:prSet/>
      <dgm:spPr/>
      <dgm:t>
        <a:bodyPr/>
        <a:lstStyle/>
        <a:p>
          <a:endParaRPr lang="de-AT"/>
        </a:p>
      </dgm:t>
    </dgm:pt>
    <dgm:pt modelId="{B56B374B-48A2-4959-8F23-D974BAE0D4F1}" type="sibTrans" cxnId="{414CB28C-B562-4D1D-BD4F-BAF1CAC24441}">
      <dgm:prSet/>
      <dgm:spPr/>
      <dgm:t>
        <a:bodyPr/>
        <a:lstStyle/>
        <a:p>
          <a:endParaRPr lang="de-AT"/>
        </a:p>
      </dgm:t>
    </dgm:pt>
    <dgm:pt modelId="{7AACD464-9DE5-48AF-B78D-01FB8E1046C9}">
      <dgm:prSet phldrT="[Text]"/>
      <dgm:spPr>
        <a:solidFill>
          <a:srgbClr val="569838"/>
        </a:solidFill>
      </dgm:spPr>
      <dgm:t>
        <a:bodyPr/>
        <a:lstStyle/>
        <a:p>
          <a:r>
            <a:rPr lang="en-GB" b="1" u="none" noProof="0" dirty="0"/>
            <a:t>Ενότητα 2: </a:t>
          </a:r>
          <a:br>
            <a:rPr lang="en-GB" b="1" u="none" noProof="0" dirty="0"/>
          </a:br>
          <a:r>
            <a:rPr lang="en-GB" b="0" u="none" noProof="0" dirty="0"/>
            <a:t>Δημιουργία βιώσιμων παραγωγών και λειτουργία βιώσιμων χώρων για τις παραστατικές τέχνες</a:t>
          </a:r>
        </a:p>
      </dgm:t>
    </dgm:pt>
    <dgm:pt modelId="{2ECA43A8-72B4-4982-8AE2-F92BE8FFB615}" type="parTrans" cxnId="{09CEFCF1-B773-4D03-97D6-908A28947925}">
      <dgm:prSet/>
      <dgm:spPr/>
      <dgm:t>
        <a:bodyPr/>
        <a:lstStyle/>
        <a:p>
          <a:endParaRPr lang="de-AT"/>
        </a:p>
      </dgm:t>
    </dgm:pt>
    <dgm:pt modelId="{94FED0D1-7914-47EF-89A2-555363294DE1}" type="sibTrans" cxnId="{09CEFCF1-B773-4D03-97D6-908A28947925}">
      <dgm:prSet/>
      <dgm:spPr/>
      <dgm:t>
        <a:bodyPr/>
        <a:lstStyle/>
        <a:p>
          <a:endParaRPr lang="de-AT"/>
        </a:p>
      </dgm:t>
    </dgm:pt>
    <dgm:pt modelId="{B65F39DB-4C48-41AF-8DDA-214CAFB8E025}">
      <dgm:prSet phldrT="[Text]"/>
      <dgm:spPr>
        <a:solidFill>
          <a:srgbClr val="569838"/>
        </a:solidFill>
      </dgm:spPr>
      <dgm:t>
        <a:bodyPr/>
        <a:lstStyle/>
        <a:p>
          <a:r>
            <a:rPr lang="en-GB" b="1" u="none" noProof="0" dirty="0"/>
            <a:t>Ενότητα 3: </a:t>
          </a:r>
          <a:br>
            <a:rPr lang="en-GB" b="1" u="none" noProof="0" dirty="0"/>
          </a:br>
          <a:r>
            <a:rPr lang="en-GB" b="0" u="none" noProof="0" dirty="0"/>
            <a:t>Ψηφιοποίηση του τομέα των παραστατικών τεχνών</a:t>
          </a:r>
        </a:p>
      </dgm:t>
    </dgm:pt>
    <dgm:pt modelId="{FDA0FB9D-2CF2-474E-8328-4A6EEBB27418}" type="parTrans" cxnId="{A5057045-DBAC-414F-8061-60CD3593E760}">
      <dgm:prSet/>
      <dgm:spPr/>
      <dgm:t>
        <a:bodyPr/>
        <a:lstStyle/>
        <a:p>
          <a:endParaRPr lang="de-AT"/>
        </a:p>
      </dgm:t>
    </dgm:pt>
    <dgm:pt modelId="{2B949863-3F98-4131-9473-8E51284975C0}" type="sibTrans" cxnId="{A5057045-DBAC-414F-8061-60CD3593E760}">
      <dgm:prSet/>
      <dgm:spPr/>
      <dgm:t>
        <a:bodyPr/>
        <a:lstStyle/>
        <a:p>
          <a:endParaRPr lang="de-AT"/>
        </a:p>
      </dgm:t>
    </dgm:pt>
    <dgm:pt modelId="{DE8A739D-EAEF-4E8A-8B4C-B5073DC23B86}">
      <dgm:prSet phldrT="[Text]"/>
      <dgm:spPr>
        <a:solidFill>
          <a:srgbClr val="569838"/>
        </a:solidFill>
      </dgm:spPr>
      <dgm:t>
        <a:bodyPr/>
        <a:lstStyle/>
        <a:p>
          <a:r>
            <a:rPr lang="en-GB" b="1" u="none" noProof="0" dirty="0"/>
            <a:t>Ενότητα 4: </a:t>
          </a:r>
          <a:br>
            <a:rPr lang="en-GB" b="1" u="none" noProof="0" dirty="0"/>
          </a:br>
          <a:r>
            <a:rPr lang="en-GB" b="0" u="none" noProof="0" dirty="0"/>
            <a:t>Βασικές επιχειρηματικές δεξιότητες για τον τομέα των παραστατικών τεχνών </a:t>
          </a:r>
        </a:p>
      </dgm:t>
    </dgm:pt>
    <dgm:pt modelId="{C283D9C2-AEDC-4F2A-ADC6-D612D82D5C6A}" type="parTrans" cxnId="{94B616F6-5562-495C-A827-3A9AE046AD1A}">
      <dgm:prSet/>
      <dgm:spPr/>
      <dgm:t>
        <a:bodyPr/>
        <a:lstStyle/>
        <a:p>
          <a:endParaRPr lang="de-AT"/>
        </a:p>
      </dgm:t>
    </dgm:pt>
    <dgm:pt modelId="{19DE3847-FC65-409A-B9D9-4226FB885CFF}" type="sibTrans" cxnId="{94B616F6-5562-495C-A827-3A9AE046AD1A}">
      <dgm:prSet/>
      <dgm:spPr/>
      <dgm:t>
        <a:bodyPr/>
        <a:lstStyle/>
        <a:p>
          <a:endParaRPr lang="de-AT"/>
        </a:p>
      </dgm:t>
    </dgm:pt>
    <dgm:pt modelId="{4A3AA8AB-42F2-42E9-88E9-9F777DBD7B06}">
      <dgm:prSet phldrT="[Text]"/>
      <dgm:spPr>
        <a:solidFill>
          <a:srgbClr val="569838"/>
        </a:solidFill>
      </dgm:spPr>
      <dgm:t>
        <a:bodyPr/>
        <a:lstStyle/>
        <a:p>
          <a:r>
            <a:rPr lang="en-GB" b="1" u="none" noProof="0" dirty="0"/>
            <a:t>Ενότητα 5: </a:t>
          </a:r>
          <a:br>
            <a:rPr lang="en-GB" b="1" u="none" noProof="0" dirty="0"/>
          </a:br>
          <a:r>
            <a:rPr lang="en-GB" b="0" u="none" noProof="0" dirty="0"/>
            <a:t>Βασικές δεξιότητες διαχείρισης ανθρώπινου δυναμικού και ανθεκτικότητας για τον τομέα των παραστατικών τεχνών</a:t>
          </a:r>
        </a:p>
      </dgm:t>
    </dgm:pt>
    <dgm:pt modelId="{E63DEC74-554D-4A4D-A36B-96F09241DCA9}" type="parTrans" cxnId="{FB85A0D5-FCED-4E71-87ED-001942BC2015}">
      <dgm:prSet/>
      <dgm:spPr/>
      <dgm:t>
        <a:bodyPr/>
        <a:lstStyle/>
        <a:p>
          <a:endParaRPr lang="de-AT"/>
        </a:p>
      </dgm:t>
    </dgm:pt>
    <dgm:pt modelId="{F7C509BC-59B2-4E31-B476-11EB6F777CCC}" type="sibTrans" cxnId="{FB85A0D5-FCED-4E71-87ED-001942BC2015}">
      <dgm:prSet/>
      <dgm:spPr/>
      <dgm:t>
        <a:bodyPr/>
        <a:lstStyle/>
        <a:p>
          <a:endParaRPr lang="de-AT"/>
        </a:p>
      </dgm:t>
    </dgm:pt>
    <dgm:pt modelId="{B3F7E5D8-3D07-4C6A-A272-833FDB9A9BC2}" type="pres">
      <dgm:prSet presAssocID="{B214319D-9526-4929-8470-A729DE4A7E4F}" presName="linear" presStyleCnt="0">
        <dgm:presLayoutVars>
          <dgm:dir/>
          <dgm:resizeHandles val="exact"/>
        </dgm:presLayoutVars>
      </dgm:prSet>
      <dgm:spPr/>
    </dgm:pt>
    <dgm:pt modelId="{A6913854-1C57-4AF6-9FF0-0EB1C3A7872D}" type="pres">
      <dgm:prSet presAssocID="{7EDD9EA1-948D-4845-8E77-5F6A9856F474}" presName="comp" presStyleCnt="0"/>
      <dgm:spPr/>
    </dgm:pt>
    <dgm:pt modelId="{58A21865-1B5A-49D8-9774-5F4AD69CAE08}" type="pres">
      <dgm:prSet presAssocID="{7EDD9EA1-948D-4845-8E77-5F6A9856F474}" presName="box" presStyleLbl="node1" presStyleIdx="0" presStyleCnt="5" custLinFactNeighborX="342" custLinFactNeighborY="-747"/>
      <dgm:spPr/>
    </dgm:pt>
    <dgm:pt modelId="{D14CF00F-3390-4762-AA35-A0F8B39C9ED0}" type="pres">
      <dgm:prSet presAssocID="{7EDD9EA1-948D-4845-8E77-5F6A9856F474}"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323FC5B-DFB7-45D1-BAAF-31718B23789E}" type="pres">
      <dgm:prSet presAssocID="{7EDD9EA1-948D-4845-8E77-5F6A9856F474}" presName="text" presStyleLbl="node1" presStyleIdx="0" presStyleCnt="5">
        <dgm:presLayoutVars>
          <dgm:bulletEnabled val="1"/>
        </dgm:presLayoutVars>
      </dgm:prSet>
      <dgm:spPr/>
    </dgm:pt>
    <dgm:pt modelId="{0CF8CC36-6384-4EB2-AFB8-010A9D5EFCC3}" type="pres">
      <dgm:prSet presAssocID="{B56B374B-48A2-4959-8F23-D974BAE0D4F1}" presName="spacer" presStyleCnt="0"/>
      <dgm:spPr/>
    </dgm:pt>
    <dgm:pt modelId="{D79E8C0F-3423-4E00-9B0E-40BD26FFF8E7}" type="pres">
      <dgm:prSet presAssocID="{7AACD464-9DE5-48AF-B78D-01FB8E1046C9}" presName="comp" presStyleCnt="0"/>
      <dgm:spPr/>
    </dgm:pt>
    <dgm:pt modelId="{A51F2D42-3A05-4E89-9D5E-43D39A2EFA5E}" type="pres">
      <dgm:prSet presAssocID="{7AACD464-9DE5-48AF-B78D-01FB8E1046C9}" presName="box" presStyleLbl="node1" presStyleIdx="1" presStyleCnt="5"/>
      <dgm:spPr/>
    </dgm:pt>
    <dgm:pt modelId="{4F9F3A41-0D39-4B6F-A6EE-107A802888D0}" type="pres">
      <dgm:prSet presAssocID="{7AACD464-9DE5-48AF-B78D-01FB8E1046C9}" presName="img"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025B656-AFA7-41C8-B9B6-9FBFC26439F8}" type="pres">
      <dgm:prSet presAssocID="{7AACD464-9DE5-48AF-B78D-01FB8E1046C9}" presName="text" presStyleLbl="node1" presStyleIdx="1" presStyleCnt="5">
        <dgm:presLayoutVars>
          <dgm:bulletEnabled val="1"/>
        </dgm:presLayoutVars>
      </dgm:prSet>
      <dgm:spPr/>
    </dgm:pt>
    <dgm:pt modelId="{9D76A517-57A1-4C7C-A8DC-B60B683FA554}" type="pres">
      <dgm:prSet presAssocID="{94FED0D1-7914-47EF-89A2-555363294DE1}" presName="spacer" presStyleCnt="0"/>
      <dgm:spPr/>
    </dgm:pt>
    <dgm:pt modelId="{C548F3DC-6E9D-4647-BBB5-1C131C886CA2}" type="pres">
      <dgm:prSet presAssocID="{B65F39DB-4C48-41AF-8DDA-214CAFB8E025}" presName="comp" presStyleCnt="0"/>
      <dgm:spPr/>
    </dgm:pt>
    <dgm:pt modelId="{8B70B3D1-AE8A-4195-91D7-6C3C62AE8F4D}" type="pres">
      <dgm:prSet presAssocID="{B65F39DB-4C48-41AF-8DDA-214CAFB8E025}" presName="box" presStyleLbl="node1" presStyleIdx="2" presStyleCnt="5"/>
      <dgm:spPr/>
    </dgm:pt>
    <dgm:pt modelId="{7456D02E-7E81-4C77-B09F-509B6260DEA0}" type="pres">
      <dgm:prSet presAssocID="{B65F39DB-4C48-41AF-8DDA-214CAFB8E025}" presName="img"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AE5F67C-1407-402A-9C9F-4D07127FD9F0}" type="pres">
      <dgm:prSet presAssocID="{B65F39DB-4C48-41AF-8DDA-214CAFB8E025}" presName="text" presStyleLbl="node1" presStyleIdx="2" presStyleCnt="5">
        <dgm:presLayoutVars>
          <dgm:bulletEnabled val="1"/>
        </dgm:presLayoutVars>
      </dgm:prSet>
      <dgm:spPr/>
    </dgm:pt>
    <dgm:pt modelId="{AF268E29-E738-4B5F-95C9-E4275E81158A}" type="pres">
      <dgm:prSet presAssocID="{2B949863-3F98-4131-9473-8E51284975C0}" presName="spacer" presStyleCnt="0"/>
      <dgm:spPr/>
    </dgm:pt>
    <dgm:pt modelId="{F0E3D483-5B93-4283-8BF7-6FA6C875876B}" type="pres">
      <dgm:prSet presAssocID="{DE8A739D-EAEF-4E8A-8B4C-B5073DC23B86}" presName="comp" presStyleCnt="0"/>
      <dgm:spPr/>
    </dgm:pt>
    <dgm:pt modelId="{04E8D4B9-7D4E-4D18-8694-1FA133A15584}" type="pres">
      <dgm:prSet presAssocID="{DE8A739D-EAEF-4E8A-8B4C-B5073DC23B86}" presName="box" presStyleLbl="node1" presStyleIdx="3" presStyleCnt="5"/>
      <dgm:spPr/>
    </dgm:pt>
    <dgm:pt modelId="{58F2C426-1D75-43FF-A3AB-B0B6D2BA0802}" type="pres">
      <dgm:prSet presAssocID="{DE8A739D-EAEF-4E8A-8B4C-B5073DC23B86}" presName="img"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945FE71-018D-461E-A2CC-3D5B8B02EE84}" type="pres">
      <dgm:prSet presAssocID="{DE8A739D-EAEF-4E8A-8B4C-B5073DC23B86}" presName="text" presStyleLbl="node1" presStyleIdx="3" presStyleCnt="5">
        <dgm:presLayoutVars>
          <dgm:bulletEnabled val="1"/>
        </dgm:presLayoutVars>
      </dgm:prSet>
      <dgm:spPr/>
    </dgm:pt>
    <dgm:pt modelId="{AEBE9E26-989D-44CE-8DEC-97C402B17DEF}" type="pres">
      <dgm:prSet presAssocID="{19DE3847-FC65-409A-B9D9-4226FB885CFF}" presName="spacer" presStyleCnt="0"/>
      <dgm:spPr/>
    </dgm:pt>
    <dgm:pt modelId="{39A8750E-636D-4392-8FFD-F652CCDEC085}" type="pres">
      <dgm:prSet presAssocID="{4A3AA8AB-42F2-42E9-88E9-9F777DBD7B06}" presName="comp" presStyleCnt="0"/>
      <dgm:spPr/>
    </dgm:pt>
    <dgm:pt modelId="{4042E25F-B481-499C-A374-D9389AF5171B}" type="pres">
      <dgm:prSet presAssocID="{4A3AA8AB-42F2-42E9-88E9-9F777DBD7B06}" presName="box" presStyleLbl="node1" presStyleIdx="4" presStyleCnt="5"/>
      <dgm:spPr/>
    </dgm:pt>
    <dgm:pt modelId="{E856BD99-8AC7-4F27-AB2D-0D68F88833D1}" type="pres">
      <dgm:prSet presAssocID="{4A3AA8AB-42F2-42E9-88E9-9F777DBD7B06}"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882742E-DE02-4EC1-8D3B-EA9391A90956}" type="pres">
      <dgm:prSet presAssocID="{4A3AA8AB-42F2-42E9-88E9-9F777DBD7B06}" presName="text" presStyleLbl="node1" presStyleIdx="4" presStyleCnt="5">
        <dgm:presLayoutVars>
          <dgm:bulletEnabled val="1"/>
        </dgm:presLayoutVars>
      </dgm:prSet>
      <dgm:spPr/>
    </dgm:pt>
  </dgm:ptLst>
  <dgm:cxnLst>
    <dgm:cxn modelId="{E0D0C70B-F140-41DC-8818-2272FD88472A}" type="presOf" srcId="{B214319D-9526-4929-8470-A729DE4A7E4F}" destId="{B3F7E5D8-3D07-4C6A-A272-833FDB9A9BC2}" srcOrd="0" destOrd="0" presId="urn:microsoft.com/office/officeart/2005/8/layout/vList4"/>
    <dgm:cxn modelId="{A1F9470F-FE76-4053-A0EA-2EDEE0A7B996}" type="presOf" srcId="{7EDD9EA1-948D-4845-8E77-5F6A9856F474}" destId="{58A21865-1B5A-49D8-9774-5F4AD69CAE08}" srcOrd="0" destOrd="0" presId="urn:microsoft.com/office/officeart/2005/8/layout/vList4"/>
    <dgm:cxn modelId="{A5057045-DBAC-414F-8061-60CD3593E760}" srcId="{B214319D-9526-4929-8470-A729DE4A7E4F}" destId="{B65F39DB-4C48-41AF-8DDA-214CAFB8E025}" srcOrd="2" destOrd="0" parTransId="{FDA0FB9D-2CF2-474E-8328-4A6EEBB27418}" sibTransId="{2B949863-3F98-4131-9473-8E51284975C0}"/>
    <dgm:cxn modelId="{66E2DE6C-6827-4904-9B70-7D8753007C44}" type="presOf" srcId="{7EDD9EA1-948D-4845-8E77-5F6A9856F474}" destId="{8323FC5B-DFB7-45D1-BAAF-31718B23789E}" srcOrd="1" destOrd="0" presId="urn:microsoft.com/office/officeart/2005/8/layout/vList4"/>
    <dgm:cxn modelId="{0FF4FF6D-EFAB-4DD5-8D4F-19469CACBD3C}" type="presOf" srcId="{4A3AA8AB-42F2-42E9-88E9-9F777DBD7B06}" destId="{0882742E-DE02-4EC1-8D3B-EA9391A90956}" srcOrd="1" destOrd="0" presId="urn:microsoft.com/office/officeart/2005/8/layout/vList4"/>
    <dgm:cxn modelId="{47350059-98F8-446E-93A1-0CE2295B9A20}" type="presOf" srcId="{4A3AA8AB-42F2-42E9-88E9-9F777DBD7B06}" destId="{4042E25F-B481-499C-A374-D9389AF5171B}" srcOrd="0" destOrd="0" presId="urn:microsoft.com/office/officeart/2005/8/layout/vList4"/>
    <dgm:cxn modelId="{EAD0BF7F-A420-4911-97CD-D349AAFFF1E3}" type="presOf" srcId="{7AACD464-9DE5-48AF-B78D-01FB8E1046C9}" destId="{A51F2D42-3A05-4E89-9D5E-43D39A2EFA5E}" srcOrd="0" destOrd="0" presId="urn:microsoft.com/office/officeart/2005/8/layout/vList4"/>
    <dgm:cxn modelId="{5DDFAB87-FEC2-4449-A7B3-DAE6B8C7CD95}" type="presOf" srcId="{7AACD464-9DE5-48AF-B78D-01FB8E1046C9}" destId="{B025B656-AFA7-41C8-B9B6-9FBFC26439F8}" srcOrd="1" destOrd="0" presId="urn:microsoft.com/office/officeart/2005/8/layout/vList4"/>
    <dgm:cxn modelId="{414CB28C-B562-4D1D-BD4F-BAF1CAC24441}" srcId="{B214319D-9526-4929-8470-A729DE4A7E4F}" destId="{7EDD9EA1-948D-4845-8E77-5F6A9856F474}" srcOrd="0" destOrd="0" parTransId="{3B0B7854-BB56-4852-B24F-3D4DF672BB0D}" sibTransId="{B56B374B-48A2-4959-8F23-D974BAE0D4F1}"/>
    <dgm:cxn modelId="{39993191-7DAE-4C7C-A4B6-EDBF5A512C5D}" type="presOf" srcId="{B65F39DB-4C48-41AF-8DDA-214CAFB8E025}" destId="{9AE5F67C-1407-402A-9C9F-4D07127FD9F0}" srcOrd="1" destOrd="0" presId="urn:microsoft.com/office/officeart/2005/8/layout/vList4"/>
    <dgm:cxn modelId="{8DE3BCA9-DCAA-4C00-AF74-174E3219C051}" type="presOf" srcId="{B65F39DB-4C48-41AF-8DDA-214CAFB8E025}" destId="{8B70B3D1-AE8A-4195-91D7-6C3C62AE8F4D}" srcOrd="0" destOrd="0" presId="urn:microsoft.com/office/officeart/2005/8/layout/vList4"/>
    <dgm:cxn modelId="{FB85A0D5-FCED-4E71-87ED-001942BC2015}" srcId="{B214319D-9526-4929-8470-A729DE4A7E4F}" destId="{4A3AA8AB-42F2-42E9-88E9-9F777DBD7B06}" srcOrd="4" destOrd="0" parTransId="{E63DEC74-554D-4A4D-A36B-96F09241DCA9}" sibTransId="{F7C509BC-59B2-4E31-B476-11EB6F777CCC}"/>
    <dgm:cxn modelId="{2C9286DC-3790-433A-B5A5-3A6A7504676B}" type="presOf" srcId="{DE8A739D-EAEF-4E8A-8B4C-B5073DC23B86}" destId="{04E8D4B9-7D4E-4D18-8694-1FA133A15584}" srcOrd="0" destOrd="0" presId="urn:microsoft.com/office/officeart/2005/8/layout/vList4"/>
    <dgm:cxn modelId="{C2640ADD-0091-458B-99A3-C1BA936D5644}" type="presOf" srcId="{DE8A739D-EAEF-4E8A-8B4C-B5073DC23B86}" destId="{1945FE71-018D-461E-A2CC-3D5B8B02EE84}" srcOrd="1" destOrd="0" presId="urn:microsoft.com/office/officeart/2005/8/layout/vList4"/>
    <dgm:cxn modelId="{09CEFCF1-B773-4D03-97D6-908A28947925}" srcId="{B214319D-9526-4929-8470-A729DE4A7E4F}" destId="{7AACD464-9DE5-48AF-B78D-01FB8E1046C9}" srcOrd="1" destOrd="0" parTransId="{2ECA43A8-72B4-4982-8AE2-F92BE8FFB615}" sibTransId="{94FED0D1-7914-47EF-89A2-555363294DE1}"/>
    <dgm:cxn modelId="{94B616F6-5562-495C-A827-3A9AE046AD1A}" srcId="{B214319D-9526-4929-8470-A729DE4A7E4F}" destId="{DE8A739D-EAEF-4E8A-8B4C-B5073DC23B86}" srcOrd="3" destOrd="0" parTransId="{C283D9C2-AEDC-4F2A-ADC6-D612D82D5C6A}" sibTransId="{19DE3847-FC65-409A-B9D9-4226FB885CFF}"/>
    <dgm:cxn modelId="{032344CB-897F-4C18-A499-30A986AF584E}" type="presParOf" srcId="{B3F7E5D8-3D07-4C6A-A272-833FDB9A9BC2}" destId="{A6913854-1C57-4AF6-9FF0-0EB1C3A7872D}" srcOrd="0" destOrd="0" presId="urn:microsoft.com/office/officeart/2005/8/layout/vList4"/>
    <dgm:cxn modelId="{E16B0B7F-C455-4988-86BD-E283AD3ABFF8}" type="presParOf" srcId="{A6913854-1C57-4AF6-9FF0-0EB1C3A7872D}" destId="{58A21865-1B5A-49D8-9774-5F4AD69CAE08}" srcOrd="0" destOrd="0" presId="urn:microsoft.com/office/officeart/2005/8/layout/vList4"/>
    <dgm:cxn modelId="{3D1D0EDD-E1DA-4E81-ACBB-7FBDAEE3B77B}" type="presParOf" srcId="{A6913854-1C57-4AF6-9FF0-0EB1C3A7872D}" destId="{D14CF00F-3390-4762-AA35-A0F8B39C9ED0}" srcOrd="1" destOrd="0" presId="urn:microsoft.com/office/officeart/2005/8/layout/vList4"/>
    <dgm:cxn modelId="{A8736177-6C98-4EF4-BF3D-D11B6045A33C}" type="presParOf" srcId="{A6913854-1C57-4AF6-9FF0-0EB1C3A7872D}" destId="{8323FC5B-DFB7-45D1-BAAF-31718B23789E}" srcOrd="2" destOrd="0" presId="urn:microsoft.com/office/officeart/2005/8/layout/vList4"/>
    <dgm:cxn modelId="{6CE33D19-68FB-4537-A05D-A3DAAE0F1861}" type="presParOf" srcId="{B3F7E5D8-3D07-4C6A-A272-833FDB9A9BC2}" destId="{0CF8CC36-6384-4EB2-AFB8-010A9D5EFCC3}" srcOrd="1" destOrd="0" presId="urn:microsoft.com/office/officeart/2005/8/layout/vList4"/>
    <dgm:cxn modelId="{5D285C35-778D-4AC2-AA8F-A607BFE2981C}" type="presParOf" srcId="{B3F7E5D8-3D07-4C6A-A272-833FDB9A9BC2}" destId="{D79E8C0F-3423-4E00-9B0E-40BD26FFF8E7}" srcOrd="2" destOrd="0" presId="urn:microsoft.com/office/officeart/2005/8/layout/vList4"/>
    <dgm:cxn modelId="{D75EA83A-5EBF-495A-AB6C-847E08A9F19D}" type="presParOf" srcId="{D79E8C0F-3423-4E00-9B0E-40BD26FFF8E7}" destId="{A51F2D42-3A05-4E89-9D5E-43D39A2EFA5E}" srcOrd="0" destOrd="0" presId="urn:microsoft.com/office/officeart/2005/8/layout/vList4"/>
    <dgm:cxn modelId="{4F64CC85-E781-4918-BBF2-8FAC63651A2B}" type="presParOf" srcId="{D79E8C0F-3423-4E00-9B0E-40BD26FFF8E7}" destId="{4F9F3A41-0D39-4B6F-A6EE-107A802888D0}" srcOrd="1" destOrd="0" presId="urn:microsoft.com/office/officeart/2005/8/layout/vList4"/>
    <dgm:cxn modelId="{7F8BD5D4-D416-43C6-9E1E-BC9011A40649}" type="presParOf" srcId="{D79E8C0F-3423-4E00-9B0E-40BD26FFF8E7}" destId="{B025B656-AFA7-41C8-B9B6-9FBFC26439F8}" srcOrd="2" destOrd="0" presId="urn:microsoft.com/office/officeart/2005/8/layout/vList4"/>
    <dgm:cxn modelId="{695F1C19-1AFE-4D43-A13D-6EF6CC780577}" type="presParOf" srcId="{B3F7E5D8-3D07-4C6A-A272-833FDB9A9BC2}" destId="{9D76A517-57A1-4C7C-A8DC-B60B683FA554}" srcOrd="3" destOrd="0" presId="urn:microsoft.com/office/officeart/2005/8/layout/vList4"/>
    <dgm:cxn modelId="{E2AC76F6-9B9E-4BD5-996F-1DCC3219019E}" type="presParOf" srcId="{B3F7E5D8-3D07-4C6A-A272-833FDB9A9BC2}" destId="{C548F3DC-6E9D-4647-BBB5-1C131C886CA2}" srcOrd="4" destOrd="0" presId="urn:microsoft.com/office/officeart/2005/8/layout/vList4"/>
    <dgm:cxn modelId="{5AEDC1D3-3A55-4C22-A074-33820804D1E8}" type="presParOf" srcId="{C548F3DC-6E9D-4647-BBB5-1C131C886CA2}" destId="{8B70B3D1-AE8A-4195-91D7-6C3C62AE8F4D}" srcOrd="0" destOrd="0" presId="urn:microsoft.com/office/officeart/2005/8/layout/vList4"/>
    <dgm:cxn modelId="{9912736A-14DE-41B1-8F78-67C1EACFE91E}" type="presParOf" srcId="{C548F3DC-6E9D-4647-BBB5-1C131C886CA2}" destId="{7456D02E-7E81-4C77-B09F-509B6260DEA0}" srcOrd="1" destOrd="0" presId="urn:microsoft.com/office/officeart/2005/8/layout/vList4"/>
    <dgm:cxn modelId="{9D6C3B89-4A44-43AF-8700-E373A1D71B91}" type="presParOf" srcId="{C548F3DC-6E9D-4647-BBB5-1C131C886CA2}" destId="{9AE5F67C-1407-402A-9C9F-4D07127FD9F0}" srcOrd="2" destOrd="0" presId="urn:microsoft.com/office/officeart/2005/8/layout/vList4"/>
    <dgm:cxn modelId="{D7910DB1-7790-4814-B74C-B6DD26A0E236}" type="presParOf" srcId="{B3F7E5D8-3D07-4C6A-A272-833FDB9A9BC2}" destId="{AF268E29-E738-4B5F-95C9-E4275E81158A}" srcOrd="5" destOrd="0" presId="urn:microsoft.com/office/officeart/2005/8/layout/vList4"/>
    <dgm:cxn modelId="{F374D65D-B2DA-454B-B32B-6F3C3F5F346B}" type="presParOf" srcId="{B3F7E5D8-3D07-4C6A-A272-833FDB9A9BC2}" destId="{F0E3D483-5B93-4283-8BF7-6FA6C875876B}" srcOrd="6" destOrd="0" presId="urn:microsoft.com/office/officeart/2005/8/layout/vList4"/>
    <dgm:cxn modelId="{A23274BE-17B6-41A6-BBED-8F08F519C31A}" type="presParOf" srcId="{F0E3D483-5B93-4283-8BF7-6FA6C875876B}" destId="{04E8D4B9-7D4E-4D18-8694-1FA133A15584}" srcOrd="0" destOrd="0" presId="urn:microsoft.com/office/officeart/2005/8/layout/vList4"/>
    <dgm:cxn modelId="{785E2B1F-374D-4E15-BC15-BC90DA4A8077}" type="presParOf" srcId="{F0E3D483-5B93-4283-8BF7-6FA6C875876B}" destId="{58F2C426-1D75-43FF-A3AB-B0B6D2BA0802}" srcOrd="1" destOrd="0" presId="urn:microsoft.com/office/officeart/2005/8/layout/vList4"/>
    <dgm:cxn modelId="{8F98B9FF-D038-4DE3-A92B-D4EF6A540DDF}" type="presParOf" srcId="{F0E3D483-5B93-4283-8BF7-6FA6C875876B}" destId="{1945FE71-018D-461E-A2CC-3D5B8B02EE84}" srcOrd="2" destOrd="0" presId="urn:microsoft.com/office/officeart/2005/8/layout/vList4"/>
    <dgm:cxn modelId="{5E320094-0B0B-4BEA-AB40-078848C2B297}" type="presParOf" srcId="{B3F7E5D8-3D07-4C6A-A272-833FDB9A9BC2}" destId="{AEBE9E26-989D-44CE-8DEC-97C402B17DEF}" srcOrd="7" destOrd="0" presId="urn:microsoft.com/office/officeart/2005/8/layout/vList4"/>
    <dgm:cxn modelId="{E3346B98-A8E1-4F6F-99EE-4EF024DA2E49}" type="presParOf" srcId="{B3F7E5D8-3D07-4C6A-A272-833FDB9A9BC2}" destId="{39A8750E-636D-4392-8FFD-F652CCDEC085}" srcOrd="8" destOrd="0" presId="urn:microsoft.com/office/officeart/2005/8/layout/vList4"/>
    <dgm:cxn modelId="{7EB08F6F-63A1-4E31-9193-5758D15883FA}" type="presParOf" srcId="{39A8750E-636D-4392-8FFD-F652CCDEC085}" destId="{4042E25F-B481-499C-A374-D9389AF5171B}" srcOrd="0" destOrd="0" presId="urn:microsoft.com/office/officeart/2005/8/layout/vList4"/>
    <dgm:cxn modelId="{F35E40B9-1E4D-4CB1-B6E0-DC22885D92E6}" type="presParOf" srcId="{39A8750E-636D-4392-8FFD-F652CCDEC085}" destId="{E856BD99-8AC7-4F27-AB2D-0D68F88833D1}" srcOrd="1" destOrd="0" presId="urn:microsoft.com/office/officeart/2005/8/layout/vList4"/>
    <dgm:cxn modelId="{BA678AAC-D60A-4A40-90F8-B455C9178BA9}" type="presParOf" srcId="{39A8750E-636D-4392-8FFD-F652CCDEC085}" destId="{0882742E-DE02-4EC1-8D3B-EA9391A9095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6D4B8-7863-46C5-ADD0-9F0B19FC5F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AT"/>
        </a:p>
      </dgm:t>
    </dgm:pt>
    <dgm:pt modelId="{9DEBBD21-8F7D-4C79-8732-D95059D9872F}">
      <dgm:prSet phldrT="[Text]" custT="1"/>
      <dgm:spPr>
        <a:solidFill>
          <a:srgbClr val="3F6031"/>
        </a:solidFill>
      </dgm:spPr>
      <dgm:t>
        <a:bodyPr/>
        <a:lstStyle/>
        <a:p>
          <a:r>
            <a:rPr lang="en-GB" sz="3200" b="1" noProof="0" dirty="0"/>
            <a:t>Ενότητες</a:t>
          </a:r>
        </a:p>
        <a:p>
          <a:r>
            <a:rPr lang="en-GB" sz="2000" noProof="0" dirty="0"/>
            <a:t>5 βασικές ενότητες</a:t>
          </a:r>
        </a:p>
      </dgm:t>
    </dgm:pt>
    <dgm:pt modelId="{76EC4E57-F29C-4D26-BE2E-9B8CF9214954}" type="parTrans" cxnId="{9AC4D555-9588-4C64-A975-B4F18653B93D}">
      <dgm:prSet/>
      <dgm:spPr/>
      <dgm:t>
        <a:bodyPr/>
        <a:lstStyle/>
        <a:p>
          <a:endParaRPr lang="de-AT"/>
        </a:p>
      </dgm:t>
    </dgm:pt>
    <dgm:pt modelId="{FB458C4A-04B4-4F6C-9B20-24451F8F3FBF}" type="sibTrans" cxnId="{9AC4D555-9588-4C64-A975-B4F18653B93D}">
      <dgm:prSet/>
      <dgm:spPr/>
      <dgm:t>
        <a:bodyPr/>
        <a:lstStyle/>
        <a:p>
          <a:endParaRPr lang="de-AT"/>
        </a:p>
      </dgm:t>
    </dgm:pt>
    <dgm:pt modelId="{0F231B10-B826-4892-9CBD-DC613CC2E53E}">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Ενότητες</a:t>
          </a:r>
        </a:p>
        <a:p>
          <a:pPr marL="0" lvl="0" algn="ctr" defTabSz="711200">
            <a:lnSpc>
              <a:spcPct val="90000"/>
            </a:lnSpc>
            <a:spcBef>
              <a:spcPct val="0"/>
            </a:spcBef>
            <a:spcAft>
              <a:spcPct val="35000"/>
            </a:spcAft>
            <a:buNone/>
          </a:pPr>
          <a:r>
            <a:rPr lang="en-GB" sz="1400" kern="1200" noProof="0" dirty="0"/>
            <a:t> </a:t>
          </a:r>
          <a:r>
            <a:rPr lang="en-GB" sz="1600" kern="1200" noProof="0" dirty="0"/>
            <a:t>Δομικά στοιχεία των μαθημάτων, οργανωμένα έτσι ώστε να συνδέονται μεταξύ τους και να αντιπροσωπεύουν από κοινού το θέμα του μαθήματος </a:t>
          </a:r>
          <a:endParaRPr lang="en-GB" sz="1400" kern="1200" noProof="0" dirty="0"/>
        </a:p>
      </dgm:t>
    </dgm:pt>
    <dgm:pt modelId="{24C458B0-9D19-4690-A439-52387551381A}" type="parTrans" cxnId="{22E6EFBA-E4F9-457E-868D-80564E97A8D2}">
      <dgm:prSet/>
      <dgm:spPr/>
      <dgm:t>
        <a:bodyPr/>
        <a:lstStyle/>
        <a:p>
          <a:endParaRPr lang="de-AT"/>
        </a:p>
      </dgm:t>
    </dgm:pt>
    <dgm:pt modelId="{C154CA20-9374-49C1-9BFE-825CEE2A1EEA}" type="sibTrans" cxnId="{22E6EFBA-E4F9-457E-868D-80564E97A8D2}">
      <dgm:prSet/>
      <dgm:spPr/>
      <dgm:t>
        <a:bodyPr/>
        <a:lstStyle/>
        <a:p>
          <a:endParaRPr lang="de-AT"/>
        </a:p>
      </dgm:t>
    </dgm:pt>
    <dgm:pt modelId="{E5A5FFD1-93E3-4790-B1BC-B2E8000E9F8F}">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Στοιχεία</a:t>
          </a:r>
        </a:p>
        <a:p>
          <a:pPr marL="0" lvl="0" algn="ctr" defTabSz="711200">
            <a:lnSpc>
              <a:spcPct val="90000"/>
            </a:lnSpc>
            <a:spcBef>
              <a:spcPct val="0"/>
            </a:spcBef>
            <a:spcAft>
              <a:spcPct val="35000"/>
            </a:spcAft>
            <a:buNone/>
          </a:pPr>
          <a:r>
            <a:rPr lang="en-GB" sz="1400" kern="1200" noProof="0" dirty="0"/>
            <a:t> </a:t>
          </a:r>
          <a:r>
            <a:rPr lang="en-GB" sz="1600" kern="1200" noProof="0" dirty="0"/>
            <a:t>Δομικά στοιχεία των μαθημάτων, οργανωμένα έτσι ώστε να συνδέονται μεταξύ τους και να αντιπροσωπεύουν από κοινού το θέμα του μαθήματος </a:t>
          </a:r>
        </a:p>
      </dgm:t>
    </dgm:pt>
    <dgm:pt modelId="{96B4036A-F484-418B-8DC1-B680C1036A4A}" type="parTrans" cxnId="{DAF8CCA1-318C-4411-8FA4-B65EC19094CA}">
      <dgm:prSet/>
      <dgm:spPr/>
      <dgm:t>
        <a:bodyPr/>
        <a:lstStyle/>
        <a:p>
          <a:endParaRPr lang="de-AT"/>
        </a:p>
      </dgm:t>
    </dgm:pt>
    <dgm:pt modelId="{26D96EC6-87FA-4B2B-99F9-AA57848B32C3}" type="sibTrans" cxnId="{DAF8CCA1-318C-4411-8FA4-B65EC19094CA}">
      <dgm:prSet/>
      <dgm:spPr/>
      <dgm:t>
        <a:bodyPr/>
        <a:lstStyle/>
        <a:p>
          <a:endParaRPr lang="de-AT"/>
        </a:p>
      </dgm:t>
    </dgm:pt>
    <dgm:pt modelId="{446F78AC-48F9-4404-A846-C810FCA0C7E8}">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Μαθήματα</a:t>
          </a:r>
        </a:p>
        <a:p>
          <a:pPr marL="0" lvl="0" algn="ctr" defTabSz="711200">
            <a:lnSpc>
              <a:spcPct val="90000"/>
            </a:lnSpc>
            <a:spcBef>
              <a:spcPct val="0"/>
            </a:spcBef>
            <a:spcAft>
              <a:spcPct val="35000"/>
            </a:spcAft>
            <a:buNone/>
          </a:pPr>
          <a:r>
            <a:rPr lang="en-GB" sz="1800" kern="1200" noProof="0" dirty="0"/>
            <a:t>Κάθε ενότητα περιλαμβάνει </a:t>
          </a:r>
          <a:br>
            <a:rPr lang="en-GB" sz="1800" kern="1200" noProof="0" dirty="0"/>
          </a:br>
          <a:r>
            <a:rPr lang="en-GB" sz="1800" kern="1200" noProof="0" dirty="0"/>
            <a:t>7 – 8 μαθήματα προσανατολισμένα σε συγκεκριμένα θέματα </a:t>
          </a:r>
        </a:p>
      </dgm:t>
    </dgm:pt>
    <dgm:pt modelId="{5972B013-A00F-40FE-BCA6-C12769B22FB4}" type="sibTrans" cxnId="{0BA70B80-7FED-46B3-8514-B1B6A340E556}">
      <dgm:prSet/>
      <dgm:spPr/>
      <dgm:t>
        <a:bodyPr/>
        <a:lstStyle/>
        <a:p>
          <a:endParaRPr lang="de-AT"/>
        </a:p>
      </dgm:t>
    </dgm:pt>
    <dgm:pt modelId="{1B619F68-80BC-4EFF-B4C6-DF9905AC37B4}" type="parTrans" cxnId="{0BA70B80-7FED-46B3-8514-B1B6A340E556}">
      <dgm:prSet/>
      <dgm:spPr/>
      <dgm:t>
        <a:bodyPr/>
        <a:lstStyle/>
        <a:p>
          <a:endParaRPr lang="de-AT"/>
        </a:p>
      </dgm:t>
    </dgm:pt>
    <dgm:pt modelId="{F820BAF9-F0D1-4046-9A92-30DE60B8C0C2}" type="pres">
      <dgm:prSet presAssocID="{9AD6D4B8-7863-46C5-ADD0-9F0B19FC5F1F}" presName="CompostProcess" presStyleCnt="0">
        <dgm:presLayoutVars>
          <dgm:dir/>
          <dgm:resizeHandles val="exact"/>
        </dgm:presLayoutVars>
      </dgm:prSet>
      <dgm:spPr/>
    </dgm:pt>
    <dgm:pt modelId="{EF215A76-F20A-4DDC-8613-C0D917A2DDBF}" type="pres">
      <dgm:prSet presAssocID="{9AD6D4B8-7863-46C5-ADD0-9F0B19FC5F1F}" presName="arrow" presStyleLbl="bgShp" presStyleIdx="0" presStyleCnt="1"/>
      <dgm:spPr>
        <a:solidFill>
          <a:srgbClr val="EAF1DD"/>
        </a:solidFill>
      </dgm:spPr>
    </dgm:pt>
    <dgm:pt modelId="{CD73996D-BABF-429F-B00C-22301CEF24A7}" type="pres">
      <dgm:prSet presAssocID="{9AD6D4B8-7863-46C5-ADD0-9F0B19FC5F1F}" presName="linearProcess" presStyleCnt="0"/>
      <dgm:spPr/>
    </dgm:pt>
    <dgm:pt modelId="{C556FA26-6E66-42A5-BCA7-58EBF9619A6F}" type="pres">
      <dgm:prSet presAssocID="{9DEBBD21-8F7D-4C79-8732-D95059D9872F}" presName="textNode" presStyleLbl="node1" presStyleIdx="0" presStyleCnt="4">
        <dgm:presLayoutVars>
          <dgm:bulletEnabled val="1"/>
        </dgm:presLayoutVars>
      </dgm:prSet>
      <dgm:spPr/>
    </dgm:pt>
    <dgm:pt modelId="{0CBB6AE0-C9DC-4A88-AD79-49888F399F8D}" type="pres">
      <dgm:prSet presAssocID="{FB458C4A-04B4-4F6C-9B20-24451F8F3FBF}" presName="sibTrans" presStyleCnt="0"/>
      <dgm:spPr/>
    </dgm:pt>
    <dgm:pt modelId="{643D8843-5DEE-455E-95E9-B0E05275A6E8}" type="pres">
      <dgm:prSet presAssocID="{446F78AC-48F9-4404-A846-C810FCA0C7E8}" presName="textNode" presStyleLbl="node1" presStyleIdx="1" presStyleCnt="4">
        <dgm:presLayoutVars>
          <dgm:bulletEnabled val="1"/>
        </dgm:presLayoutVars>
      </dgm:prSet>
      <dgm:spPr/>
    </dgm:pt>
    <dgm:pt modelId="{984C3513-6A84-487B-8D25-3BDBEDD3004E}" type="pres">
      <dgm:prSet presAssocID="{5972B013-A00F-40FE-BCA6-C12769B22FB4}" presName="sibTrans" presStyleCnt="0"/>
      <dgm:spPr/>
    </dgm:pt>
    <dgm:pt modelId="{34589B4E-9DCE-4CEC-9CDB-2CC24CE4655B}" type="pres">
      <dgm:prSet presAssocID="{0F231B10-B826-4892-9CBD-DC613CC2E53E}" presName="textNode" presStyleLbl="node1" presStyleIdx="2" presStyleCnt="4">
        <dgm:presLayoutVars>
          <dgm:bulletEnabled val="1"/>
        </dgm:presLayoutVars>
      </dgm:prSet>
      <dgm:spPr/>
    </dgm:pt>
    <dgm:pt modelId="{DB3FB9BB-5E2D-4232-8C49-49A965DDF6AF}" type="pres">
      <dgm:prSet presAssocID="{C154CA20-9374-49C1-9BFE-825CEE2A1EEA}" presName="sibTrans" presStyleCnt="0"/>
      <dgm:spPr/>
    </dgm:pt>
    <dgm:pt modelId="{0B1735EB-66B4-4B6E-9BBC-5D8A8FA3E00E}" type="pres">
      <dgm:prSet presAssocID="{E5A5FFD1-93E3-4790-B1BC-B2E8000E9F8F}" presName="textNode" presStyleLbl="node1" presStyleIdx="3" presStyleCnt="4">
        <dgm:presLayoutVars>
          <dgm:bulletEnabled val="1"/>
        </dgm:presLayoutVars>
      </dgm:prSet>
      <dgm:spPr/>
    </dgm:pt>
  </dgm:ptLst>
  <dgm:cxnLst>
    <dgm:cxn modelId="{203D6725-B748-496F-932F-F2B249013766}" type="presOf" srcId="{446F78AC-48F9-4404-A846-C810FCA0C7E8}" destId="{643D8843-5DEE-455E-95E9-B0E05275A6E8}" srcOrd="0" destOrd="0" presId="urn:microsoft.com/office/officeart/2005/8/layout/hProcess9"/>
    <dgm:cxn modelId="{C3D95840-5C2C-41C5-B9C9-B55D014B0C7C}" type="presOf" srcId="{0F231B10-B826-4892-9CBD-DC613CC2E53E}" destId="{34589B4E-9DCE-4CEC-9CDB-2CC24CE4655B}" srcOrd="0" destOrd="0" presId="urn:microsoft.com/office/officeart/2005/8/layout/hProcess9"/>
    <dgm:cxn modelId="{D866B948-EF52-4F61-A899-8E8CB44EF228}" type="presOf" srcId="{E5A5FFD1-93E3-4790-B1BC-B2E8000E9F8F}" destId="{0B1735EB-66B4-4B6E-9BBC-5D8A8FA3E00E}" srcOrd="0" destOrd="0" presId="urn:microsoft.com/office/officeart/2005/8/layout/hProcess9"/>
    <dgm:cxn modelId="{B937076B-102D-44AA-B9C7-6CFD561640B5}" type="presOf" srcId="{9DEBBD21-8F7D-4C79-8732-D95059D9872F}" destId="{C556FA26-6E66-42A5-BCA7-58EBF9619A6F}" srcOrd="0" destOrd="0" presId="urn:microsoft.com/office/officeart/2005/8/layout/hProcess9"/>
    <dgm:cxn modelId="{9AC4D555-9588-4C64-A975-B4F18653B93D}" srcId="{9AD6D4B8-7863-46C5-ADD0-9F0B19FC5F1F}" destId="{9DEBBD21-8F7D-4C79-8732-D95059D9872F}" srcOrd="0" destOrd="0" parTransId="{76EC4E57-F29C-4D26-BE2E-9B8CF9214954}" sibTransId="{FB458C4A-04B4-4F6C-9B20-24451F8F3FBF}"/>
    <dgm:cxn modelId="{0BA70B80-7FED-46B3-8514-B1B6A340E556}" srcId="{9AD6D4B8-7863-46C5-ADD0-9F0B19FC5F1F}" destId="{446F78AC-48F9-4404-A846-C810FCA0C7E8}" srcOrd="1" destOrd="0" parTransId="{1B619F68-80BC-4EFF-B4C6-DF9905AC37B4}" sibTransId="{5972B013-A00F-40FE-BCA6-C12769B22FB4}"/>
    <dgm:cxn modelId="{E3B97182-A4A8-4C2C-A570-0549852CF4DC}" type="presOf" srcId="{9AD6D4B8-7863-46C5-ADD0-9F0B19FC5F1F}" destId="{F820BAF9-F0D1-4046-9A92-30DE60B8C0C2}" srcOrd="0" destOrd="0" presId="urn:microsoft.com/office/officeart/2005/8/layout/hProcess9"/>
    <dgm:cxn modelId="{DAF8CCA1-318C-4411-8FA4-B65EC19094CA}" srcId="{9AD6D4B8-7863-46C5-ADD0-9F0B19FC5F1F}" destId="{E5A5FFD1-93E3-4790-B1BC-B2E8000E9F8F}" srcOrd="3" destOrd="0" parTransId="{96B4036A-F484-418B-8DC1-B680C1036A4A}" sibTransId="{26D96EC6-87FA-4B2B-99F9-AA57848B32C3}"/>
    <dgm:cxn modelId="{22E6EFBA-E4F9-457E-868D-80564E97A8D2}" srcId="{9AD6D4B8-7863-46C5-ADD0-9F0B19FC5F1F}" destId="{0F231B10-B826-4892-9CBD-DC613CC2E53E}" srcOrd="2" destOrd="0" parTransId="{24C458B0-9D19-4690-A439-52387551381A}" sibTransId="{C154CA20-9374-49C1-9BFE-825CEE2A1EEA}"/>
    <dgm:cxn modelId="{846970CE-B67D-451D-BAE9-4170AE1DC7C3}" type="presParOf" srcId="{F820BAF9-F0D1-4046-9A92-30DE60B8C0C2}" destId="{EF215A76-F20A-4DDC-8613-C0D917A2DDBF}" srcOrd="0" destOrd="0" presId="urn:microsoft.com/office/officeart/2005/8/layout/hProcess9"/>
    <dgm:cxn modelId="{963B909B-9D72-49BD-8378-964451BE8627}" type="presParOf" srcId="{F820BAF9-F0D1-4046-9A92-30DE60B8C0C2}" destId="{CD73996D-BABF-429F-B00C-22301CEF24A7}" srcOrd="1" destOrd="0" presId="urn:microsoft.com/office/officeart/2005/8/layout/hProcess9"/>
    <dgm:cxn modelId="{AE404823-5DF2-4922-A8AF-AA4FA99B03A2}" type="presParOf" srcId="{CD73996D-BABF-429F-B00C-22301CEF24A7}" destId="{C556FA26-6E66-42A5-BCA7-58EBF9619A6F}" srcOrd="0" destOrd="0" presId="urn:microsoft.com/office/officeart/2005/8/layout/hProcess9"/>
    <dgm:cxn modelId="{C0C20169-54BF-4D27-9E59-B80D473897CB}" type="presParOf" srcId="{CD73996D-BABF-429F-B00C-22301CEF24A7}" destId="{0CBB6AE0-C9DC-4A88-AD79-49888F399F8D}" srcOrd="1" destOrd="0" presId="urn:microsoft.com/office/officeart/2005/8/layout/hProcess9"/>
    <dgm:cxn modelId="{58C67682-C184-48FE-807A-DFC6C3E9C84C}" type="presParOf" srcId="{CD73996D-BABF-429F-B00C-22301CEF24A7}" destId="{643D8843-5DEE-455E-95E9-B0E05275A6E8}" srcOrd="2" destOrd="0" presId="urn:microsoft.com/office/officeart/2005/8/layout/hProcess9"/>
    <dgm:cxn modelId="{5589D0F6-56C6-4A1F-B89E-C4DCA83AFB81}" type="presParOf" srcId="{CD73996D-BABF-429F-B00C-22301CEF24A7}" destId="{984C3513-6A84-487B-8D25-3BDBEDD3004E}" srcOrd="3" destOrd="0" presId="urn:microsoft.com/office/officeart/2005/8/layout/hProcess9"/>
    <dgm:cxn modelId="{B40DDAE9-6B71-45E9-8164-65291D1F1CB6}" type="presParOf" srcId="{CD73996D-BABF-429F-B00C-22301CEF24A7}" destId="{34589B4E-9DCE-4CEC-9CDB-2CC24CE4655B}" srcOrd="4" destOrd="0" presId="urn:microsoft.com/office/officeart/2005/8/layout/hProcess9"/>
    <dgm:cxn modelId="{AE4AB275-E6DA-4123-922A-4B0A5376BD10}" type="presParOf" srcId="{CD73996D-BABF-429F-B00C-22301CEF24A7}" destId="{DB3FB9BB-5E2D-4232-8C49-49A965DDF6AF}" srcOrd="5" destOrd="0" presId="urn:microsoft.com/office/officeart/2005/8/layout/hProcess9"/>
    <dgm:cxn modelId="{29FAD906-4D9C-48DC-8B85-5986F68B3C11}" type="presParOf" srcId="{CD73996D-BABF-429F-B00C-22301CEF24A7}" destId="{0B1735EB-66B4-4B6E-9BBC-5D8A8FA3E00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63786-6939-4E7E-BD07-9C008CF51DBE}" type="doc">
      <dgm:prSet loTypeId="urn:microsoft.com/office/officeart/2005/8/layout/cycle2" loCatId="cycle" qsTypeId="urn:microsoft.com/office/officeart/2005/8/quickstyle/simple2" qsCatId="simple" csTypeId="urn:microsoft.com/office/officeart/2005/8/colors/accent3_2" csCatId="accent3" phldr="1"/>
      <dgm:spPr/>
      <dgm:t>
        <a:bodyPr/>
        <a:lstStyle/>
        <a:p>
          <a:endParaRPr lang="de-AT"/>
        </a:p>
      </dgm:t>
    </dgm:pt>
    <dgm:pt modelId="{82837B32-3157-4136-AC99-0224F44511E0}">
      <dgm:prSet phldrT="[Text]" custT="1"/>
      <dgm:spPr/>
      <dgm:t>
        <a:bodyPr/>
        <a:lstStyle/>
        <a:p>
          <a:r>
            <a:rPr lang="en-GB" sz="1600" noProof="0" dirty="0">
              <a:solidFill>
                <a:schemeClr val="tx1"/>
              </a:solidFill>
            </a:rPr>
            <a:t>Πρόσκληση  &amp; Συνεργάτες</a:t>
          </a:r>
        </a:p>
      </dgm:t>
    </dgm:pt>
    <dgm:pt modelId="{6E7B13F2-1A1D-41B8-A442-0391F550AA7A}" type="parTrans" cxnId="{4334D2EB-9272-46DA-A8A1-656A8776440E}">
      <dgm:prSet/>
      <dgm:spPr/>
      <dgm:t>
        <a:bodyPr/>
        <a:lstStyle/>
        <a:p>
          <a:endParaRPr lang="de-AT"/>
        </a:p>
      </dgm:t>
    </dgm:pt>
    <dgm:pt modelId="{1413F651-6EE6-431D-9FBF-C867DC2B10B8}" type="sibTrans" cxnId="{4334D2EB-9272-46DA-A8A1-656A8776440E}">
      <dgm:prSet/>
      <dgm:spPr/>
      <dgm:t>
        <a:bodyPr/>
        <a:lstStyle/>
        <a:p>
          <a:endParaRPr lang="en-GB" noProof="0" dirty="0"/>
        </a:p>
      </dgm:t>
    </dgm:pt>
    <dgm:pt modelId="{B11E88BF-A7AD-4FBF-BFAE-0324DA341E37}">
      <dgm:prSet phldrT="[Text]" custT="1"/>
      <dgm:spPr/>
      <dgm:t>
        <a:bodyPr/>
        <a:lstStyle/>
        <a:p>
          <a:r>
            <a:rPr lang="en-GB" sz="1600" noProof="0" dirty="0">
              <a:solidFill>
                <a:schemeClr val="tx1"/>
              </a:solidFill>
            </a:rPr>
            <a:t>Προϋπολογισμός &amp;  Χρονοδιάγραμμα</a:t>
          </a:r>
        </a:p>
      </dgm:t>
    </dgm:pt>
    <dgm:pt modelId="{FCC09AC0-8496-41CC-B0E1-099FDD74534F}" type="parTrans" cxnId="{CC339759-7EF2-40F9-9174-A6752A0DEBFA}">
      <dgm:prSet/>
      <dgm:spPr/>
      <dgm:t>
        <a:bodyPr/>
        <a:lstStyle/>
        <a:p>
          <a:endParaRPr lang="de-AT"/>
        </a:p>
      </dgm:t>
    </dgm:pt>
    <dgm:pt modelId="{16207343-41F9-41F9-9BF0-36FD545E4CED}" type="sibTrans" cxnId="{CC339759-7EF2-40F9-9174-A6752A0DEBFA}">
      <dgm:prSet/>
      <dgm:spPr/>
      <dgm:t>
        <a:bodyPr/>
        <a:lstStyle/>
        <a:p>
          <a:endParaRPr lang="en-GB" noProof="0" dirty="0"/>
        </a:p>
      </dgm:t>
    </dgm:pt>
    <dgm:pt modelId="{05B55A87-DB42-4766-B54C-AC0E25FDADE7}">
      <dgm:prSet phldrT="[Text]" custT="1"/>
      <dgm:spPr/>
      <dgm:t>
        <a:bodyPr/>
        <a:lstStyle/>
        <a:p>
          <a:r>
            <a:rPr lang="en-GB" sz="1600" noProof="0" dirty="0">
              <a:solidFill>
                <a:schemeClr val="tx1"/>
              </a:solidFill>
            </a:rPr>
            <a:t>Σύλληψη &amp; </a:t>
          </a:r>
          <a:r>
            <a:rPr lang="en-GB" sz="1200" noProof="0" dirty="0">
              <a:solidFill>
                <a:schemeClr val="tx1"/>
              </a:solidFill>
            </a:rPr>
            <a:t>Ανάπτυξη</a:t>
          </a:r>
          <a:endParaRPr lang="en-GB" sz="1600" noProof="0" dirty="0">
            <a:solidFill>
              <a:schemeClr val="tx1"/>
            </a:solidFill>
          </a:endParaRPr>
        </a:p>
      </dgm:t>
    </dgm:pt>
    <dgm:pt modelId="{99E31A41-4E57-4A7A-A037-EFC73A6BB3D6}" type="parTrans" cxnId="{A82631DF-EECB-45BC-85E9-6D35D30D2387}">
      <dgm:prSet/>
      <dgm:spPr/>
      <dgm:t>
        <a:bodyPr/>
        <a:lstStyle/>
        <a:p>
          <a:endParaRPr lang="de-AT"/>
        </a:p>
      </dgm:t>
    </dgm:pt>
    <dgm:pt modelId="{B615F417-13E1-4B59-885D-DEF2135CBF08}" type="sibTrans" cxnId="{A82631DF-EECB-45BC-85E9-6D35D30D2387}">
      <dgm:prSet/>
      <dgm:spPr/>
      <dgm:t>
        <a:bodyPr/>
        <a:lstStyle/>
        <a:p>
          <a:endParaRPr lang="en-GB" noProof="0" dirty="0"/>
        </a:p>
      </dgm:t>
    </dgm:pt>
    <dgm:pt modelId="{2A1BFE50-C7C9-4490-BC0E-D5AE179E919D}">
      <dgm:prSet phldrT="[Text]" custT="1"/>
      <dgm:spPr/>
      <dgm:t>
        <a:bodyPr/>
        <a:lstStyle/>
        <a:p>
          <a:r>
            <a:rPr lang="en-GB" sz="1600" noProof="0" dirty="0">
              <a:solidFill>
                <a:schemeClr val="tx1"/>
              </a:solidFill>
            </a:rPr>
            <a:t>Τελικό μοντέλο</a:t>
          </a:r>
        </a:p>
      </dgm:t>
    </dgm:pt>
    <dgm:pt modelId="{4A85C891-FB32-4261-9FA4-BE3C60CF26CB}" type="parTrans" cxnId="{0F13036D-171C-4A80-857C-050D2CC072FF}">
      <dgm:prSet/>
      <dgm:spPr/>
      <dgm:t>
        <a:bodyPr/>
        <a:lstStyle/>
        <a:p>
          <a:endParaRPr lang="de-AT"/>
        </a:p>
      </dgm:t>
    </dgm:pt>
    <dgm:pt modelId="{7F109339-EF0E-4551-90D4-17250B5B8BCD}" type="sibTrans" cxnId="{0F13036D-171C-4A80-857C-050D2CC072FF}">
      <dgm:prSet/>
      <dgm:spPr/>
      <dgm:t>
        <a:bodyPr/>
        <a:lstStyle/>
        <a:p>
          <a:endParaRPr lang="en-GB" noProof="0" dirty="0"/>
        </a:p>
      </dgm:t>
    </dgm:pt>
    <dgm:pt modelId="{2E972BF0-23ED-45FD-9687-11A1CAA2C0C9}">
      <dgm:prSet phldrT="[Text]" custT="1"/>
      <dgm:spPr/>
      <dgm:t>
        <a:bodyPr/>
        <a:lstStyle/>
        <a:p>
          <a:r>
            <a:rPr lang="en-GB" sz="1200" noProof="0" dirty="0">
              <a:solidFill>
                <a:schemeClr val="tx1"/>
              </a:solidFill>
            </a:rPr>
            <a:t>Προμήθεια </a:t>
          </a:r>
          <a:r>
            <a:rPr lang="en-GB" sz="1600" noProof="0" dirty="0">
              <a:solidFill>
                <a:schemeClr val="tx1"/>
              </a:solidFill>
            </a:rPr>
            <a:t>&amp; Κατασκευή</a:t>
          </a:r>
        </a:p>
      </dgm:t>
    </dgm:pt>
    <dgm:pt modelId="{37569492-E141-4111-90AC-E3C70575D402}" type="parTrans" cxnId="{D143E681-ED99-4313-8016-7A975C28A055}">
      <dgm:prSet/>
      <dgm:spPr/>
      <dgm:t>
        <a:bodyPr/>
        <a:lstStyle/>
        <a:p>
          <a:endParaRPr lang="de-AT"/>
        </a:p>
      </dgm:t>
    </dgm:pt>
    <dgm:pt modelId="{91486FC1-C557-47E0-BFCD-950D999C71DE}" type="sibTrans" cxnId="{D143E681-ED99-4313-8016-7A975C28A055}">
      <dgm:prSet/>
      <dgm:spPr/>
      <dgm:t>
        <a:bodyPr/>
        <a:lstStyle/>
        <a:p>
          <a:endParaRPr lang="en-GB" noProof="0" dirty="0"/>
        </a:p>
      </dgm:t>
    </dgm:pt>
    <dgm:pt modelId="{C96F68D8-A22E-4F91-9BBA-2DEFF945611B}">
      <dgm:prSet phldrT="[Text]" custT="1"/>
      <dgm:spPr>
        <a:noFill/>
        <a:ln>
          <a:noFill/>
        </a:ln>
      </dgm:spPr>
      <dgm:t>
        <a:bodyPr/>
        <a:lstStyle/>
        <a:p>
          <a:r>
            <a:rPr lang="en-GB" sz="2000" noProof="0" dirty="0">
              <a:solidFill>
                <a:schemeClr val="accent3">
                  <a:lumMod val="75000"/>
                </a:schemeClr>
              </a:solidFill>
            </a:rPr>
            <a:t>ΕΠΑΝΑΧΡΗΣΗ / ΑΝΑΚΥΚΛΩΣΗ</a:t>
          </a:r>
        </a:p>
      </dgm:t>
    </dgm:pt>
    <dgm:pt modelId="{6D46596F-D7CF-4511-B5E2-070E5FFD70B3}" type="parTrans" cxnId="{6A4D1130-D58E-4BF2-B2E2-A480BC4253A4}">
      <dgm:prSet/>
      <dgm:spPr/>
      <dgm:t>
        <a:bodyPr/>
        <a:lstStyle/>
        <a:p>
          <a:endParaRPr lang="de-AT"/>
        </a:p>
      </dgm:t>
    </dgm:pt>
    <dgm:pt modelId="{29E3392B-7586-4C46-AA16-E433C6E8C40A}" type="sibTrans" cxnId="{6A4D1130-D58E-4BF2-B2E2-A480BC4253A4}">
      <dgm:prSet/>
      <dgm:spPr/>
      <dgm:t>
        <a:bodyPr/>
        <a:lstStyle/>
        <a:p>
          <a:endParaRPr lang="en-GB" noProof="0" dirty="0"/>
        </a:p>
      </dgm:t>
    </dgm:pt>
    <dgm:pt modelId="{9C594303-73E7-486B-B110-E87977BB977A}">
      <dgm:prSet phldrT="[Text]" custT="1"/>
      <dgm:spPr/>
      <dgm:t>
        <a:bodyPr/>
        <a:lstStyle/>
        <a:p>
          <a:r>
            <a:rPr lang="en-GB" sz="1600" noProof="0" dirty="0">
              <a:solidFill>
                <a:schemeClr val="tx1"/>
              </a:solidFill>
            </a:rPr>
            <a:t>Πρόβα</a:t>
          </a:r>
        </a:p>
      </dgm:t>
    </dgm:pt>
    <dgm:pt modelId="{AAC3A292-4F6F-4FAE-B251-CDBC7DAD9B23}" type="parTrans" cxnId="{25B0E14C-DC82-4299-9659-6B3F39DD2BF6}">
      <dgm:prSet/>
      <dgm:spPr/>
      <dgm:t>
        <a:bodyPr/>
        <a:lstStyle/>
        <a:p>
          <a:endParaRPr lang="de-AT"/>
        </a:p>
      </dgm:t>
    </dgm:pt>
    <dgm:pt modelId="{08AADB19-B77E-4B45-8692-7D0AFD2FBD8F}" type="sibTrans" cxnId="{25B0E14C-DC82-4299-9659-6B3F39DD2BF6}">
      <dgm:prSet/>
      <dgm:spPr/>
      <dgm:t>
        <a:bodyPr/>
        <a:lstStyle/>
        <a:p>
          <a:endParaRPr lang="en-GB" noProof="0" dirty="0"/>
        </a:p>
      </dgm:t>
    </dgm:pt>
    <dgm:pt modelId="{77E4FE8F-CCAE-41DE-8138-99A4780B2820}">
      <dgm:prSet phldrT="[Text]" custT="1"/>
      <dgm:spPr>
        <a:solidFill>
          <a:srgbClr val="FFC000"/>
        </a:solidFill>
      </dgm:spPr>
      <dgm:t>
        <a:bodyPr/>
        <a:lstStyle/>
        <a:p>
          <a:r>
            <a:rPr lang="en-GB" sz="2000" b="1" noProof="0" dirty="0">
              <a:solidFill>
                <a:schemeClr val="tx1"/>
              </a:solidFill>
            </a:rPr>
            <a:t>Η παράσταση</a:t>
          </a:r>
        </a:p>
      </dgm:t>
    </dgm:pt>
    <dgm:pt modelId="{DCB7527F-A974-49E2-BB89-7281DDB58C2E}" type="parTrans" cxnId="{52338350-04A4-4892-A101-524C662AB17D}">
      <dgm:prSet/>
      <dgm:spPr/>
      <dgm:t>
        <a:bodyPr/>
        <a:lstStyle/>
        <a:p>
          <a:endParaRPr lang="de-AT"/>
        </a:p>
      </dgm:t>
    </dgm:pt>
    <dgm:pt modelId="{4DD616DA-E5DF-4CD1-A0BD-152551260A5E}" type="sibTrans" cxnId="{52338350-04A4-4892-A101-524C662AB17D}">
      <dgm:prSet/>
      <dgm:spPr/>
      <dgm:t>
        <a:bodyPr/>
        <a:lstStyle/>
        <a:p>
          <a:endParaRPr lang="en-GB" noProof="0" dirty="0"/>
        </a:p>
      </dgm:t>
    </dgm:pt>
    <dgm:pt modelId="{6F8EB343-4CCB-4D9B-9854-EEE4F26B4647}">
      <dgm:prSet phldrT="[Text]" custT="1"/>
      <dgm:spPr/>
      <dgm:t>
        <a:bodyPr/>
        <a:lstStyle/>
        <a:p>
          <a:r>
            <a:rPr lang="en-GB" sz="1600" noProof="0" dirty="0">
              <a:solidFill>
                <a:schemeClr val="tx1"/>
              </a:solidFill>
            </a:rPr>
            <a:t>Αποχώρηση</a:t>
          </a:r>
        </a:p>
      </dgm:t>
    </dgm:pt>
    <dgm:pt modelId="{8DBE464B-B964-47E5-B0BF-D34B182770D1}" type="parTrans" cxnId="{DEAA5C7D-1429-4D60-B13F-9C37D4FB1908}">
      <dgm:prSet/>
      <dgm:spPr/>
      <dgm:t>
        <a:bodyPr/>
        <a:lstStyle/>
        <a:p>
          <a:endParaRPr lang="de-AT"/>
        </a:p>
      </dgm:t>
    </dgm:pt>
    <dgm:pt modelId="{E608655E-0B05-452B-B65B-411C32509B4E}" type="sibTrans" cxnId="{DEAA5C7D-1429-4D60-B13F-9C37D4FB1908}">
      <dgm:prSet/>
      <dgm:spPr/>
      <dgm:t>
        <a:bodyPr/>
        <a:lstStyle/>
        <a:p>
          <a:endParaRPr lang="en-GB" noProof="0" dirty="0"/>
        </a:p>
      </dgm:t>
    </dgm:pt>
    <dgm:pt modelId="{D171D961-650C-43B7-9390-08DD5FB0FE12}">
      <dgm:prSet phldrT="[Text]" custT="1"/>
      <dgm:spPr>
        <a:noFill/>
        <a:ln>
          <a:solidFill>
            <a:schemeClr val="accent3">
              <a:lumMod val="75000"/>
            </a:schemeClr>
          </a:solidFill>
          <a:prstDash val="dash"/>
        </a:ln>
      </dgm:spPr>
      <dgm:t>
        <a:bodyPr/>
        <a:lstStyle/>
        <a:p>
          <a:r>
            <a:rPr lang="en-GB" sz="1600" noProof="0" dirty="0">
              <a:solidFill>
                <a:schemeClr val="tx1"/>
              </a:solidFill>
            </a:rPr>
            <a:t>Περιοδεία;</a:t>
          </a:r>
        </a:p>
      </dgm:t>
    </dgm:pt>
    <dgm:pt modelId="{5007B7CB-D445-4FC5-881C-10C15FEF0FFC}" type="parTrans" cxnId="{1787F055-C8B2-4005-9C0B-FE732984B660}">
      <dgm:prSet/>
      <dgm:spPr/>
      <dgm:t>
        <a:bodyPr/>
        <a:lstStyle/>
        <a:p>
          <a:endParaRPr lang="de-AT"/>
        </a:p>
      </dgm:t>
    </dgm:pt>
    <dgm:pt modelId="{554314E7-8772-460E-889F-1B5AAE39B770}" type="sibTrans" cxnId="{1787F055-C8B2-4005-9C0B-FE732984B660}">
      <dgm:prSet/>
      <dgm:spPr/>
      <dgm:t>
        <a:bodyPr/>
        <a:lstStyle/>
        <a:p>
          <a:endParaRPr lang="en-GB" noProof="0" dirty="0"/>
        </a:p>
      </dgm:t>
    </dgm:pt>
    <dgm:pt modelId="{527D92FE-D1F5-4825-8A1F-46A6BFA0AFE9}">
      <dgm:prSet phldrT="[Text]" custT="1"/>
      <dgm:spPr/>
      <dgm:t>
        <a:bodyPr/>
        <a:lstStyle/>
        <a:p>
          <a:r>
            <a:rPr lang="en-GB" sz="1600" noProof="0" dirty="0">
              <a:solidFill>
                <a:schemeClr val="tx1"/>
              </a:solidFill>
            </a:rPr>
            <a:t>Απόρριψη</a:t>
          </a:r>
        </a:p>
      </dgm:t>
    </dgm:pt>
    <dgm:pt modelId="{2B1B2B03-9FF3-4A7B-9EA1-8471A9D78BC8}" type="parTrans" cxnId="{9544D7AB-C6CD-47C0-A945-DC0450D7952F}">
      <dgm:prSet/>
      <dgm:spPr/>
      <dgm:t>
        <a:bodyPr/>
        <a:lstStyle/>
        <a:p>
          <a:endParaRPr lang="de-AT"/>
        </a:p>
      </dgm:t>
    </dgm:pt>
    <dgm:pt modelId="{3980ACEA-B536-45DD-BCF8-C3E63CDA3B2B}" type="sibTrans" cxnId="{9544D7AB-C6CD-47C0-A945-DC0450D7952F}">
      <dgm:prSet/>
      <dgm:spPr/>
      <dgm:t>
        <a:bodyPr/>
        <a:lstStyle/>
        <a:p>
          <a:endParaRPr lang="en-GB" noProof="0" dirty="0"/>
        </a:p>
      </dgm:t>
    </dgm:pt>
    <dgm:pt modelId="{9DF97E06-6B0A-4A69-870E-F3EDFB3BE4F5}">
      <dgm:prSet phldrT="[Text]" custT="1"/>
      <dgm:spPr/>
      <dgm:t>
        <a:bodyPr/>
        <a:lstStyle/>
        <a:p>
          <a:r>
            <a:rPr lang="en-GB" sz="1600" noProof="0" dirty="0">
              <a:solidFill>
                <a:schemeClr val="tx1"/>
              </a:solidFill>
            </a:rPr>
            <a:t>Αξιολόγηση</a:t>
          </a:r>
        </a:p>
      </dgm:t>
    </dgm:pt>
    <dgm:pt modelId="{1B1C2D73-33B0-4B6A-8AF3-624C365F1C7C}" type="parTrans" cxnId="{A6F55FFD-F101-4DC4-A5C8-A1EEBB31E402}">
      <dgm:prSet/>
      <dgm:spPr/>
      <dgm:t>
        <a:bodyPr/>
        <a:lstStyle/>
        <a:p>
          <a:endParaRPr lang="de-AT"/>
        </a:p>
      </dgm:t>
    </dgm:pt>
    <dgm:pt modelId="{19922B54-0F79-446B-A77C-1804089D13C6}" type="sibTrans" cxnId="{A6F55FFD-F101-4DC4-A5C8-A1EEBB31E402}">
      <dgm:prSet/>
      <dgm:spPr/>
      <dgm:t>
        <a:bodyPr/>
        <a:lstStyle/>
        <a:p>
          <a:endParaRPr lang="en-GB" noProof="0" dirty="0"/>
        </a:p>
      </dgm:t>
    </dgm:pt>
    <dgm:pt modelId="{2A7219F2-7DC2-4C00-A475-46B6ECF0295F}" type="pres">
      <dgm:prSet presAssocID="{6A363786-6939-4E7E-BD07-9C008CF51DBE}" presName="cycle" presStyleCnt="0">
        <dgm:presLayoutVars>
          <dgm:dir/>
          <dgm:resizeHandles val="exact"/>
        </dgm:presLayoutVars>
      </dgm:prSet>
      <dgm:spPr/>
    </dgm:pt>
    <dgm:pt modelId="{DF6CE285-CB00-444A-944A-AD2935D518D9}" type="pres">
      <dgm:prSet presAssocID="{82837B32-3157-4136-AC99-0224F44511E0}" presName="node" presStyleLbl="node1" presStyleIdx="0" presStyleCnt="12">
        <dgm:presLayoutVars>
          <dgm:bulletEnabled val="1"/>
        </dgm:presLayoutVars>
      </dgm:prSet>
      <dgm:spPr/>
    </dgm:pt>
    <dgm:pt modelId="{ACCF682E-5A5A-4A3B-9D2D-9416B771AC67}" type="pres">
      <dgm:prSet presAssocID="{1413F651-6EE6-431D-9FBF-C867DC2B10B8}" presName="sibTrans" presStyleLbl="sibTrans2D1" presStyleIdx="0" presStyleCnt="12"/>
      <dgm:spPr/>
    </dgm:pt>
    <dgm:pt modelId="{EE9CF42E-DE34-4376-B08C-13B01E4164B7}" type="pres">
      <dgm:prSet presAssocID="{1413F651-6EE6-431D-9FBF-C867DC2B10B8}" presName="connectorText" presStyleLbl="sibTrans2D1" presStyleIdx="0" presStyleCnt="12"/>
      <dgm:spPr/>
    </dgm:pt>
    <dgm:pt modelId="{9949CB77-4FC3-4C93-B4A5-87DD84FEFAD0}" type="pres">
      <dgm:prSet presAssocID="{B11E88BF-A7AD-4FBF-BFAE-0324DA341E37}" presName="node" presStyleLbl="node1" presStyleIdx="1" presStyleCnt="12">
        <dgm:presLayoutVars>
          <dgm:bulletEnabled val="1"/>
        </dgm:presLayoutVars>
      </dgm:prSet>
      <dgm:spPr/>
    </dgm:pt>
    <dgm:pt modelId="{582D77D1-95D7-4974-B3C6-BCC04F9EFD91}" type="pres">
      <dgm:prSet presAssocID="{16207343-41F9-41F9-9BF0-36FD545E4CED}" presName="sibTrans" presStyleLbl="sibTrans2D1" presStyleIdx="1" presStyleCnt="12"/>
      <dgm:spPr/>
    </dgm:pt>
    <dgm:pt modelId="{E25EFF11-3413-489D-92F4-70B54C6B325B}" type="pres">
      <dgm:prSet presAssocID="{16207343-41F9-41F9-9BF0-36FD545E4CED}" presName="connectorText" presStyleLbl="sibTrans2D1" presStyleIdx="1" presStyleCnt="12"/>
      <dgm:spPr/>
    </dgm:pt>
    <dgm:pt modelId="{52DDA4F9-FD51-43C7-82CB-B3196A0061B3}" type="pres">
      <dgm:prSet presAssocID="{05B55A87-DB42-4766-B54C-AC0E25FDADE7}" presName="node" presStyleLbl="node1" presStyleIdx="2" presStyleCnt="12">
        <dgm:presLayoutVars>
          <dgm:bulletEnabled val="1"/>
        </dgm:presLayoutVars>
      </dgm:prSet>
      <dgm:spPr/>
    </dgm:pt>
    <dgm:pt modelId="{B02C2384-9A54-4AD0-8DF1-D8C80C459A76}" type="pres">
      <dgm:prSet presAssocID="{B615F417-13E1-4B59-885D-DEF2135CBF08}" presName="sibTrans" presStyleLbl="sibTrans2D1" presStyleIdx="2" presStyleCnt="12"/>
      <dgm:spPr/>
    </dgm:pt>
    <dgm:pt modelId="{9805AE62-37D0-4865-BE8E-5E35E11486C9}" type="pres">
      <dgm:prSet presAssocID="{B615F417-13E1-4B59-885D-DEF2135CBF08}" presName="connectorText" presStyleLbl="sibTrans2D1" presStyleIdx="2" presStyleCnt="12"/>
      <dgm:spPr/>
    </dgm:pt>
    <dgm:pt modelId="{6862B1D1-34CC-4684-8E4D-D394735D27DF}" type="pres">
      <dgm:prSet presAssocID="{2A1BFE50-C7C9-4490-BC0E-D5AE179E919D}" presName="node" presStyleLbl="node1" presStyleIdx="3" presStyleCnt="12">
        <dgm:presLayoutVars>
          <dgm:bulletEnabled val="1"/>
        </dgm:presLayoutVars>
      </dgm:prSet>
      <dgm:spPr/>
    </dgm:pt>
    <dgm:pt modelId="{0C79727D-A85A-4194-9C8A-927A19B4F459}" type="pres">
      <dgm:prSet presAssocID="{7F109339-EF0E-4551-90D4-17250B5B8BCD}" presName="sibTrans" presStyleLbl="sibTrans2D1" presStyleIdx="3" presStyleCnt="12"/>
      <dgm:spPr/>
    </dgm:pt>
    <dgm:pt modelId="{92423A45-1ACC-4D12-8999-60FCD3900110}" type="pres">
      <dgm:prSet presAssocID="{7F109339-EF0E-4551-90D4-17250B5B8BCD}" presName="connectorText" presStyleLbl="sibTrans2D1" presStyleIdx="3" presStyleCnt="12"/>
      <dgm:spPr/>
    </dgm:pt>
    <dgm:pt modelId="{735AC2E5-47CE-4F1B-A109-F490CD006BA1}" type="pres">
      <dgm:prSet presAssocID="{2E972BF0-23ED-45FD-9687-11A1CAA2C0C9}" presName="node" presStyleLbl="node1" presStyleIdx="4" presStyleCnt="12">
        <dgm:presLayoutVars>
          <dgm:bulletEnabled val="1"/>
        </dgm:presLayoutVars>
      </dgm:prSet>
      <dgm:spPr/>
    </dgm:pt>
    <dgm:pt modelId="{17EBE05B-E361-47F3-B642-2819CBDF3BAD}" type="pres">
      <dgm:prSet presAssocID="{91486FC1-C557-47E0-BFCD-950D999C71DE}" presName="sibTrans" presStyleLbl="sibTrans2D1" presStyleIdx="4" presStyleCnt="12"/>
      <dgm:spPr/>
    </dgm:pt>
    <dgm:pt modelId="{48D8119D-7533-4A8D-A095-040422A1F003}" type="pres">
      <dgm:prSet presAssocID="{91486FC1-C557-47E0-BFCD-950D999C71DE}" presName="connectorText" presStyleLbl="sibTrans2D1" presStyleIdx="4" presStyleCnt="12"/>
      <dgm:spPr/>
    </dgm:pt>
    <dgm:pt modelId="{E0B94CCC-ED16-4435-AF37-6D80586BDF8C}" type="pres">
      <dgm:prSet presAssocID="{9C594303-73E7-486B-B110-E87977BB977A}" presName="node" presStyleLbl="node1" presStyleIdx="5" presStyleCnt="12">
        <dgm:presLayoutVars>
          <dgm:bulletEnabled val="1"/>
        </dgm:presLayoutVars>
      </dgm:prSet>
      <dgm:spPr/>
    </dgm:pt>
    <dgm:pt modelId="{A70E4166-EED4-4ED1-B707-CB1B86B1C014}" type="pres">
      <dgm:prSet presAssocID="{08AADB19-B77E-4B45-8692-7D0AFD2FBD8F}" presName="sibTrans" presStyleLbl="sibTrans2D1" presStyleIdx="5" presStyleCnt="12"/>
      <dgm:spPr/>
    </dgm:pt>
    <dgm:pt modelId="{FEEF33D8-1F26-4CA4-97A3-EBB6325B7ED6}" type="pres">
      <dgm:prSet presAssocID="{08AADB19-B77E-4B45-8692-7D0AFD2FBD8F}" presName="connectorText" presStyleLbl="sibTrans2D1" presStyleIdx="5" presStyleCnt="12"/>
      <dgm:spPr/>
    </dgm:pt>
    <dgm:pt modelId="{89E13AD7-BB6E-46E3-B3E1-7EC3B5F67F20}" type="pres">
      <dgm:prSet presAssocID="{77E4FE8F-CCAE-41DE-8138-99A4780B2820}" presName="node" presStyleLbl="node1" presStyleIdx="6" presStyleCnt="12">
        <dgm:presLayoutVars>
          <dgm:bulletEnabled val="1"/>
        </dgm:presLayoutVars>
      </dgm:prSet>
      <dgm:spPr/>
    </dgm:pt>
    <dgm:pt modelId="{1D98A944-1D98-4E59-B2AD-199BA86509C3}" type="pres">
      <dgm:prSet presAssocID="{4DD616DA-E5DF-4CD1-A0BD-152551260A5E}" presName="sibTrans" presStyleLbl="sibTrans2D1" presStyleIdx="6" presStyleCnt="12"/>
      <dgm:spPr/>
    </dgm:pt>
    <dgm:pt modelId="{263A6468-8E78-4811-B6BF-64D839503A46}" type="pres">
      <dgm:prSet presAssocID="{4DD616DA-E5DF-4CD1-A0BD-152551260A5E}" presName="connectorText" presStyleLbl="sibTrans2D1" presStyleIdx="6" presStyleCnt="12"/>
      <dgm:spPr/>
    </dgm:pt>
    <dgm:pt modelId="{59FF4D52-0D71-4F8F-A782-9AAB0CAB6901}" type="pres">
      <dgm:prSet presAssocID="{6F8EB343-4CCB-4D9B-9854-EEE4F26B4647}" presName="node" presStyleLbl="node1" presStyleIdx="7" presStyleCnt="12">
        <dgm:presLayoutVars>
          <dgm:bulletEnabled val="1"/>
        </dgm:presLayoutVars>
      </dgm:prSet>
      <dgm:spPr/>
    </dgm:pt>
    <dgm:pt modelId="{35FC00C8-9E68-4545-B479-082BEE844B7B}" type="pres">
      <dgm:prSet presAssocID="{E608655E-0B05-452B-B65B-411C32509B4E}" presName="sibTrans" presStyleLbl="sibTrans2D1" presStyleIdx="7" presStyleCnt="12"/>
      <dgm:spPr/>
    </dgm:pt>
    <dgm:pt modelId="{CBE053F2-3067-4295-B4DA-9F4EC6C1E611}" type="pres">
      <dgm:prSet presAssocID="{E608655E-0B05-452B-B65B-411C32509B4E}" presName="connectorText" presStyleLbl="sibTrans2D1" presStyleIdx="7" presStyleCnt="12"/>
      <dgm:spPr/>
    </dgm:pt>
    <dgm:pt modelId="{B819B13A-5BA8-46B9-BD6B-79E8229710B0}" type="pres">
      <dgm:prSet presAssocID="{D171D961-650C-43B7-9390-08DD5FB0FE12}" presName="node" presStyleLbl="node1" presStyleIdx="8" presStyleCnt="12">
        <dgm:presLayoutVars>
          <dgm:bulletEnabled val="1"/>
        </dgm:presLayoutVars>
      </dgm:prSet>
      <dgm:spPr/>
    </dgm:pt>
    <dgm:pt modelId="{D655E471-CD6A-4DB6-A52A-3221CF6EBA45}" type="pres">
      <dgm:prSet presAssocID="{554314E7-8772-460E-889F-1B5AAE39B770}" presName="sibTrans" presStyleLbl="sibTrans2D1" presStyleIdx="8" presStyleCnt="12"/>
      <dgm:spPr/>
    </dgm:pt>
    <dgm:pt modelId="{BFDC06A0-CB59-490C-A547-5A2315B35B54}" type="pres">
      <dgm:prSet presAssocID="{554314E7-8772-460E-889F-1B5AAE39B770}" presName="connectorText" presStyleLbl="sibTrans2D1" presStyleIdx="8" presStyleCnt="12"/>
      <dgm:spPr/>
    </dgm:pt>
    <dgm:pt modelId="{D2B726C4-491B-4C3B-A95A-AB09BC9C4292}" type="pres">
      <dgm:prSet presAssocID="{527D92FE-D1F5-4825-8A1F-46A6BFA0AFE9}" presName="node" presStyleLbl="node1" presStyleIdx="9" presStyleCnt="12">
        <dgm:presLayoutVars>
          <dgm:bulletEnabled val="1"/>
        </dgm:presLayoutVars>
      </dgm:prSet>
      <dgm:spPr/>
    </dgm:pt>
    <dgm:pt modelId="{7920ABF7-BB9B-4534-8846-F8E569C82C23}" type="pres">
      <dgm:prSet presAssocID="{3980ACEA-B536-45DD-BCF8-C3E63CDA3B2B}" presName="sibTrans" presStyleLbl="sibTrans2D1" presStyleIdx="9" presStyleCnt="12"/>
      <dgm:spPr/>
    </dgm:pt>
    <dgm:pt modelId="{EB22527E-F4D7-404D-A5C4-0DFAA0389464}" type="pres">
      <dgm:prSet presAssocID="{3980ACEA-B536-45DD-BCF8-C3E63CDA3B2B}" presName="connectorText" presStyleLbl="sibTrans2D1" presStyleIdx="9" presStyleCnt="12"/>
      <dgm:spPr/>
    </dgm:pt>
    <dgm:pt modelId="{5D7B2ABE-0136-47BF-8788-1C0FA6D47051}" type="pres">
      <dgm:prSet presAssocID="{9DF97E06-6B0A-4A69-870E-F3EDFB3BE4F5}" presName="node" presStyleLbl="node1" presStyleIdx="10" presStyleCnt="12">
        <dgm:presLayoutVars>
          <dgm:bulletEnabled val="1"/>
        </dgm:presLayoutVars>
      </dgm:prSet>
      <dgm:spPr/>
    </dgm:pt>
    <dgm:pt modelId="{1C9E651C-14E4-4AE1-9BDD-8182E060785A}" type="pres">
      <dgm:prSet presAssocID="{19922B54-0F79-446B-A77C-1804089D13C6}" presName="sibTrans" presStyleLbl="sibTrans2D1" presStyleIdx="10" presStyleCnt="12"/>
      <dgm:spPr/>
    </dgm:pt>
    <dgm:pt modelId="{5469AAA2-F5FF-4FC2-A3C8-CDCFA7379C0A}" type="pres">
      <dgm:prSet presAssocID="{19922B54-0F79-446B-A77C-1804089D13C6}" presName="connectorText" presStyleLbl="sibTrans2D1" presStyleIdx="10" presStyleCnt="12"/>
      <dgm:spPr/>
    </dgm:pt>
    <dgm:pt modelId="{DB2B0EA5-C39F-4188-970F-1F920D028697}" type="pres">
      <dgm:prSet presAssocID="{C96F68D8-A22E-4F91-9BBA-2DEFF945611B}" presName="node" presStyleLbl="node1" presStyleIdx="11" presStyleCnt="12">
        <dgm:presLayoutVars>
          <dgm:bulletEnabled val="1"/>
        </dgm:presLayoutVars>
      </dgm:prSet>
      <dgm:spPr/>
    </dgm:pt>
    <dgm:pt modelId="{1DF4AA0E-30E2-4B62-ABD0-9B374E8C9AB7}" type="pres">
      <dgm:prSet presAssocID="{29E3392B-7586-4C46-AA16-E433C6E8C40A}" presName="sibTrans" presStyleLbl="sibTrans2D1" presStyleIdx="11" presStyleCnt="12"/>
      <dgm:spPr/>
    </dgm:pt>
    <dgm:pt modelId="{97E947C8-7F60-46D7-8289-0BDB36E72E74}" type="pres">
      <dgm:prSet presAssocID="{29E3392B-7586-4C46-AA16-E433C6E8C40A}" presName="connectorText" presStyleLbl="sibTrans2D1" presStyleIdx="11" presStyleCnt="12"/>
      <dgm:spPr/>
    </dgm:pt>
  </dgm:ptLst>
  <dgm:cxnLst>
    <dgm:cxn modelId="{C4CC2316-DB0A-4B36-BC21-08BCB532ADB8}" type="presOf" srcId="{6A363786-6939-4E7E-BD07-9C008CF51DBE}" destId="{2A7219F2-7DC2-4C00-A475-46B6ECF0295F}" srcOrd="0" destOrd="0" presId="urn:microsoft.com/office/officeart/2005/8/layout/cycle2"/>
    <dgm:cxn modelId="{AEBCA81D-431E-4A9F-B074-7CFE178EA004}" type="presOf" srcId="{77E4FE8F-CCAE-41DE-8138-99A4780B2820}" destId="{89E13AD7-BB6E-46E3-B3E1-7EC3B5F67F20}" srcOrd="0" destOrd="0" presId="urn:microsoft.com/office/officeart/2005/8/layout/cycle2"/>
    <dgm:cxn modelId="{EF0CFE1D-4F64-41E1-B92E-2B3587A6E77D}" type="presOf" srcId="{29E3392B-7586-4C46-AA16-E433C6E8C40A}" destId="{1DF4AA0E-30E2-4B62-ABD0-9B374E8C9AB7}" srcOrd="0" destOrd="0" presId="urn:microsoft.com/office/officeart/2005/8/layout/cycle2"/>
    <dgm:cxn modelId="{66DF1D24-76B0-4746-BDD7-45BEC13C60F6}" type="presOf" srcId="{E608655E-0B05-452B-B65B-411C32509B4E}" destId="{CBE053F2-3067-4295-B4DA-9F4EC6C1E611}" srcOrd="1" destOrd="0" presId="urn:microsoft.com/office/officeart/2005/8/layout/cycle2"/>
    <dgm:cxn modelId="{67DE1B2E-4FB0-4983-BB00-4B7BAA4DA143}" type="presOf" srcId="{B615F417-13E1-4B59-885D-DEF2135CBF08}" destId="{B02C2384-9A54-4AD0-8DF1-D8C80C459A76}" srcOrd="0" destOrd="0" presId="urn:microsoft.com/office/officeart/2005/8/layout/cycle2"/>
    <dgm:cxn modelId="{6A4D1130-D58E-4BF2-B2E2-A480BC4253A4}" srcId="{6A363786-6939-4E7E-BD07-9C008CF51DBE}" destId="{C96F68D8-A22E-4F91-9BBA-2DEFF945611B}" srcOrd="11" destOrd="0" parTransId="{6D46596F-D7CF-4511-B5E2-070E5FFD70B3}" sibTransId="{29E3392B-7586-4C46-AA16-E433C6E8C40A}"/>
    <dgm:cxn modelId="{69564D3C-2FE2-4494-877D-A3EDFD57D89F}" type="presOf" srcId="{B615F417-13E1-4B59-885D-DEF2135CBF08}" destId="{9805AE62-37D0-4865-BE8E-5E35E11486C9}" srcOrd="1" destOrd="0" presId="urn:microsoft.com/office/officeart/2005/8/layout/cycle2"/>
    <dgm:cxn modelId="{A69B8A3E-70AD-4956-A14B-2C64F769346B}" type="presOf" srcId="{C96F68D8-A22E-4F91-9BBA-2DEFF945611B}" destId="{DB2B0EA5-C39F-4188-970F-1F920D028697}" srcOrd="0" destOrd="0" presId="urn:microsoft.com/office/officeart/2005/8/layout/cycle2"/>
    <dgm:cxn modelId="{C9BBFB5D-83F9-4935-837D-3439075B03FC}" type="presOf" srcId="{3980ACEA-B536-45DD-BCF8-C3E63CDA3B2B}" destId="{EB22527E-F4D7-404D-A5C4-0DFAA0389464}" srcOrd="1" destOrd="0" presId="urn:microsoft.com/office/officeart/2005/8/layout/cycle2"/>
    <dgm:cxn modelId="{51EA3D5E-E156-439C-8428-E449B4463EB6}" type="presOf" srcId="{7F109339-EF0E-4551-90D4-17250B5B8BCD}" destId="{0C79727D-A85A-4194-9C8A-927A19B4F459}" srcOrd="0" destOrd="0" presId="urn:microsoft.com/office/officeart/2005/8/layout/cycle2"/>
    <dgm:cxn modelId="{E9575641-1F09-40E3-8B3D-8389B89A17C4}" type="presOf" srcId="{4DD616DA-E5DF-4CD1-A0BD-152551260A5E}" destId="{1D98A944-1D98-4E59-B2AD-199BA86509C3}" srcOrd="0" destOrd="0" presId="urn:microsoft.com/office/officeart/2005/8/layout/cycle2"/>
    <dgm:cxn modelId="{25B0E14C-DC82-4299-9659-6B3F39DD2BF6}" srcId="{6A363786-6939-4E7E-BD07-9C008CF51DBE}" destId="{9C594303-73E7-486B-B110-E87977BB977A}" srcOrd="5" destOrd="0" parTransId="{AAC3A292-4F6F-4FAE-B251-CDBC7DAD9B23}" sibTransId="{08AADB19-B77E-4B45-8692-7D0AFD2FBD8F}"/>
    <dgm:cxn modelId="{0F13036D-171C-4A80-857C-050D2CC072FF}" srcId="{6A363786-6939-4E7E-BD07-9C008CF51DBE}" destId="{2A1BFE50-C7C9-4490-BC0E-D5AE179E919D}" srcOrd="3" destOrd="0" parTransId="{4A85C891-FB32-4261-9FA4-BE3C60CF26CB}" sibTransId="{7F109339-EF0E-4551-90D4-17250B5B8BCD}"/>
    <dgm:cxn modelId="{F3C5A76F-8681-4789-824E-DC9B4B103F47}" type="presOf" srcId="{9C594303-73E7-486B-B110-E87977BB977A}" destId="{E0B94CCC-ED16-4435-AF37-6D80586BDF8C}" srcOrd="0" destOrd="0" presId="urn:microsoft.com/office/officeart/2005/8/layout/cycle2"/>
    <dgm:cxn modelId="{52338350-04A4-4892-A101-524C662AB17D}" srcId="{6A363786-6939-4E7E-BD07-9C008CF51DBE}" destId="{77E4FE8F-CCAE-41DE-8138-99A4780B2820}" srcOrd="6" destOrd="0" parTransId="{DCB7527F-A974-49E2-BB89-7281DDB58C2E}" sibTransId="{4DD616DA-E5DF-4CD1-A0BD-152551260A5E}"/>
    <dgm:cxn modelId="{14033452-1367-4163-9C36-E8414645D38E}" type="presOf" srcId="{B11E88BF-A7AD-4FBF-BFAE-0324DA341E37}" destId="{9949CB77-4FC3-4C93-B4A5-87DD84FEFAD0}" srcOrd="0" destOrd="0" presId="urn:microsoft.com/office/officeart/2005/8/layout/cycle2"/>
    <dgm:cxn modelId="{562B9675-6A31-49CC-9B2E-8C3CDAC0D04E}" type="presOf" srcId="{91486FC1-C557-47E0-BFCD-950D999C71DE}" destId="{17EBE05B-E361-47F3-B642-2819CBDF3BAD}" srcOrd="0" destOrd="0" presId="urn:microsoft.com/office/officeart/2005/8/layout/cycle2"/>
    <dgm:cxn modelId="{77659875-FB39-4740-ABBC-1837EDDF245E}" type="presOf" srcId="{4DD616DA-E5DF-4CD1-A0BD-152551260A5E}" destId="{263A6468-8E78-4811-B6BF-64D839503A46}" srcOrd="1" destOrd="0" presId="urn:microsoft.com/office/officeart/2005/8/layout/cycle2"/>
    <dgm:cxn modelId="{1787F055-C8B2-4005-9C0B-FE732984B660}" srcId="{6A363786-6939-4E7E-BD07-9C008CF51DBE}" destId="{D171D961-650C-43B7-9390-08DD5FB0FE12}" srcOrd="8" destOrd="0" parTransId="{5007B7CB-D445-4FC5-881C-10C15FEF0FFC}" sibTransId="{554314E7-8772-460E-889F-1B5AAE39B770}"/>
    <dgm:cxn modelId="{0BFAC276-94B4-4366-942A-25C84AADF748}" type="presOf" srcId="{19922B54-0F79-446B-A77C-1804089D13C6}" destId="{1C9E651C-14E4-4AE1-9BDD-8182E060785A}" srcOrd="0" destOrd="0" presId="urn:microsoft.com/office/officeart/2005/8/layout/cycle2"/>
    <dgm:cxn modelId="{CC339759-7EF2-40F9-9174-A6752A0DEBFA}" srcId="{6A363786-6939-4E7E-BD07-9C008CF51DBE}" destId="{B11E88BF-A7AD-4FBF-BFAE-0324DA341E37}" srcOrd="1" destOrd="0" parTransId="{FCC09AC0-8496-41CC-B0E1-099FDD74534F}" sibTransId="{16207343-41F9-41F9-9BF0-36FD545E4CED}"/>
    <dgm:cxn modelId="{DEAA5C7D-1429-4D60-B13F-9C37D4FB1908}" srcId="{6A363786-6939-4E7E-BD07-9C008CF51DBE}" destId="{6F8EB343-4CCB-4D9B-9854-EEE4F26B4647}" srcOrd="7" destOrd="0" parTransId="{8DBE464B-B964-47E5-B0BF-D34B182770D1}" sibTransId="{E608655E-0B05-452B-B65B-411C32509B4E}"/>
    <dgm:cxn modelId="{D143E681-ED99-4313-8016-7A975C28A055}" srcId="{6A363786-6939-4E7E-BD07-9C008CF51DBE}" destId="{2E972BF0-23ED-45FD-9687-11A1CAA2C0C9}" srcOrd="4" destOrd="0" parTransId="{37569492-E141-4111-90AC-E3C70575D402}" sibTransId="{91486FC1-C557-47E0-BFCD-950D999C71DE}"/>
    <dgm:cxn modelId="{87CBA484-13EE-4C6E-9CD3-93A914493D7A}" type="presOf" srcId="{1413F651-6EE6-431D-9FBF-C867DC2B10B8}" destId="{EE9CF42E-DE34-4376-B08C-13B01E4164B7}" srcOrd="1" destOrd="0" presId="urn:microsoft.com/office/officeart/2005/8/layout/cycle2"/>
    <dgm:cxn modelId="{311E5D85-A608-4D93-8312-6B318EA97D33}" type="presOf" srcId="{6F8EB343-4CCB-4D9B-9854-EEE4F26B4647}" destId="{59FF4D52-0D71-4F8F-A782-9AAB0CAB6901}" srcOrd="0" destOrd="0" presId="urn:microsoft.com/office/officeart/2005/8/layout/cycle2"/>
    <dgm:cxn modelId="{888A4A86-7CC0-43B1-9057-441787DB6AC2}" type="presOf" srcId="{3980ACEA-B536-45DD-BCF8-C3E63CDA3B2B}" destId="{7920ABF7-BB9B-4534-8846-F8E569C82C23}" srcOrd="0" destOrd="0" presId="urn:microsoft.com/office/officeart/2005/8/layout/cycle2"/>
    <dgm:cxn modelId="{184C7688-E2D4-44A9-B85A-12D4410A915D}" type="presOf" srcId="{2E972BF0-23ED-45FD-9687-11A1CAA2C0C9}" destId="{735AC2E5-47CE-4F1B-A109-F490CD006BA1}" srcOrd="0" destOrd="0" presId="urn:microsoft.com/office/officeart/2005/8/layout/cycle2"/>
    <dgm:cxn modelId="{AE17068A-04A0-458F-BC3C-F78285004638}" type="presOf" srcId="{1413F651-6EE6-431D-9FBF-C867DC2B10B8}" destId="{ACCF682E-5A5A-4A3B-9D2D-9416B771AC67}" srcOrd="0" destOrd="0" presId="urn:microsoft.com/office/officeart/2005/8/layout/cycle2"/>
    <dgm:cxn modelId="{9B0C1F8A-CD71-4880-BB79-FE136CFE2E4B}" type="presOf" srcId="{D171D961-650C-43B7-9390-08DD5FB0FE12}" destId="{B819B13A-5BA8-46B9-BD6B-79E8229710B0}" srcOrd="0" destOrd="0" presId="urn:microsoft.com/office/officeart/2005/8/layout/cycle2"/>
    <dgm:cxn modelId="{1F24FB8C-0E53-4BCA-8047-D07061949C54}" type="presOf" srcId="{82837B32-3157-4136-AC99-0224F44511E0}" destId="{DF6CE285-CB00-444A-944A-AD2935D518D9}" srcOrd="0" destOrd="0" presId="urn:microsoft.com/office/officeart/2005/8/layout/cycle2"/>
    <dgm:cxn modelId="{A207018D-FD93-4A1E-9591-BDDCBD960208}" type="presOf" srcId="{9DF97E06-6B0A-4A69-870E-F3EDFB3BE4F5}" destId="{5D7B2ABE-0136-47BF-8788-1C0FA6D47051}" srcOrd="0" destOrd="0" presId="urn:microsoft.com/office/officeart/2005/8/layout/cycle2"/>
    <dgm:cxn modelId="{A78AB790-2E2E-4648-81CD-2BC338DF5058}" type="presOf" srcId="{554314E7-8772-460E-889F-1B5AAE39B770}" destId="{D655E471-CD6A-4DB6-A52A-3221CF6EBA45}" srcOrd="0" destOrd="0" presId="urn:microsoft.com/office/officeart/2005/8/layout/cycle2"/>
    <dgm:cxn modelId="{0918E79F-D078-44C8-8750-2F5BD2676AF2}" type="presOf" srcId="{16207343-41F9-41F9-9BF0-36FD545E4CED}" destId="{582D77D1-95D7-4974-B3C6-BCC04F9EFD91}" srcOrd="0" destOrd="0" presId="urn:microsoft.com/office/officeart/2005/8/layout/cycle2"/>
    <dgm:cxn modelId="{9544D7AB-C6CD-47C0-A945-DC0450D7952F}" srcId="{6A363786-6939-4E7E-BD07-9C008CF51DBE}" destId="{527D92FE-D1F5-4825-8A1F-46A6BFA0AFE9}" srcOrd="9" destOrd="0" parTransId="{2B1B2B03-9FF3-4A7B-9EA1-8471A9D78BC8}" sibTransId="{3980ACEA-B536-45DD-BCF8-C3E63CDA3B2B}"/>
    <dgm:cxn modelId="{FEE8BCAF-23AB-493B-9816-E887D4C6B20C}" type="presOf" srcId="{2A1BFE50-C7C9-4490-BC0E-D5AE179E919D}" destId="{6862B1D1-34CC-4684-8E4D-D394735D27DF}" srcOrd="0" destOrd="0" presId="urn:microsoft.com/office/officeart/2005/8/layout/cycle2"/>
    <dgm:cxn modelId="{A35BC2B2-F1EA-444D-BA60-002D021F507D}" type="presOf" srcId="{E608655E-0B05-452B-B65B-411C32509B4E}" destId="{35FC00C8-9E68-4545-B479-082BEE844B7B}" srcOrd="0" destOrd="0" presId="urn:microsoft.com/office/officeart/2005/8/layout/cycle2"/>
    <dgm:cxn modelId="{B8C70DB9-6391-4E41-99F6-63C9D9030130}" type="presOf" srcId="{08AADB19-B77E-4B45-8692-7D0AFD2FBD8F}" destId="{A70E4166-EED4-4ED1-B707-CB1B86B1C014}" srcOrd="0" destOrd="0" presId="urn:microsoft.com/office/officeart/2005/8/layout/cycle2"/>
    <dgm:cxn modelId="{AD9327BC-1A29-4636-B242-A29E3C13C619}" type="presOf" srcId="{554314E7-8772-460E-889F-1B5AAE39B770}" destId="{BFDC06A0-CB59-490C-A547-5A2315B35B54}" srcOrd="1" destOrd="0" presId="urn:microsoft.com/office/officeart/2005/8/layout/cycle2"/>
    <dgm:cxn modelId="{264B71C0-8F77-4AA9-80C6-4F67EAF98F49}" type="presOf" srcId="{29E3392B-7586-4C46-AA16-E433C6E8C40A}" destId="{97E947C8-7F60-46D7-8289-0BDB36E72E74}" srcOrd="1" destOrd="0" presId="urn:microsoft.com/office/officeart/2005/8/layout/cycle2"/>
    <dgm:cxn modelId="{C094CDC5-750D-48D2-B66F-84B2FC7B2B76}" type="presOf" srcId="{7F109339-EF0E-4551-90D4-17250B5B8BCD}" destId="{92423A45-1ACC-4D12-8999-60FCD3900110}" srcOrd="1" destOrd="0" presId="urn:microsoft.com/office/officeart/2005/8/layout/cycle2"/>
    <dgm:cxn modelId="{A3930FC6-3DD0-411E-BD77-036A91A334C7}" type="presOf" srcId="{91486FC1-C557-47E0-BFCD-950D999C71DE}" destId="{48D8119D-7533-4A8D-A095-040422A1F003}" srcOrd="1" destOrd="0" presId="urn:microsoft.com/office/officeart/2005/8/layout/cycle2"/>
    <dgm:cxn modelId="{31F59AD4-D813-41E0-B007-7E4085416F13}" type="presOf" srcId="{08AADB19-B77E-4B45-8692-7D0AFD2FBD8F}" destId="{FEEF33D8-1F26-4CA4-97A3-EBB6325B7ED6}" srcOrd="1" destOrd="0" presId="urn:microsoft.com/office/officeart/2005/8/layout/cycle2"/>
    <dgm:cxn modelId="{A38076DC-4FF7-4921-ABAD-28DC613A1A4A}" type="presOf" srcId="{16207343-41F9-41F9-9BF0-36FD545E4CED}" destId="{E25EFF11-3413-489D-92F4-70B54C6B325B}" srcOrd="1" destOrd="0" presId="urn:microsoft.com/office/officeart/2005/8/layout/cycle2"/>
    <dgm:cxn modelId="{C037DBDD-36A8-4996-A8D7-6FDBF150F4B0}" type="presOf" srcId="{19922B54-0F79-446B-A77C-1804089D13C6}" destId="{5469AAA2-F5FF-4FC2-A3C8-CDCFA7379C0A}" srcOrd="1" destOrd="0" presId="urn:microsoft.com/office/officeart/2005/8/layout/cycle2"/>
    <dgm:cxn modelId="{A82631DF-EECB-45BC-85E9-6D35D30D2387}" srcId="{6A363786-6939-4E7E-BD07-9C008CF51DBE}" destId="{05B55A87-DB42-4766-B54C-AC0E25FDADE7}" srcOrd="2" destOrd="0" parTransId="{99E31A41-4E57-4A7A-A037-EFC73A6BB3D6}" sibTransId="{B615F417-13E1-4B59-885D-DEF2135CBF08}"/>
    <dgm:cxn modelId="{4334D2EB-9272-46DA-A8A1-656A8776440E}" srcId="{6A363786-6939-4E7E-BD07-9C008CF51DBE}" destId="{82837B32-3157-4136-AC99-0224F44511E0}" srcOrd="0" destOrd="0" parTransId="{6E7B13F2-1A1D-41B8-A442-0391F550AA7A}" sibTransId="{1413F651-6EE6-431D-9FBF-C867DC2B10B8}"/>
    <dgm:cxn modelId="{EEFB31F0-15E8-49A0-AFF6-96108D3B581A}" type="presOf" srcId="{05B55A87-DB42-4766-B54C-AC0E25FDADE7}" destId="{52DDA4F9-FD51-43C7-82CB-B3196A0061B3}" srcOrd="0" destOrd="0" presId="urn:microsoft.com/office/officeart/2005/8/layout/cycle2"/>
    <dgm:cxn modelId="{659D64F3-BA21-4A68-A4F2-9906A5D797F3}" type="presOf" srcId="{527D92FE-D1F5-4825-8A1F-46A6BFA0AFE9}" destId="{D2B726C4-491B-4C3B-A95A-AB09BC9C4292}" srcOrd="0" destOrd="0" presId="urn:microsoft.com/office/officeart/2005/8/layout/cycle2"/>
    <dgm:cxn modelId="{A6F55FFD-F101-4DC4-A5C8-A1EEBB31E402}" srcId="{6A363786-6939-4E7E-BD07-9C008CF51DBE}" destId="{9DF97E06-6B0A-4A69-870E-F3EDFB3BE4F5}" srcOrd="10" destOrd="0" parTransId="{1B1C2D73-33B0-4B6A-8AF3-624C365F1C7C}" sibTransId="{19922B54-0F79-446B-A77C-1804089D13C6}"/>
    <dgm:cxn modelId="{B63A7422-02A0-4BB8-AAC5-F8EC5CDC1BAD}" type="presParOf" srcId="{2A7219F2-7DC2-4C00-A475-46B6ECF0295F}" destId="{DF6CE285-CB00-444A-944A-AD2935D518D9}" srcOrd="0" destOrd="0" presId="urn:microsoft.com/office/officeart/2005/8/layout/cycle2"/>
    <dgm:cxn modelId="{5FDE76CC-701A-43A3-96B6-24E6A732CD50}" type="presParOf" srcId="{2A7219F2-7DC2-4C00-A475-46B6ECF0295F}" destId="{ACCF682E-5A5A-4A3B-9D2D-9416B771AC67}" srcOrd="1" destOrd="0" presId="urn:microsoft.com/office/officeart/2005/8/layout/cycle2"/>
    <dgm:cxn modelId="{48217B3F-F79C-4049-A1C4-A0A736EC30F2}" type="presParOf" srcId="{ACCF682E-5A5A-4A3B-9D2D-9416B771AC67}" destId="{EE9CF42E-DE34-4376-B08C-13B01E4164B7}" srcOrd="0" destOrd="0" presId="urn:microsoft.com/office/officeart/2005/8/layout/cycle2"/>
    <dgm:cxn modelId="{46723125-9C7D-4D2B-9D6F-3384F2808AA9}" type="presParOf" srcId="{2A7219F2-7DC2-4C00-A475-46B6ECF0295F}" destId="{9949CB77-4FC3-4C93-B4A5-87DD84FEFAD0}" srcOrd="2" destOrd="0" presId="urn:microsoft.com/office/officeart/2005/8/layout/cycle2"/>
    <dgm:cxn modelId="{B1D954D5-5440-4930-80DB-7A91CC1EC02D}" type="presParOf" srcId="{2A7219F2-7DC2-4C00-A475-46B6ECF0295F}" destId="{582D77D1-95D7-4974-B3C6-BCC04F9EFD91}" srcOrd="3" destOrd="0" presId="urn:microsoft.com/office/officeart/2005/8/layout/cycle2"/>
    <dgm:cxn modelId="{8D2F2BB9-19DB-49E3-977B-D3BD7794C354}" type="presParOf" srcId="{582D77D1-95D7-4974-B3C6-BCC04F9EFD91}" destId="{E25EFF11-3413-489D-92F4-70B54C6B325B}" srcOrd="0" destOrd="0" presId="urn:microsoft.com/office/officeart/2005/8/layout/cycle2"/>
    <dgm:cxn modelId="{25BA8443-EC35-46C7-918A-1803D61B0A7F}" type="presParOf" srcId="{2A7219F2-7DC2-4C00-A475-46B6ECF0295F}" destId="{52DDA4F9-FD51-43C7-82CB-B3196A0061B3}" srcOrd="4" destOrd="0" presId="urn:microsoft.com/office/officeart/2005/8/layout/cycle2"/>
    <dgm:cxn modelId="{F9079907-5227-4541-8325-07D26F509EED}" type="presParOf" srcId="{2A7219F2-7DC2-4C00-A475-46B6ECF0295F}" destId="{B02C2384-9A54-4AD0-8DF1-D8C80C459A76}" srcOrd="5" destOrd="0" presId="urn:microsoft.com/office/officeart/2005/8/layout/cycle2"/>
    <dgm:cxn modelId="{B036F750-94AB-45D6-ACFA-AAEB0AA036F6}" type="presParOf" srcId="{B02C2384-9A54-4AD0-8DF1-D8C80C459A76}" destId="{9805AE62-37D0-4865-BE8E-5E35E11486C9}" srcOrd="0" destOrd="0" presId="urn:microsoft.com/office/officeart/2005/8/layout/cycle2"/>
    <dgm:cxn modelId="{73E588BC-9D82-47F4-BE2E-C106CB791105}" type="presParOf" srcId="{2A7219F2-7DC2-4C00-A475-46B6ECF0295F}" destId="{6862B1D1-34CC-4684-8E4D-D394735D27DF}" srcOrd="6" destOrd="0" presId="urn:microsoft.com/office/officeart/2005/8/layout/cycle2"/>
    <dgm:cxn modelId="{DB5C5B8D-BDCD-4CEF-B53F-09A0CBD2BA1D}" type="presParOf" srcId="{2A7219F2-7DC2-4C00-A475-46B6ECF0295F}" destId="{0C79727D-A85A-4194-9C8A-927A19B4F459}" srcOrd="7" destOrd="0" presId="urn:microsoft.com/office/officeart/2005/8/layout/cycle2"/>
    <dgm:cxn modelId="{B8278D9F-4F8E-4E31-8B44-1852015838DA}" type="presParOf" srcId="{0C79727D-A85A-4194-9C8A-927A19B4F459}" destId="{92423A45-1ACC-4D12-8999-60FCD3900110}" srcOrd="0" destOrd="0" presId="urn:microsoft.com/office/officeart/2005/8/layout/cycle2"/>
    <dgm:cxn modelId="{4E91954A-A4EB-4F0A-85DB-A9C4BD267775}" type="presParOf" srcId="{2A7219F2-7DC2-4C00-A475-46B6ECF0295F}" destId="{735AC2E5-47CE-4F1B-A109-F490CD006BA1}" srcOrd="8" destOrd="0" presId="urn:microsoft.com/office/officeart/2005/8/layout/cycle2"/>
    <dgm:cxn modelId="{67528761-E211-4889-A215-5C99CF9C9B46}" type="presParOf" srcId="{2A7219F2-7DC2-4C00-A475-46B6ECF0295F}" destId="{17EBE05B-E361-47F3-B642-2819CBDF3BAD}" srcOrd="9" destOrd="0" presId="urn:microsoft.com/office/officeart/2005/8/layout/cycle2"/>
    <dgm:cxn modelId="{7DBE5E77-057B-4192-9D04-FD01771101B6}" type="presParOf" srcId="{17EBE05B-E361-47F3-B642-2819CBDF3BAD}" destId="{48D8119D-7533-4A8D-A095-040422A1F003}" srcOrd="0" destOrd="0" presId="urn:microsoft.com/office/officeart/2005/8/layout/cycle2"/>
    <dgm:cxn modelId="{483B9F38-87C5-47C4-B301-4770FCC89F48}" type="presParOf" srcId="{2A7219F2-7DC2-4C00-A475-46B6ECF0295F}" destId="{E0B94CCC-ED16-4435-AF37-6D80586BDF8C}" srcOrd="10" destOrd="0" presId="urn:microsoft.com/office/officeart/2005/8/layout/cycle2"/>
    <dgm:cxn modelId="{CEB3220A-7E1A-4BB8-A885-324D80CD7983}" type="presParOf" srcId="{2A7219F2-7DC2-4C00-A475-46B6ECF0295F}" destId="{A70E4166-EED4-4ED1-B707-CB1B86B1C014}" srcOrd="11" destOrd="0" presId="urn:microsoft.com/office/officeart/2005/8/layout/cycle2"/>
    <dgm:cxn modelId="{D0C23C23-BA8B-4D6C-BF77-51E4CAF2C574}" type="presParOf" srcId="{A70E4166-EED4-4ED1-B707-CB1B86B1C014}" destId="{FEEF33D8-1F26-4CA4-97A3-EBB6325B7ED6}" srcOrd="0" destOrd="0" presId="urn:microsoft.com/office/officeart/2005/8/layout/cycle2"/>
    <dgm:cxn modelId="{E20AEE78-E29E-4EEC-85A4-121F2E51EC71}" type="presParOf" srcId="{2A7219F2-7DC2-4C00-A475-46B6ECF0295F}" destId="{89E13AD7-BB6E-46E3-B3E1-7EC3B5F67F20}" srcOrd="12" destOrd="0" presId="urn:microsoft.com/office/officeart/2005/8/layout/cycle2"/>
    <dgm:cxn modelId="{66AC6074-DB66-4C33-BC46-F4820927625C}" type="presParOf" srcId="{2A7219F2-7DC2-4C00-A475-46B6ECF0295F}" destId="{1D98A944-1D98-4E59-B2AD-199BA86509C3}" srcOrd="13" destOrd="0" presId="urn:microsoft.com/office/officeart/2005/8/layout/cycle2"/>
    <dgm:cxn modelId="{D5AF7DE8-D68B-4324-BC14-8169706CEAE6}" type="presParOf" srcId="{1D98A944-1D98-4E59-B2AD-199BA86509C3}" destId="{263A6468-8E78-4811-B6BF-64D839503A46}" srcOrd="0" destOrd="0" presId="urn:microsoft.com/office/officeart/2005/8/layout/cycle2"/>
    <dgm:cxn modelId="{EA9B3666-93E4-4BDF-B8D2-2A8EB18972D9}" type="presParOf" srcId="{2A7219F2-7DC2-4C00-A475-46B6ECF0295F}" destId="{59FF4D52-0D71-4F8F-A782-9AAB0CAB6901}" srcOrd="14" destOrd="0" presId="urn:microsoft.com/office/officeart/2005/8/layout/cycle2"/>
    <dgm:cxn modelId="{A5FD39FA-9518-4D49-A089-0D4527DEB581}" type="presParOf" srcId="{2A7219F2-7DC2-4C00-A475-46B6ECF0295F}" destId="{35FC00C8-9E68-4545-B479-082BEE844B7B}" srcOrd="15" destOrd="0" presId="urn:microsoft.com/office/officeart/2005/8/layout/cycle2"/>
    <dgm:cxn modelId="{5B5FA3B9-8BEF-4478-8DBA-D52169FF2CDC}" type="presParOf" srcId="{35FC00C8-9E68-4545-B479-082BEE844B7B}" destId="{CBE053F2-3067-4295-B4DA-9F4EC6C1E611}" srcOrd="0" destOrd="0" presId="urn:microsoft.com/office/officeart/2005/8/layout/cycle2"/>
    <dgm:cxn modelId="{37FBEA14-29A7-46AE-A1D2-00B9348C1FD4}" type="presParOf" srcId="{2A7219F2-7DC2-4C00-A475-46B6ECF0295F}" destId="{B819B13A-5BA8-46B9-BD6B-79E8229710B0}" srcOrd="16" destOrd="0" presId="urn:microsoft.com/office/officeart/2005/8/layout/cycle2"/>
    <dgm:cxn modelId="{DFBD006C-C6ED-4AD0-A98D-710C34C22B1A}" type="presParOf" srcId="{2A7219F2-7DC2-4C00-A475-46B6ECF0295F}" destId="{D655E471-CD6A-4DB6-A52A-3221CF6EBA45}" srcOrd="17" destOrd="0" presId="urn:microsoft.com/office/officeart/2005/8/layout/cycle2"/>
    <dgm:cxn modelId="{F723C368-861A-48AA-8A69-B29B916FF10D}" type="presParOf" srcId="{D655E471-CD6A-4DB6-A52A-3221CF6EBA45}" destId="{BFDC06A0-CB59-490C-A547-5A2315B35B54}" srcOrd="0" destOrd="0" presId="urn:microsoft.com/office/officeart/2005/8/layout/cycle2"/>
    <dgm:cxn modelId="{420A96B8-7535-4E6C-A278-20F3C17AAFD6}" type="presParOf" srcId="{2A7219F2-7DC2-4C00-A475-46B6ECF0295F}" destId="{D2B726C4-491B-4C3B-A95A-AB09BC9C4292}" srcOrd="18" destOrd="0" presId="urn:microsoft.com/office/officeart/2005/8/layout/cycle2"/>
    <dgm:cxn modelId="{B3DA5AFA-EBD4-46EB-A00E-D66F88941B9C}" type="presParOf" srcId="{2A7219F2-7DC2-4C00-A475-46B6ECF0295F}" destId="{7920ABF7-BB9B-4534-8846-F8E569C82C23}" srcOrd="19" destOrd="0" presId="urn:microsoft.com/office/officeart/2005/8/layout/cycle2"/>
    <dgm:cxn modelId="{58BE34B9-C6C1-46A1-AA1E-7B119942291F}" type="presParOf" srcId="{7920ABF7-BB9B-4534-8846-F8E569C82C23}" destId="{EB22527E-F4D7-404D-A5C4-0DFAA0389464}" srcOrd="0" destOrd="0" presId="urn:microsoft.com/office/officeart/2005/8/layout/cycle2"/>
    <dgm:cxn modelId="{07042C95-C5CD-4687-BCF8-44F4D0396252}" type="presParOf" srcId="{2A7219F2-7DC2-4C00-A475-46B6ECF0295F}" destId="{5D7B2ABE-0136-47BF-8788-1C0FA6D47051}" srcOrd="20" destOrd="0" presId="urn:microsoft.com/office/officeart/2005/8/layout/cycle2"/>
    <dgm:cxn modelId="{0EACDE69-4F2A-4896-B8ED-5551E7A6C92F}" type="presParOf" srcId="{2A7219F2-7DC2-4C00-A475-46B6ECF0295F}" destId="{1C9E651C-14E4-4AE1-9BDD-8182E060785A}" srcOrd="21" destOrd="0" presId="urn:microsoft.com/office/officeart/2005/8/layout/cycle2"/>
    <dgm:cxn modelId="{EC5FC297-6FF1-41E7-8ED5-EABFCCC94FDB}" type="presParOf" srcId="{1C9E651C-14E4-4AE1-9BDD-8182E060785A}" destId="{5469AAA2-F5FF-4FC2-A3C8-CDCFA7379C0A}" srcOrd="0" destOrd="0" presId="urn:microsoft.com/office/officeart/2005/8/layout/cycle2"/>
    <dgm:cxn modelId="{A4557652-2F27-4491-9648-53D887F13BFE}" type="presParOf" srcId="{2A7219F2-7DC2-4C00-A475-46B6ECF0295F}" destId="{DB2B0EA5-C39F-4188-970F-1F920D028697}" srcOrd="22" destOrd="0" presId="urn:microsoft.com/office/officeart/2005/8/layout/cycle2"/>
    <dgm:cxn modelId="{662C0F37-F00B-479E-918C-40CFFB9A626E}" type="presParOf" srcId="{2A7219F2-7DC2-4C00-A475-46B6ECF0295F}" destId="{1DF4AA0E-30E2-4B62-ABD0-9B374E8C9AB7}" srcOrd="23" destOrd="0" presId="urn:microsoft.com/office/officeart/2005/8/layout/cycle2"/>
    <dgm:cxn modelId="{71FA2875-7686-4046-BADC-94043531DAA1}" type="presParOf" srcId="{1DF4AA0E-30E2-4B62-ABD0-9B374E8C9AB7}" destId="{97E947C8-7F60-46D7-8289-0BDB36E72E7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E09179-C488-42EE-B6F8-E32A5E7339D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AT"/>
        </a:p>
      </dgm:t>
    </dgm:pt>
    <dgm:pt modelId="{B3B04888-2160-4E37-8A9C-76CBBAFDF120}">
      <dgm:prSet phldrT="[Text]" custT="1"/>
      <dgm:spPr>
        <a:solidFill>
          <a:srgbClr val="569938">
            <a:alpha val="50000"/>
          </a:srgbClr>
        </a:solidFill>
      </dgm:spPr>
      <dgm:t>
        <a:bodyPr/>
        <a:lstStyle/>
        <a:p>
          <a:pPr algn="l"/>
          <a:r>
            <a:rPr lang="en-GB" sz="5400" noProof="0" dirty="0"/>
            <a:t>Θετική Ψυχολογία</a:t>
          </a:r>
        </a:p>
        <a:p>
          <a:pPr algn="l"/>
          <a:r>
            <a:rPr lang="en-GB" sz="2800" noProof="0" dirty="0"/>
            <a:t>Ατομική ευημερία</a:t>
          </a:r>
          <a:br>
            <a:rPr lang="en-GB" sz="2800" noProof="0" dirty="0"/>
          </a:br>
          <a:r>
            <a:rPr lang="en-GB" sz="2800" noProof="0" dirty="0" err="1"/>
            <a:t>Θετικά </a:t>
          </a:r>
          <a:r>
            <a:rPr lang="en-GB" sz="2800" noProof="0" dirty="0"/>
            <a:t>συναισθήματα</a:t>
          </a:r>
          <a:br>
            <a:rPr lang="en-GB" sz="2800" noProof="0" dirty="0"/>
          </a:br>
          <a:r>
            <a:rPr lang="en-GB" sz="2800" noProof="0" dirty="0"/>
            <a:t>Νόημα</a:t>
          </a:r>
          <a:br>
            <a:rPr lang="en-GB" sz="2800" noProof="0" dirty="0"/>
          </a:br>
          <a:r>
            <a:rPr lang="en-GB" sz="2800" noProof="0" dirty="0"/>
            <a:t>Δύναμη και δεξιότητες</a:t>
          </a:r>
          <a:br>
            <a:rPr lang="en-GB" sz="2800" noProof="0" dirty="0"/>
          </a:br>
          <a:r>
            <a:rPr lang="en-GB" sz="2800" noProof="0" dirty="0"/>
            <a:t>Σχέσεις</a:t>
          </a:r>
          <a:br>
            <a:rPr lang="en-GB" sz="6500" noProof="0" dirty="0"/>
          </a:br>
          <a:endParaRPr lang="en-GB" sz="6500" noProof="0" dirty="0"/>
        </a:p>
      </dgm:t>
    </dgm:pt>
    <dgm:pt modelId="{1F4F09CA-F7CF-4344-BD75-7D4D8AFD1FD4}" type="parTrans" cxnId="{76E572F6-3B76-421D-AD45-E33E522DC690}">
      <dgm:prSet/>
      <dgm:spPr/>
      <dgm:t>
        <a:bodyPr/>
        <a:lstStyle/>
        <a:p>
          <a:endParaRPr lang="de-AT"/>
        </a:p>
      </dgm:t>
    </dgm:pt>
    <dgm:pt modelId="{A0A505DD-BD7F-430A-9562-1D7091214A08}" type="sibTrans" cxnId="{76E572F6-3B76-421D-AD45-E33E522DC690}">
      <dgm:prSet/>
      <dgm:spPr/>
      <dgm:t>
        <a:bodyPr/>
        <a:lstStyle/>
        <a:p>
          <a:endParaRPr lang="de-AT"/>
        </a:p>
      </dgm:t>
    </dgm:pt>
    <dgm:pt modelId="{B0055540-53E0-4246-83E7-7668E17261F7}">
      <dgm:prSet phldrT="[Text]" custT="1"/>
      <dgm:spPr>
        <a:solidFill>
          <a:srgbClr val="569938">
            <a:alpha val="50000"/>
          </a:srgbClr>
        </a:solidFill>
      </dgm:spPr>
      <dgm:t>
        <a:bodyPr/>
        <a:lstStyle/>
        <a:p>
          <a:pPr algn="l"/>
          <a:r>
            <a:rPr lang="en-GB" sz="5400" noProof="0" dirty="0"/>
            <a:t>Βιωσιμότητα</a:t>
          </a:r>
          <a:br>
            <a:rPr lang="en-GB" sz="6400" noProof="0" dirty="0"/>
          </a:br>
          <a:r>
            <a:rPr lang="en-GB" sz="2800" noProof="0" dirty="0"/>
            <a:t>Συστημική ευημερία:</a:t>
          </a:r>
          <a:br>
            <a:rPr lang="en-GB" sz="2800" noProof="0" dirty="0"/>
          </a:br>
          <a:endParaRPr lang="en-GB" sz="2800" noProof="0" dirty="0"/>
        </a:p>
        <a:p>
          <a:pPr algn="l"/>
          <a:r>
            <a:rPr lang="en-GB" sz="2800" noProof="0" dirty="0"/>
            <a:t>διαγενεακή</a:t>
          </a:r>
          <a:br>
            <a:rPr lang="en-GB" sz="2800" noProof="0" dirty="0"/>
          </a:br>
          <a:r>
            <a:rPr lang="en-GB" sz="2800" noProof="0" dirty="0"/>
            <a:t>κοινωνική</a:t>
          </a:r>
          <a:br>
            <a:rPr lang="en-GB" sz="2800" noProof="0" dirty="0"/>
          </a:br>
          <a:r>
            <a:rPr lang="en-GB" sz="2800" noProof="0" dirty="0"/>
            <a:t>βιοσφαίρα</a:t>
          </a:r>
        </a:p>
      </dgm:t>
    </dgm:pt>
    <dgm:pt modelId="{0DC9AF6C-50D2-4BD4-A525-78676302C8FC}" type="parTrans" cxnId="{1E4693A1-0B93-4EE9-8A42-CFE572AD7A6B}">
      <dgm:prSet/>
      <dgm:spPr/>
      <dgm:t>
        <a:bodyPr/>
        <a:lstStyle/>
        <a:p>
          <a:endParaRPr lang="de-AT"/>
        </a:p>
      </dgm:t>
    </dgm:pt>
    <dgm:pt modelId="{D72A003D-D3A8-4C9B-A2D0-AB8A9F24F21A}" type="sibTrans" cxnId="{1E4693A1-0B93-4EE9-8A42-CFE572AD7A6B}">
      <dgm:prSet/>
      <dgm:spPr/>
      <dgm:t>
        <a:bodyPr/>
        <a:lstStyle/>
        <a:p>
          <a:endParaRPr lang="de-AT"/>
        </a:p>
      </dgm:t>
    </dgm:pt>
    <dgm:pt modelId="{01210C0A-6872-40BC-9A79-4FE2D473605C}" type="pres">
      <dgm:prSet presAssocID="{34E09179-C488-42EE-B6F8-E32A5E7339D6}" presName="Name0" presStyleCnt="0">
        <dgm:presLayoutVars>
          <dgm:dir/>
          <dgm:resizeHandles val="exact"/>
        </dgm:presLayoutVars>
      </dgm:prSet>
      <dgm:spPr/>
    </dgm:pt>
    <dgm:pt modelId="{335D4BB5-595F-448E-BF5F-241065A3A674}" type="pres">
      <dgm:prSet presAssocID="{B3B04888-2160-4E37-8A9C-76CBBAFDF120}" presName="Name5" presStyleLbl="vennNode1" presStyleIdx="0" presStyleCnt="2" custLinFactNeighborX="-13657" custLinFactNeighborY="692">
        <dgm:presLayoutVars>
          <dgm:bulletEnabled val="1"/>
        </dgm:presLayoutVars>
      </dgm:prSet>
      <dgm:spPr/>
    </dgm:pt>
    <dgm:pt modelId="{00C33A48-A9CB-45A3-AFD5-FA909A05AF6F}" type="pres">
      <dgm:prSet presAssocID="{A0A505DD-BD7F-430A-9562-1D7091214A08}" presName="space" presStyleCnt="0"/>
      <dgm:spPr/>
    </dgm:pt>
    <dgm:pt modelId="{A7E3FC26-A9D2-45D8-9FE5-98D7387F7413}" type="pres">
      <dgm:prSet presAssocID="{B0055540-53E0-4246-83E7-7668E17261F7}" presName="Name5" presStyleLbl="vennNode1" presStyleIdx="1" presStyleCnt="2">
        <dgm:presLayoutVars>
          <dgm:bulletEnabled val="1"/>
        </dgm:presLayoutVars>
      </dgm:prSet>
      <dgm:spPr/>
    </dgm:pt>
  </dgm:ptLst>
  <dgm:cxnLst>
    <dgm:cxn modelId="{EB4D7100-14F2-4555-AF16-F95AE4549928}" type="presOf" srcId="{34E09179-C488-42EE-B6F8-E32A5E7339D6}" destId="{01210C0A-6872-40BC-9A79-4FE2D473605C}" srcOrd="0" destOrd="0" presId="urn:microsoft.com/office/officeart/2005/8/layout/venn3"/>
    <dgm:cxn modelId="{C5A25775-EA3E-47A0-AF2C-9EA0BDD983F4}" type="presOf" srcId="{B3B04888-2160-4E37-8A9C-76CBBAFDF120}" destId="{335D4BB5-595F-448E-BF5F-241065A3A674}" srcOrd="0" destOrd="0" presId="urn:microsoft.com/office/officeart/2005/8/layout/venn3"/>
    <dgm:cxn modelId="{1E4693A1-0B93-4EE9-8A42-CFE572AD7A6B}" srcId="{34E09179-C488-42EE-B6F8-E32A5E7339D6}" destId="{B0055540-53E0-4246-83E7-7668E17261F7}" srcOrd="1" destOrd="0" parTransId="{0DC9AF6C-50D2-4BD4-A525-78676302C8FC}" sibTransId="{D72A003D-D3A8-4C9B-A2D0-AB8A9F24F21A}"/>
    <dgm:cxn modelId="{37B5A2B2-1089-4032-8ABE-092165D3C653}" type="presOf" srcId="{B0055540-53E0-4246-83E7-7668E17261F7}" destId="{A7E3FC26-A9D2-45D8-9FE5-98D7387F7413}" srcOrd="0" destOrd="0" presId="urn:microsoft.com/office/officeart/2005/8/layout/venn3"/>
    <dgm:cxn modelId="{76E572F6-3B76-421D-AD45-E33E522DC690}" srcId="{34E09179-C488-42EE-B6F8-E32A5E7339D6}" destId="{B3B04888-2160-4E37-8A9C-76CBBAFDF120}" srcOrd="0" destOrd="0" parTransId="{1F4F09CA-F7CF-4344-BD75-7D4D8AFD1FD4}" sibTransId="{A0A505DD-BD7F-430A-9562-1D7091214A08}"/>
    <dgm:cxn modelId="{CABC84B3-D4D6-4AE2-998F-F42EF7DC9E9F}" type="presParOf" srcId="{01210C0A-6872-40BC-9A79-4FE2D473605C}" destId="{335D4BB5-595F-448E-BF5F-241065A3A674}" srcOrd="0" destOrd="0" presId="urn:microsoft.com/office/officeart/2005/8/layout/venn3"/>
    <dgm:cxn modelId="{9AF35693-B032-4CF3-941E-CD87E04AF1A7}" type="presParOf" srcId="{01210C0A-6872-40BC-9A79-4FE2D473605C}" destId="{00C33A48-A9CB-45A3-AFD5-FA909A05AF6F}" srcOrd="1" destOrd="0" presId="urn:microsoft.com/office/officeart/2005/8/layout/venn3"/>
    <dgm:cxn modelId="{DE23A2A8-B73C-45CC-87FC-103A3CF9C889}" type="presParOf" srcId="{01210C0A-6872-40BC-9A79-4FE2D473605C}" destId="{A7E3FC26-A9D2-45D8-9FE5-98D7387F7413}"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C1F41-6AD1-4A67-96B7-6919EBD7C295}">
      <dsp:nvSpPr>
        <dsp:cNvPr id="0" name=""/>
        <dsp:cNvSpPr/>
      </dsp:nvSpPr>
      <dsp:spPr>
        <a:xfrm>
          <a:off x="2502279" y="2440"/>
          <a:ext cx="2789612" cy="1813248"/>
        </a:xfrm>
        <a:prstGeom prst="roundRect">
          <a:avLst/>
        </a:prstGeom>
        <a:solidFill>
          <a:srgbClr val="3F60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Αντιμετωπίζει περιβαλλοντικές, ψηφιακές και οικονομικές προκλήσεις</a:t>
          </a:r>
        </a:p>
      </dsp:txBody>
      <dsp:txXfrm>
        <a:off x="2590794" y="90955"/>
        <a:ext cx="2612582" cy="1636218"/>
      </dsp:txXfrm>
    </dsp:sp>
    <dsp:sp modelId="{7EFF963D-EC13-462C-8B5B-424AA1715221}">
      <dsp:nvSpPr>
        <dsp:cNvPr id="0" name=""/>
        <dsp:cNvSpPr/>
      </dsp:nvSpPr>
      <dsp:spPr>
        <a:xfrm>
          <a:off x="1479562" y="909064"/>
          <a:ext cx="4835046" cy="4835046"/>
        </a:xfrm>
        <a:custGeom>
          <a:avLst/>
          <a:gdLst/>
          <a:ahLst/>
          <a:cxnLst/>
          <a:rect l="0" t="0" r="0" b="0"/>
          <a:pathLst>
            <a:path>
              <a:moveTo>
                <a:pt x="3832578" y="457411"/>
              </a:moveTo>
              <a:arcTo wR="2417523" hR="2417523" stAng="18349589" swAng="36457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AA4A3-F9A7-433F-9815-770CAA043239}">
      <dsp:nvSpPr>
        <dsp:cNvPr id="0" name=""/>
        <dsp:cNvSpPr/>
      </dsp:nvSpPr>
      <dsp:spPr>
        <a:xfrm>
          <a:off x="4595915" y="3628725"/>
          <a:ext cx="2789612" cy="1813248"/>
        </a:xfrm>
        <a:prstGeom prst="roundRect">
          <a:avLst/>
        </a:prstGeom>
        <a:solidFill>
          <a:srgbClr val="56993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Γεφυρώνει τη θεωρία και την πράξη.</a:t>
          </a:r>
        </a:p>
      </dsp:txBody>
      <dsp:txXfrm>
        <a:off x="4684430" y="3717240"/>
        <a:ext cx="2612582" cy="1636218"/>
      </dsp:txXfrm>
    </dsp:sp>
    <dsp:sp modelId="{88681366-CE21-4801-9D87-EC9BF1300D74}">
      <dsp:nvSpPr>
        <dsp:cNvPr id="0" name=""/>
        <dsp:cNvSpPr/>
      </dsp:nvSpPr>
      <dsp:spPr>
        <a:xfrm>
          <a:off x="1479562" y="909064"/>
          <a:ext cx="4835046" cy="4835046"/>
        </a:xfrm>
        <a:custGeom>
          <a:avLst/>
          <a:gdLst/>
          <a:ahLst/>
          <a:cxnLst/>
          <a:rect l="0" t="0" r="0" b="0"/>
          <a:pathLst>
            <a:path>
              <a:moveTo>
                <a:pt x="3567271" y="4544140"/>
              </a:moveTo>
              <a:arcTo wR="2417523" hR="2417523" stAng="3696137" swAng="340772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59486-6455-41AC-B60B-271C2BECB35D}">
      <dsp:nvSpPr>
        <dsp:cNvPr id="0" name=""/>
        <dsp:cNvSpPr/>
      </dsp:nvSpPr>
      <dsp:spPr>
        <a:xfrm>
          <a:off x="408642" y="3628725"/>
          <a:ext cx="2789612" cy="1813248"/>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Ενθαρρύνει την καινοτομία και την ανθεκτικότητα.</a:t>
          </a:r>
        </a:p>
      </dsp:txBody>
      <dsp:txXfrm>
        <a:off x="497157" y="3717240"/>
        <a:ext cx="2612582" cy="1636218"/>
      </dsp:txXfrm>
    </dsp:sp>
    <dsp:sp modelId="{BF6DD38B-2383-49D0-B9D8-40906D6D44C5}">
      <dsp:nvSpPr>
        <dsp:cNvPr id="0" name=""/>
        <dsp:cNvSpPr/>
      </dsp:nvSpPr>
      <dsp:spPr>
        <a:xfrm>
          <a:off x="1479562" y="909064"/>
          <a:ext cx="4835046" cy="4835046"/>
        </a:xfrm>
        <a:custGeom>
          <a:avLst/>
          <a:gdLst/>
          <a:ahLst/>
          <a:cxnLst/>
          <a:rect l="0" t="0" r="0" b="0"/>
          <a:pathLst>
            <a:path>
              <a:moveTo>
                <a:pt x="15972" y="2694958"/>
              </a:moveTo>
              <a:arcTo wR="2417523" hR="2417523" stAng="10404612" swAng="364579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8CE2D-0267-4429-AE52-757F62AE2548}">
      <dsp:nvSpPr>
        <dsp:cNvPr id="0" name=""/>
        <dsp:cNvSpPr/>
      </dsp:nvSpPr>
      <dsp:spPr>
        <a:xfrm>
          <a:off x="6290506" y="314095"/>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144B4-9DBD-47AD-BC69-150A02A61E9F}">
      <dsp:nvSpPr>
        <dsp:cNvPr id="0" name=""/>
        <dsp:cNvSpPr/>
      </dsp:nvSpPr>
      <dsp:spPr>
        <a:xfrm>
          <a:off x="5811458" y="1946769"/>
          <a:ext cx="1741992" cy="402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noProof="0" dirty="0"/>
            <a:t>Σχεδιασμένο ως Επαγγελματικό Ανοιχτό Διαδικτυακό Μάθημα (VOOC).</a:t>
          </a:r>
        </a:p>
      </dsp:txBody>
      <dsp:txXfrm>
        <a:off x="5811458" y="1946769"/>
        <a:ext cx="1741992" cy="4025635"/>
      </dsp:txXfrm>
    </dsp:sp>
    <dsp:sp modelId="{18B027CD-6725-4FC6-A3AC-E505905632FE}">
      <dsp:nvSpPr>
        <dsp:cNvPr id="0" name=""/>
        <dsp:cNvSpPr/>
      </dsp:nvSpPr>
      <dsp:spPr>
        <a:xfrm>
          <a:off x="8337346" y="314095"/>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F1F5E-7019-468A-933D-6759720235A5}">
      <dsp:nvSpPr>
        <dsp:cNvPr id="0" name=""/>
        <dsp:cNvSpPr/>
      </dsp:nvSpPr>
      <dsp:spPr>
        <a:xfrm>
          <a:off x="7858298" y="1946769"/>
          <a:ext cx="1741992" cy="402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400" kern="1200" noProof="0" dirty="0">
              <a:solidFill>
                <a:prstClr val="black">
                  <a:hueOff val="0"/>
                  <a:satOff val="0"/>
                  <a:lumOff val="0"/>
                  <a:alphaOff val="0"/>
                </a:prstClr>
              </a:solidFill>
              <a:latin typeface="Calibri"/>
              <a:ea typeface="+mn-ea"/>
              <a:cs typeface="+mn-cs"/>
            </a:rPr>
            <a:t>Συμβατό με τα ευρωπαϊκά πλαίσια και τις μικροπιστώσεις.</a:t>
          </a:r>
        </a:p>
      </dsp:txBody>
      <dsp:txXfrm>
        <a:off x="7858298" y="1946769"/>
        <a:ext cx="1741992" cy="4025635"/>
      </dsp:txXfrm>
    </dsp:sp>
    <dsp:sp modelId="{C3D9CA24-763B-4B84-9177-58668A4EEB1B}">
      <dsp:nvSpPr>
        <dsp:cNvPr id="0" name=""/>
        <dsp:cNvSpPr/>
      </dsp:nvSpPr>
      <dsp:spPr>
        <a:xfrm>
          <a:off x="10455992" y="314095"/>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95DC4-9275-4D30-B1D3-E16C9CE43040}">
      <dsp:nvSpPr>
        <dsp:cNvPr id="0" name=""/>
        <dsp:cNvSpPr/>
      </dsp:nvSpPr>
      <dsp:spPr>
        <a:xfrm>
          <a:off x="9905139" y="1946769"/>
          <a:ext cx="1885602" cy="402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noProof="0" dirty="0"/>
            <a:t>Πέντε ενότητες που ασχολούνται με τη βιωσιμότητα, την ψηφιοποίηση, την επιχειρηματικότητα και την ανθεκτικότητα.</a:t>
          </a:r>
        </a:p>
      </dsp:txBody>
      <dsp:txXfrm>
        <a:off x="9905139" y="1946769"/>
        <a:ext cx="1885602" cy="4025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21865-1B5A-49D8-9774-5F4AD69CAE08}">
      <dsp:nvSpPr>
        <dsp:cNvPr id="0" name=""/>
        <dsp:cNvSpPr/>
      </dsp:nvSpPr>
      <dsp:spPr>
        <a:xfrm>
          <a:off x="0" y="0"/>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Ενότητα 1:  </a:t>
          </a:r>
          <a:br>
            <a:rPr lang="en-GB" sz="3500" b="1" u="none" kern="1200" noProof="0" dirty="0"/>
          </a:br>
          <a:r>
            <a:rPr lang="en-GB" sz="3500" b="0" u="none" kern="1200" noProof="0" dirty="0"/>
            <a:t>Βιωσιμότητα στον τομέα των παραστατικών τεχνών </a:t>
          </a:r>
        </a:p>
      </dsp:txBody>
      <dsp:txXfrm>
        <a:off x="3216209" y="0"/>
        <a:ext cx="11994899" cy="1739880"/>
      </dsp:txXfrm>
    </dsp:sp>
    <dsp:sp modelId="{D14CF00F-3390-4762-AA35-A0F8B39C9ED0}">
      <dsp:nvSpPr>
        <dsp:cNvPr id="0" name=""/>
        <dsp:cNvSpPr/>
      </dsp:nvSpPr>
      <dsp:spPr>
        <a:xfrm>
          <a:off x="173988" y="173988"/>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F2D42-3A05-4E89-9D5E-43D39A2EFA5E}">
      <dsp:nvSpPr>
        <dsp:cNvPr id="0" name=""/>
        <dsp:cNvSpPr/>
      </dsp:nvSpPr>
      <dsp:spPr>
        <a:xfrm>
          <a:off x="0" y="1913868"/>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Ενότητα 2: </a:t>
          </a:r>
          <a:br>
            <a:rPr lang="en-GB" sz="3500" b="1" u="none" kern="1200" noProof="0" dirty="0"/>
          </a:br>
          <a:r>
            <a:rPr lang="en-GB" sz="3500" b="0" u="none" kern="1200" noProof="0" dirty="0"/>
            <a:t>Δημιουργία βιώσιμων παραγωγών και λειτουργία βιώσιμων χώρων για τις παραστατικές τέχνες</a:t>
          </a:r>
        </a:p>
      </dsp:txBody>
      <dsp:txXfrm>
        <a:off x="3216209" y="1913868"/>
        <a:ext cx="11994899" cy="1739880"/>
      </dsp:txXfrm>
    </dsp:sp>
    <dsp:sp modelId="{4F9F3A41-0D39-4B6F-A6EE-107A802888D0}">
      <dsp:nvSpPr>
        <dsp:cNvPr id="0" name=""/>
        <dsp:cNvSpPr/>
      </dsp:nvSpPr>
      <dsp:spPr>
        <a:xfrm>
          <a:off x="173988" y="2087856"/>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0B3D1-AE8A-4195-91D7-6C3C62AE8F4D}">
      <dsp:nvSpPr>
        <dsp:cNvPr id="0" name=""/>
        <dsp:cNvSpPr/>
      </dsp:nvSpPr>
      <dsp:spPr>
        <a:xfrm>
          <a:off x="0" y="3827736"/>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Ενότητα 3: </a:t>
          </a:r>
          <a:br>
            <a:rPr lang="en-GB" sz="3500" b="1" u="none" kern="1200" noProof="0" dirty="0"/>
          </a:br>
          <a:r>
            <a:rPr lang="en-GB" sz="3500" b="0" u="none" kern="1200" noProof="0" dirty="0"/>
            <a:t>Ψηφιοποίηση του τομέα των παραστατικών τεχνών</a:t>
          </a:r>
        </a:p>
      </dsp:txBody>
      <dsp:txXfrm>
        <a:off x="3216209" y="3827736"/>
        <a:ext cx="11994899" cy="1739880"/>
      </dsp:txXfrm>
    </dsp:sp>
    <dsp:sp modelId="{7456D02E-7E81-4C77-B09F-509B6260DEA0}">
      <dsp:nvSpPr>
        <dsp:cNvPr id="0" name=""/>
        <dsp:cNvSpPr/>
      </dsp:nvSpPr>
      <dsp:spPr>
        <a:xfrm>
          <a:off x="173988" y="4001724"/>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D4B9-7D4E-4D18-8694-1FA133A15584}">
      <dsp:nvSpPr>
        <dsp:cNvPr id="0" name=""/>
        <dsp:cNvSpPr/>
      </dsp:nvSpPr>
      <dsp:spPr>
        <a:xfrm>
          <a:off x="0" y="5741604"/>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Ενότητα 4: </a:t>
          </a:r>
          <a:br>
            <a:rPr lang="en-GB" sz="3500" b="1" u="none" kern="1200" noProof="0" dirty="0"/>
          </a:br>
          <a:r>
            <a:rPr lang="en-GB" sz="3500" b="0" u="none" kern="1200" noProof="0" dirty="0"/>
            <a:t>Βασικές επιχειρηματικές δεξιότητες για τον τομέα των παραστατικών τεχνών </a:t>
          </a:r>
        </a:p>
      </dsp:txBody>
      <dsp:txXfrm>
        <a:off x="3216209" y="5741604"/>
        <a:ext cx="11994899" cy="1739880"/>
      </dsp:txXfrm>
    </dsp:sp>
    <dsp:sp modelId="{58F2C426-1D75-43FF-A3AB-B0B6D2BA0802}">
      <dsp:nvSpPr>
        <dsp:cNvPr id="0" name=""/>
        <dsp:cNvSpPr/>
      </dsp:nvSpPr>
      <dsp:spPr>
        <a:xfrm>
          <a:off x="173988" y="5915592"/>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2E25F-B481-499C-A374-D9389AF5171B}">
      <dsp:nvSpPr>
        <dsp:cNvPr id="0" name=""/>
        <dsp:cNvSpPr/>
      </dsp:nvSpPr>
      <dsp:spPr>
        <a:xfrm>
          <a:off x="0" y="7655472"/>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Ενότητα 5: </a:t>
          </a:r>
          <a:br>
            <a:rPr lang="en-GB" sz="3500" b="1" u="none" kern="1200" noProof="0" dirty="0"/>
          </a:br>
          <a:r>
            <a:rPr lang="en-GB" sz="3500" b="0" u="none" kern="1200" noProof="0" dirty="0"/>
            <a:t>Βασικές δεξιότητες διαχείρισης ανθρώπινου δυναμικού και ανθεκτικότητας για τον τομέα των παραστατικών τεχνών</a:t>
          </a:r>
        </a:p>
      </dsp:txBody>
      <dsp:txXfrm>
        <a:off x="3216209" y="7655472"/>
        <a:ext cx="11994899" cy="1739880"/>
      </dsp:txXfrm>
    </dsp:sp>
    <dsp:sp modelId="{E856BD99-8AC7-4F27-AB2D-0D68F88833D1}">
      <dsp:nvSpPr>
        <dsp:cNvPr id="0" name=""/>
        <dsp:cNvSpPr/>
      </dsp:nvSpPr>
      <dsp:spPr>
        <a:xfrm>
          <a:off x="173988" y="7829460"/>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5A76-F20A-4DDC-8613-C0D917A2DDBF}">
      <dsp:nvSpPr>
        <dsp:cNvPr id="0" name=""/>
        <dsp:cNvSpPr/>
      </dsp:nvSpPr>
      <dsp:spPr>
        <a:xfrm>
          <a:off x="1059560" y="0"/>
          <a:ext cx="12008358" cy="7429500"/>
        </a:xfrm>
        <a:prstGeom prst="rightArrow">
          <a:avLst/>
        </a:prstGeom>
        <a:solidFill>
          <a:srgbClr val="EAF1DD"/>
        </a:solidFill>
        <a:ln>
          <a:noFill/>
        </a:ln>
        <a:effectLst/>
      </dsp:spPr>
      <dsp:style>
        <a:lnRef idx="0">
          <a:scrgbClr r="0" g="0" b="0"/>
        </a:lnRef>
        <a:fillRef idx="1">
          <a:scrgbClr r="0" g="0" b="0"/>
        </a:fillRef>
        <a:effectRef idx="0">
          <a:scrgbClr r="0" g="0" b="0"/>
        </a:effectRef>
        <a:fontRef idx="minor"/>
      </dsp:style>
    </dsp:sp>
    <dsp:sp modelId="{C556FA26-6E66-42A5-BCA7-58EBF9619A6F}">
      <dsp:nvSpPr>
        <dsp:cNvPr id="0" name=""/>
        <dsp:cNvSpPr/>
      </dsp:nvSpPr>
      <dsp:spPr>
        <a:xfrm>
          <a:off x="4828"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Ενότητες</a:t>
          </a:r>
        </a:p>
        <a:p>
          <a:pPr marL="0" lvl="0" indent="0" algn="ctr" defTabSz="1422400">
            <a:lnSpc>
              <a:spcPct val="90000"/>
            </a:lnSpc>
            <a:spcBef>
              <a:spcPct val="0"/>
            </a:spcBef>
            <a:spcAft>
              <a:spcPct val="35000"/>
            </a:spcAft>
            <a:buNone/>
          </a:pPr>
          <a:r>
            <a:rPr lang="en-GB" sz="2000" kern="1200" noProof="0" dirty="0"/>
            <a:t>5 βασικές ενότητες</a:t>
          </a:r>
        </a:p>
      </dsp:txBody>
      <dsp:txXfrm>
        <a:off x="149899" y="2373920"/>
        <a:ext cx="2847151" cy="2681658"/>
      </dsp:txXfrm>
    </dsp:sp>
    <dsp:sp modelId="{643D8843-5DEE-455E-95E9-B0E05275A6E8}">
      <dsp:nvSpPr>
        <dsp:cNvPr id="0" name=""/>
        <dsp:cNvSpPr/>
      </dsp:nvSpPr>
      <dsp:spPr>
        <a:xfrm>
          <a:off x="3665004"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Μαθήματα</a:t>
          </a:r>
        </a:p>
        <a:p>
          <a:pPr marL="0" lvl="0" algn="ctr" defTabSz="711200">
            <a:lnSpc>
              <a:spcPct val="90000"/>
            </a:lnSpc>
            <a:spcBef>
              <a:spcPct val="0"/>
            </a:spcBef>
            <a:spcAft>
              <a:spcPct val="35000"/>
            </a:spcAft>
            <a:buNone/>
          </a:pPr>
          <a:r>
            <a:rPr lang="en-GB" sz="1800" kern="1200" noProof="0" dirty="0"/>
            <a:t>Κάθε ενότητα περιλαμβάνει </a:t>
          </a:r>
          <a:br>
            <a:rPr lang="en-GB" sz="1800" kern="1200" noProof="0" dirty="0"/>
          </a:br>
          <a:r>
            <a:rPr lang="en-GB" sz="1800" kern="1200" noProof="0" dirty="0"/>
            <a:t>7 – 8 μαθήματα προσανατολισμένα σε συγκεκριμένα θέματα </a:t>
          </a:r>
        </a:p>
      </dsp:txBody>
      <dsp:txXfrm>
        <a:off x="3810075" y="2373920"/>
        <a:ext cx="2847151" cy="2681658"/>
      </dsp:txXfrm>
    </dsp:sp>
    <dsp:sp modelId="{34589B4E-9DCE-4CEC-9CDB-2CC24CE4655B}">
      <dsp:nvSpPr>
        <dsp:cNvPr id="0" name=""/>
        <dsp:cNvSpPr/>
      </dsp:nvSpPr>
      <dsp:spPr>
        <a:xfrm>
          <a:off x="7325181"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Ενότητες</a:t>
          </a:r>
        </a:p>
        <a:p>
          <a:pPr marL="0" lvl="0" algn="ctr" defTabSz="711200">
            <a:lnSpc>
              <a:spcPct val="90000"/>
            </a:lnSpc>
            <a:spcBef>
              <a:spcPct val="0"/>
            </a:spcBef>
            <a:spcAft>
              <a:spcPct val="35000"/>
            </a:spcAft>
            <a:buNone/>
          </a:pPr>
          <a:r>
            <a:rPr lang="en-GB" sz="1400" kern="1200" noProof="0" dirty="0"/>
            <a:t> </a:t>
          </a:r>
          <a:r>
            <a:rPr lang="en-GB" sz="1600" kern="1200" noProof="0" dirty="0"/>
            <a:t>Δομικά στοιχεία των μαθημάτων, οργανωμένα έτσι ώστε να συνδέονται μεταξύ τους και να αντιπροσωπεύουν από κοινού το θέμα του μαθήματος </a:t>
          </a:r>
          <a:endParaRPr lang="en-GB" sz="1400" kern="1200" noProof="0" dirty="0"/>
        </a:p>
      </dsp:txBody>
      <dsp:txXfrm>
        <a:off x="7470252" y="2373920"/>
        <a:ext cx="2847151" cy="2681658"/>
      </dsp:txXfrm>
    </dsp:sp>
    <dsp:sp modelId="{0B1735EB-66B4-4B6E-9BBC-5D8A8FA3E00E}">
      <dsp:nvSpPr>
        <dsp:cNvPr id="0" name=""/>
        <dsp:cNvSpPr/>
      </dsp:nvSpPr>
      <dsp:spPr>
        <a:xfrm>
          <a:off x="10985357"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Στοιχεία</a:t>
          </a:r>
        </a:p>
        <a:p>
          <a:pPr marL="0" lvl="0" algn="ctr" defTabSz="711200">
            <a:lnSpc>
              <a:spcPct val="90000"/>
            </a:lnSpc>
            <a:spcBef>
              <a:spcPct val="0"/>
            </a:spcBef>
            <a:spcAft>
              <a:spcPct val="35000"/>
            </a:spcAft>
            <a:buNone/>
          </a:pPr>
          <a:r>
            <a:rPr lang="en-GB" sz="1400" kern="1200" noProof="0" dirty="0"/>
            <a:t> </a:t>
          </a:r>
          <a:r>
            <a:rPr lang="en-GB" sz="1600" kern="1200" noProof="0" dirty="0"/>
            <a:t>Δομικά στοιχεία των μαθημάτων, οργανωμένα έτσι ώστε να συνδέονται μεταξύ τους και να αντιπροσωπεύουν από κοινού το θέμα του μαθήματος </a:t>
          </a:r>
        </a:p>
      </dsp:txBody>
      <dsp:txXfrm>
        <a:off x="11130428" y="2373920"/>
        <a:ext cx="2847151" cy="2681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E285-CB00-444A-944A-AD2935D518D9}">
      <dsp:nvSpPr>
        <dsp:cNvPr id="0" name=""/>
        <dsp:cNvSpPr/>
      </dsp:nvSpPr>
      <dsp:spPr>
        <a:xfrm>
          <a:off x="4364233" y="4669"/>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Πρόσκληση  &amp; Συνεργάτες</a:t>
          </a:r>
        </a:p>
      </dsp:txBody>
      <dsp:txXfrm>
        <a:off x="4552569" y="193005"/>
        <a:ext cx="909370" cy="909370"/>
      </dsp:txXfrm>
    </dsp:sp>
    <dsp:sp modelId="{ACCF682E-5A5A-4A3B-9D2D-9416B771AC67}">
      <dsp:nvSpPr>
        <dsp:cNvPr id="0" name=""/>
        <dsp:cNvSpPr/>
      </dsp:nvSpPr>
      <dsp:spPr>
        <a:xfrm rot="900000">
          <a:off x="5760249" y="67845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5762005" y="751930"/>
        <a:ext cx="240468" cy="260423"/>
      </dsp:txXfrm>
    </dsp:sp>
    <dsp:sp modelId="{9949CB77-4FC3-4C93-B4A5-87DD84FEFAD0}">
      <dsp:nvSpPr>
        <dsp:cNvPr id="0" name=""/>
        <dsp:cNvSpPr/>
      </dsp:nvSpPr>
      <dsp:spPr>
        <a:xfrm>
          <a:off x="6232530" y="505278"/>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Προϋπολογισμός &amp;  Χρονοδιάγραμμα</a:t>
          </a:r>
        </a:p>
      </dsp:txBody>
      <dsp:txXfrm>
        <a:off x="6420866" y="693614"/>
        <a:ext cx="909370" cy="909370"/>
      </dsp:txXfrm>
    </dsp:sp>
    <dsp:sp modelId="{582D77D1-95D7-4974-B3C6-BCC04F9EFD91}">
      <dsp:nvSpPr>
        <dsp:cNvPr id="0" name=""/>
        <dsp:cNvSpPr/>
      </dsp:nvSpPr>
      <dsp:spPr>
        <a:xfrm rot="2700000">
          <a:off x="7380759" y="160824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7395851" y="1658621"/>
        <a:ext cx="240468" cy="260423"/>
      </dsp:txXfrm>
    </dsp:sp>
    <dsp:sp modelId="{52DDA4F9-FD51-43C7-82CB-B3196A0061B3}">
      <dsp:nvSpPr>
        <dsp:cNvPr id="0" name=""/>
        <dsp:cNvSpPr/>
      </dsp:nvSpPr>
      <dsp:spPr>
        <a:xfrm>
          <a:off x="7600219"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Σύλληψη &amp; </a:t>
          </a:r>
          <a:r>
            <a:rPr lang="en-GB" sz="1200" kern="1200" noProof="0" dirty="0">
              <a:solidFill>
                <a:schemeClr val="tx1"/>
              </a:solidFill>
            </a:rPr>
            <a:t>Ανάπτυξη</a:t>
          </a:r>
          <a:endParaRPr lang="en-GB" sz="1600" kern="1200" noProof="0" dirty="0">
            <a:solidFill>
              <a:schemeClr val="tx1"/>
            </a:solidFill>
          </a:endParaRPr>
        </a:p>
      </dsp:txBody>
      <dsp:txXfrm>
        <a:off x="7788555" y="2061303"/>
        <a:ext cx="909370" cy="909370"/>
      </dsp:txXfrm>
    </dsp:sp>
    <dsp:sp modelId="{B02C2384-9A54-4AD0-8DF1-D8C80C459A76}">
      <dsp:nvSpPr>
        <dsp:cNvPr id="0" name=""/>
        <dsp:cNvSpPr/>
      </dsp:nvSpPr>
      <dsp:spPr>
        <a:xfrm rot="4500000">
          <a:off x="8319266" y="322372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8357458" y="3260761"/>
        <a:ext cx="240468" cy="260423"/>
      </dsp:txXfrm>
    </dsp:sp>
    <dsp:sp modelId="{6862B1D1-34CC-4684-8E4D-D394735D27DF}">
      <dsp:nvSpPr>
        <dsp:cNvPr id="0" name=""/>
        <dsp:cNvSpPr/>
      </dsp:nvSpPr>
      <dsp:spPr>
        <a:xfrm>
          <a:off x="8100828"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Τελικό μοντέλο</a:t>
          </a:r>
        </a:p>
      </dsp:txBody>
      <dsp:txXfrm>
        <a:off x="8289164" y="3929601"/>
        <a:ext cx="909370" cy="909370"/>
      </dsp:txXfrm>
    </dsp:sp>
    <dsp:sp modelId="{0C79727D-A85A-4194-9C8A-927A19B4F459}">
      <dsp:nvSpPr>
        <dsp:cNvPr id="0" name=""/>
        <dsp:cNvSpPr/>
      </dsp:nvSpPr>
      <dsp:spPr>
        <a:xfrm rot="6300000">
          <a:off x="8324299" y="509202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8389164" y="5129059"/>
        <a:ext cx="240468" cy="260423"/>
      </dsp:txXfrm>
    </dsp:sp>
    <dsp:sp modelId="{735AC2E5-47CE-4F1B-A109-F490CD006BA1}">
      <dsp:nvSpPr>
        <dsp:cNvPr id="0" name=""/>
        <dsp:cNvSpPr/>
      </dsp:nvSpPr>
      <dsp:spPr>
        <a:xfrm>
          <a:off x="7600219" y="5609562"/>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solidFill>
                <a:schemeClr val="tx1"/>
              </a:solidFill>
            </a:rPr>
            <a:t>Προμήθεια </a:t>
          </a:r>
          <a:r>
            <a:rPr lang="en-GB" sz="1600" kern="1200" noProof="0" dirty="0">
              <a:solidFill>
                <a:schemeClr val="tx1"/>
              </a:solidFill>
            </a:rPr>
            <a:t>&amp; Κατασκευή</a:t>
          </a:r>
        </a:p>
      </dsp:txBody>
      <dsp:txXfrm>
        <a:off x="7788555" y="5797898"/>
        <a:ext cx="909370" cy="909370"/>
      </dsp:txXfrm>
    </dsp:sp>
    <dsp:sp modelId="{17EBE05B-E361-47F3-B642-2819CBDF3BAD}">
      <dsp:nvSpPr>
        <dsp:cNvPr id="0" name=""/>
        <dsp:cNvSpPr/>
      </dsp:nvSpPr>
      <dsp:spPr>
        <a:xfrm rot="8100000">
          <a:off x="7394508" y="671253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7482473" y="6762906"/>
        <a:ext cx="240468" cy="260423"/>
      </dsp:txXfrm>
    </dsp:sp>
    <dsp:sp modelId="{E0B94CCC-ED16-4435-AF37-6D80586BDF8C}">
      <dsp:nvSpPr>
        <dsp:cNvPr id="0" name=""/>
        <dsp:cNvSpPr/>
      </dsp:nvSpPr>
      <dsp:spPr>
        <a:xfrm>
          <a:off x="6232530"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Πρόβα</a:t>
          </a:r>
        </a:p>
      </dsp:txBody>
      <dsp:txXfrm>
        <a:off x="6420866" y="7165587"/>
        <a:ext cx="909370" cy="909370"/>
      </dsp:txXfrm>
    </dsp:sp>
    <dsp:sp modelId="{A70E4166-EED4-4ED1-B707-CB1B86B1C014}">
      <dsp:nvSpPr>
        <dsp:cNvPr id="0" name=""/>
        <dsp:cNvSpPr/>
      </dsp:nvSpPr>
      <dsp:spPr>
        <a:xfrm rot="9900000">
          <a:off x="5779031" y="765104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5880332" y="7724512"/>
        <a:ext cx="240468" cy="260423"/>
      </dsp:txXfrm>
    </dsp:sp>
    <dsp:sp modelId="{89E13AD7-BB6E-46E3-B3E1-7EC3B5F67F20}">
      <dsp:nvSpPr>
        <dsp:cNvPr id="0" name=""/>
        <dsp:cNvSpPr/>
      </dsp:nvSpPr>
      <dsp:spPr>
        <a:xfrm>
          <a:off x="4364233" y="7477860"/>
          <a:ext cx="1286042" cy="1286042"/>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solidFill>
                <a:schemeClr val="tx1"/>
              </a:solidFill>
            </a:rPr>
            <a:t>Η παράσταση</a:t>
          </a:r>
        </a:p>
      </dsp:txBody>
      <dsp:txXfrm>
        <a:off x="4552569" y="7666196"/>
        <a:ext cx="909370" cy="909370"/>
      </dsp:txXfrm>
    </dsp:sp>
    <dsp:sp modelId="{1D98A944-1D98-4E59-B2AD-199BA86509C3}">
      <dsp:nvSpPr>
        <dsp:cNvPr id="0" name=""/>
        <dsp:cNvSpPr/>
      </dsp:nvSpPr>
      <dsp:spPr>
        <a:xfrm rot="11700000">
          <a:off x="3910733" y="765607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4012034" y="7756219"/>
        <a:ext cx="240468" cy="260423"/>
      </dsp:txXfrm>
    </dsp:sp>
    <dsp:sp modelId="{59FF4D52-0D71-4F8F-A782-9AAB0CAB6901}">
      <dsp:nvSpPr>
        <dsp:cNvPr id="0" name=""/>
        <dsp:cNvSpPr/>
      </dsp:nvSpPr>
      <dsp:spPr>
        <a:xfrm>
          <a:off x="2495935"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Αποχώρηση</a:t>
          </a:r>
        </a:p>
      </dsp:txBody>
      <dsp:txXfrm>
        <a:off x="2684271" y="7165587"/>
        <a:ext cx="909370" cy="909370"/>
      </dsp:txXfrm>
    </dsp:sp>
    <dsp:sp modelId="{35FC00C8-9E68-4545-B479-082BEE844B7B}">
      <dsp:nvSpPr>
        <dsp:cNvPr id="0" name=""/>
        <dsp:cNvSpPr/>
      </dsp:nvSpPr>
      <dsp:spPr>
        <a:xfrm rot="13500000">
          <a:off x="2290224" y="6726283"/>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2378189" y="6849527"/>
        <a:ext cx="240468" cy="260423"/>
      </dsp:txXfrm>
    </dsp:sp>
    <dsp:sp modelId="{B819B13A-5BA8-46B9-BD6B-79E8229710B0}">
      <dsp:nvSpPr>
        <dsp:cNvPr id="0" name=""/>
        <dsp:cNvSpPr/>
      </dsp:nvSpPr>
      <dsp:spPr>
        <a:xfrm>
          <a:off x="1128246" y="5609562"/>
          <a:ext cx="1286042" cy="1286042"/>
        </a:xfrm>
        <a:prstGeom prst="ellipse">
          <a:avLst/>
        </a:prstGeom>
        <a:noFill/>
        <a:ln w="38100" cap="flat" cmpd="sng" algn="ctr">
          <a:solidFill>
            <a:schemeClr val="accent3">
              <a:lumMod val="75000"/>
            </a:schemeClr>
          </a:solidFill>
          <a:prstDash val="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Περιοδεία;</a:t>
          </a:r>
        </a:p>
      </dsp:txBody>
      <dsp:txXfrm>
        <a:off x="1316582" y="5797898"/>
        <a:ext cx="909370" cy="909370"/>
      </dsp:txXfrm>
    </dsp:sp>
    <dsp:sp modelId="{D655E471-CD6A-4DB6-A52A-3221CF6EBA45}">
      <dsp:nvSpPr>
        <dsp:cNvPr id="0" name=""/>
        <dsp:cNvSpPr/>
      </dsp:nvSpPr>
      <dsp:spPr>
        <a:xfrm rot="15300000">
          <a:off x="1351716" y="511080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1416581" y="5247387"/>
        <a:ext cx="240468" cy="260423"/>
      </dsp:txXfrm>
    </dsp:sp>
    <dsp:sp modelId="{D2B726C4-491B-4C3B-A95A-AB09BC9C4292}">
      <dsp:nvSpPr>
        <dsp:cNvPr id="0" name=""/>
        <dsp:cNvSpPr/>
      </dsp:nvSpPr>
      <dsp:spPr>
        <a:xfrm>
          <a:off x="627637"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Απόρριψη</a:t>
          </a:r>
        </a:p>
      </dsp:txBody>
      <dsp:txXfrm>
        <a:off x="815973" y="3929601"/>
        <a:ext cx="909370" cy="909370"/>
      </dsp:txXfrm>
    </dsp:sp>
    <dsp:sp modelId="{7920ABF7-BB9B-4534-8846-F8E569C82C23}">
      <dsp:nvSpPr>
        <dsp:cNvPr id="0" name=""/>
        <dsp:cNvSpPr/>
      </dsp:nvSpPr>
      <dsp:spPr>
        <a:xfrm rot="17100000">
          <a:off x="1346684" y="3242508"/>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1384876" y="3379089"/>
        <a:ext cx="240468" cy="260423"/>
      </dsp:txXfrm>
    </dsp:sp>
    <dsp:sp modelId="{5D7B2ABE-0136-47BF-8788-1C0FA6D47051}">
      <dsp:nvSpPr>
        <dsp:cNvPr id="0" name=""/>
        <dsp:cNvSpPr/>
      </dsp:nvSpPr>
      <dsp:spPr>
        <a:xfrm>
          <a:off x="1128246"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Αξιολόγηση</a:t>
          </a:r>
        </a:p>
      </dsp:txBody>
      <dsp:txXfrm>
        <a:off x="1316582" y="2061303"/>
        <a:ext cx="909370" cy="909370"/>
      </dsp:txXfrm>
    </dsp:sp>
    <dsp:sp modelId="{1C9E651C-14E4-4AE1-9BDD-8182E060785A}">
      <dsp:nvSpPr>
        <dsp:cNvPr id="0" name=""/>
        <dsp:cNvSpPr/>
      </dsp:nvSpPr>
      <dsp:spPr>
        <a:xfrm rot="18900000">
          <a:off x="2276474" y="162199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2291566" y="1745243"/>
        <a:ext cx="240468" cy="260423"/>
      </dsp:txXfrm>
    </dsp:sp>
    <dsp:sp modelId="{DB2B0EA5-C39F-4188-970F-1F920D028697}">
      <dsp:nvSpPr>
        <dsp:cNvPr id="0" name=""/>
        <dsp:cNvSpPr/>
      </dsp:nvSpPr>
      <dsp:spPr>
        <a:xfrm>
          <a:off x="2495935" y="505278"/>
          <a:ext cx="1286042" cy="1286042"/>
        </a:xfrm>
        <a:prstGeom prst="ellipse">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accent3">
                  <a:lumMod val="75000"/>
                </a:schemeClr>
              </a:solidFill>
            </a:rPr>
            <a:t>ΕΠΑΝΑΧΡΗΣΗ / ΑΝΑΚΥΚΛΩΣΗ</a:t>
          </a:r>
        </a:p>
      </dsp:txBody>
      <dsp:txXfrm>
        <a:off x="2684271" y="693614"/>
        <a:ext cx="909370" cy="909370"/>
      </dsp:txXfrm>
    </dsp:sp>
    <dsp:sp modelId="{1DF4AA0E-30E2-4B62-ABD0-9B374E8C9AB7}">
      <dsp:nvSpPr>
        <dsp:cNvPr id="0" name=""/>
        <dsp:cNvSpPr/>
      </dsp:nvSpPr>
      <dsp:spPr>
        <a:xfrm rot="20700000">
          <a:off x="3891951" y="68349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3893707" y="783636"/>
        <a:ext cx="240468" cy="260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4BB5-595F-448E-BF5F-241065A3A674}">
      <dsp:nvSpPr>
        <dsp:cNvPr id="0" name=""/>
        <dsp:cNvSpPr/>
      </dsp:nvSpPr>
      <dsp:spPr>
        <a:xfrm>
          <a:off x="0" y="116338"/>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Θετική Ψυχολογία</a:t>
          </a:r>
        </a:p>
        <a:p>
          <a:pPr marL="0" lvl="0" indent="0" algn="l" defTabSz="2400300">
            <a:lnSpc>
              <a:spcPct val="90000"/>
            </a:lnSpc>
            <a:spcBef>
              <a:spcPct val="0"/>
            </a:spcBef>
            <a:spcAft>
              <a:spcPct val="35000"/>
            </a:spcAft>
            <a:buNone/>
          </a:pPr>
          <a:r>
            <a:rPr lang="en-GB" sz="2800" kern="1200" noProof="0" dirty="0"/>
            <a:t>Ατομική ευημερία</a:t>
          </a:r>
          <a:br>
            <a:rPr lang="en-GB" sz="2800" kern="1200" noProof="0" dirty="0"/>
          </a:br>
          <a:r>
            <a:rPr lang="en-GB" sz="2800" kern="1200" noProof="0" dirty="0" err="1"/>
            <a:t>Θετικά </a:t>
          </a:r>
          <a:r>
            <a:rPr lang="en-GB" sz="2800" kern="1200" noProof="0" dirty="0"/>
            <a:t>συναισθήματα</a:t>
          </a:r>
          <a:br>
            <a:rPr lang="en-GB" sz="2800" kern="1200" noProof="0" dirty="0"/>
          </a:br>
          <a:r>
            <a:rPr lang="en-GB" sz="2800" kern="1200" noProof="0" dirty="0"/>
            <a:t>Νόημα</a:t>
          </a:r>
          <a:br>
            <a:rPr lang="en-GB" sz="2800" kern="1200" noProof="0" dirty="0"/>
          </a:br>
          <a:r>
            <a:rPr lang="en-GB" sz="2800" kern="1200" noProof="0" dirty="0"/>
            <a:t>Δύναμη και δεξιότητες</a:t>
          </a:r>
          <a:br>
            <a:rPr lang="en-GB" sz="2800" kern="1200" noProof="0" dirty="0"/>
          </a:br>
          <a:r>
            <a:rPr lang="en-GB" sz="2800" kern="1200" noProof="0" dirty="0"/>
            <a:t>Σχέσεις</a:t>
          </a:r>
          <a:br>
            <a:rPr lang="en-GB" sz="6500" kern="1200" noProof="0" dirty="0"/>
          </a:br>
          <a:endParaRPr lang="en-GB" sz="6500" kern="1200" noProof="0" dirty="0"/>
        </a:p>
      </dsp:txBody>
      <dsp:txXfrm>
        <a:off x="982141" y="1098479"/>
        <a:ext cx="4742194" cy="4742194"/>
      </dsp:txXfrm>
    </dsp:sp>
    <dsp:sp modelId="{A7E3FC26-A9D2-45D8-9FE5-98D7387F7413}">
      <dsp:nvSpPr>
        <dsp:cNvPr id="0" name=""/>
        <dsp:cNvSpPr/>
      </dsp:nvSpPr>
      <dsp:spPr>
        <a:xfrm>
          <a:off x="5374626" y="69929"/>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Βιωσιμότητα</a:t>
          </a:r>
          <a:br>
            <a:rPr lang="en-GB" sz="6400" kern="1200" noProof="0" dirty="0"/>
          </a:br>
          <a:r>
            <a:rPr lang="en-GB" sz="2800" kern="1200" noProof="0" dirty="0"/>
            <a:t>Συστημική ευημερία:</a:t>
          </a:r>
          <a:br>
            <a:rPr lang="en-GB" sz="2800" kern="1200" noProof="0" dirty="0"/>
          </a:br>
          <a:endParaRPr lang="en-GB" sz="2800" kern="1200" noProof="0" dirty="0"/>
        </a:p>
        <a:p>
          <a:pPr marL="0" lvl="0" indent="0" algn="l" defTabSz="2400300">
            <a:lnSpc>
              <a:spcPct val="90000"/>
            </a:lnSpc>
            <a:spcBef>
              <a:spcPct val="0"/>
            </a:spcBef>
            <a:spcAft>
              <a:spcPct val="35000"/>
            </a:spcAft>
            <a:buNone/>
          </a:pPr>
          <a:r>
            <a:rPr lang="en-GB" sz="2800" kern="1200" noProof="0" dirty="0"/>
            <a:t>διαγενεακή</a:t>
          </a:r>
          <a:br>
            <a:rPr lang="en-GB" sz="2800" kern="1200" noProof="0" dirty="0"/>
          </a:br>
          <a:r>
            <a:rPr lang="en-GB" sz="2800" kern="1200" noProof="0" dirty="0"/>
            <a:t>κοινωνική</a:t>
          </a:r>
          <a:br>
            <a:rPr lang="en-GB" sz="2800" kern="1200" noProof="0" dirty="0"/>
          </a:br>
          <a:r>
            <a:rPr lang="en-GB" sz="2800" kern="1200" noProof="0" dirty="0"/>
            <a:t>βιοσφαίρα</a:t>
          </a:r>
        </a:p>
      </dsp:txBody>
      <dsp:txXfrm>
        <a:off x="6356767" y="1052070"/>
        <a:ext cx="4742194" cy="47421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9D27-5711-4B03-9F48-8B6BA56A95CB}" type="datetimeFigureOut">
              <a:rPr lang="el-GR" smtClean="0"/>
              <a:t>10/3/2026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4D5D8-74C3-4A38-835E-EC8AAD529D29}" type="slidenum">
              <a:rPr lang="el-GR" smtClean="0"/>
              <a:t>‹#›</a:t>
            </a:fld>
            <a:endParaRPr lang="el-GR"/>
          </a:p>
        </p:txBody>
      </p:sp>
    </p:spTree>
    <p:extLst>
      <p:ext uri="{BB962C8B-B14F-4D97-AF65-F5344CB8AC3E}">
        <p14:creationId xmlns:p14="http://schemas.microsoft.com/office/powerpoint/2010/main" val="4255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1</a:t>
            </a:fld>
            <a:endParaRPr lang="el-GR"/>
          </a:p>
        </p:txBody>
      </p:sp>
    </p:spTree>
    <p:extLst>
      <p:ext uri="{BB962C8B-B14F-4D97-AF65-F5344CB8AC3E}">
        <p14:creationId xmlns:p14="http://schemas.microsoft.com/office/powerpoint/2010/main" val="230021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FE43-C96C-3A20-E3BE-8DDFC92FC9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D53E72F-B350-42DE-C3DC-5430300AC0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37EF39D-BD8D-F785-D312-060D9FEE9ADA}"/>
              </a:ext>
            </a:extLst>
          </p:cNvPr>
          <p:cNvSpPr>
            <a:spLocks noGrp="1"/>
          </p:cNvSpPr>
          <p:nvPr>
            <p:ph type="body" idx="1"/>
          </p:nvPr>
        </p:nvSpPr>
        <p:spPr/>
        <p:txBody>
          <a:bodyPr/>
          <a:lstStyle/>
          <a:p>
            <a:r>
              <a:rPr lang="en-GB" sz="1100" noProof="0">
                <a:latin typeface="Calibri" panose="020F0502020204030204" pitchFamily="34" charset="0"/>
                <a:ea typeface="Calibri" panose="020F0502020204030204" pitchFamily="34" charset="0"/>
                <a:cs typeface="Calibri" panose="020F0502020204030204" pitchFamily="34" charset="0"/>
              </a:rPr>
              <a:t>Ένα VOOC, ή Επαγγελματικό Ανοιχτό Διαδικτυακό Μάθημα, είναι ένα ευέλικτο, προσβάσιμο διαδικτυακό πρόγραμμα μάθησης που έχει σχεδιαστεί ειδικά για μαθητές και επαγγελματίες της επαγγελματικής εκπαίδευσης και κατάρτισης (ΕΕΚ) καθώς και της τριτοβάθμιας εκπαίδευσης (ΤΕ). Τα VOOC έχουν προσαρμοστεί από την ευρύτερη έννοια των Μαζικών Ανοιχτών Διαδικτυακών Μαθημάτων (MOOC), με στοχευμένη εστίαση στην κάλυψη βασικών δεξιοτήτων και ικανοτήτων που απαιτούνται στην αγορά εργασίας, ιδίως σε πρακτικούς και τεχνικούς τομείς.</a:t>
            </a:r>
            <a:endParaRPr lang="en-GB" noProof="0"/>
          </a:p>
        </p:txBody>
      </p:sp>
      <p:sp>
        <p:nvSpPr>
          <p:cNvPr id="4" name="Θέση αριθμού διαφάνειας 3">
            <a:extLst>
              <a:ext uri="{FF2B5EF4-FFF2-40B4-BE49-F238E27FC236}">
                <a16:creationId xmlns:a16="http://schemas.microsoft.com/office/drawing/2014/main" id="{1B5AB35A-0E17-5005-921B-05BB5D3D5F65}"/>
              </a:ext>
            </a:extLst>
          </p:cNvPr>
          <p:cNvSpPr>
            <a:spLocks noGrp="1"/>
          </p:cNvSpPr>
          <p:nvPr>
            <p:ph type="sldNum" sz="quarter" idx="5"/>
          </p:nvPr>
        </p:nvSpPr>
        <p:spPr/>
        <p:txBody>
          <a:bodyPr/>
          <a:lstStyle/>
          <a:p>
            <a:fld id="{D274D5D8-74C3-4A38-835E-EC8AAD529D29}" type="slidenum">
              <a:rPr lang="el-GR" smtClean="0"/>
              <a:t>10</a:t>
            </a:fld>
            <a:endParaRPr lang="el-GR"/>
          </a:p>
        </p:txBody>
      </p:sp>
    </p:spTree>
    <p:extLst>
      <p:ext uri="{BB962C8B-B14F-4D97-AF65-F5344CB8AC3E}">
        <p14:creationId xmlns:p14="http://schemas.microsoft.com/office/powerpoint/2010/main" val="39366699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0E71-186D-61A8-7F73-B4734EE00C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391A82-65BB-61B1-5D3F-F55D894DEA4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878C4F-302B-A556-1289-8563A548DBD4}"/>
              </a:ext>
            </a:extLst>
          </p:cNvPr>
          <p:cNvSpPr>
            <a:spLocks noGrp="1"/>
          </p:cNvSpPr>
          <p:nvPr>
            <p:ph type="body" idx="1"/>
          </p:nvPr>
        </p:nvSpPr>
        <p:spPr/>
        <p:txBody>
          <a:bodyPr/>
          <a:lstStyle/>
          <a:p>
            <a:r>
              <a:rPr lang="en-US" sz="1100"/>
              <a:t>Το στρατηγικό μάρκετινγκ δεν απευθύνεται μόνο σε μεγάλους οργανισμούς, αλλά αποτελεί μια νοοτροπία και ένα σύνολο εργαλείων που μπορεί να εφαρμοστεί σε διάφορους ρόλους και κλίμακες. Για τους ελεύθερους επαγγελματίες, η προσωπική επωνυμία και η σαφής παρουσίαση είναι καθοριστικής σημασίας. Για </a:t>
            </a:r>
            <a:r>
              <a:rPr lang="en-US" sz="1100" err="1"/>
              <a:t>τους οργανισμούς</a:t>
            </a:r>
            <a:r>
              <a:rPr lang="en-US" sz="1100"/>
              <a:t>, η ευθυγράμμιση της προβολής με την αποστολή τους δημιουργεί εμπιστοσύνη και μακροπρόθεσμο αντίκτυπο. Οι στρατηγικές επιλογές πρέπει να αντανακλούν τόσο τις ανάγκες του κοινού όσο και τις βασικές αξίες.</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4F061EE-1D44-D933-30A0-3A5A79D59411}"/>
              </a:ext>
            </a:extLst>
          </p:cNvPr>
          <p:cNvSpPr>
            <a:spLocks noGrp="1"/>
          </p:cNvSpPr>
          <p:nvPr>
            <p:ph type="sldNum" sz="quarter" idx="5"/>
          </p:nvPr>
        </p:nvSpPr>
        <p:spPr/>
        <p:txBody>
          <a:bodyPr/>
          <a:lstStyle/>
          <a:p>
            <a:fld id="{D274D5D8-74C3-4A38-835E-EC8AAD529D29}" type="slidenum">
              <a:rPr lang="el-GR" smtClean="0"/>
              <a:t>100</a:t>
            </a:fld>
            <a:endParaRPr lang="el-GR"/>
          </a:p>
        </p:txBody>
      </p:sp>
    </p:spTree>
    <p:extLst>
      <p:ext uri="{BB962C8B-B14F-4D97-AF65-F5344CB8AC3E}">
        <p14:creationId xmlns:p14="http://schemas.microsoft.com/office/powerpoint/2010/main" val="2564705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8A3B-44EA-156B-1BB1-2016440082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A927040-9961-68F9-C0E6-498FDF2CA21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E8467-33EE-8726-BBF3-D3046BFC0B38}"/>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Το branding δεν είναι μόνο λογότυπα και </a:t>
            </a:r>
            <a:r>
              <a:rPr lang="en-US" sz="1100" err="1">
                <a:latin typeface="Calibri" panose="020F0502020204030204" pitchFamily="34" charset="0"/>
                <a:ea typeface="Calibri" panose="020F0502020204030204" pitchFamily="34" charset="0"/>
                <a:cs typeface="Calibri" panose="020F0502020204030204" pitchFamily="34" charset="0"/>
              </a:rPr>
              <a:t>χρώματα</a:t>
            </a:r>
            <a:r>
              <a:rPr lang="en-US" sz="1100">
                <a:latin typeface="Calibri" panose="020F0502020204030204" pitchFamily="34" charset="0"/>
                <a:ea typeface="Calibri" panose="020F0502020204030204" pitchFamily="34" charset="0"/>
                <a:cs typeface="Calibri" panose="020F0502020204030204" pitchFamily="34" charset="0"/>
              </a:rPr>
              <a:t>. Είναι το πώς </a:t>
            </a:r>
            <a:r>
              <a:rPr lang="en-US" sz="1100" i="1">
                <a:latin typeface="Calibri" panose="020F0502020204030204" pitchFamily="34" charset="0"/>
                <a:ea typeface="Calibri" panose="020F0502020204030204" pitchFamily="34" charset="0"/>
                <a:cs typeface="Calibri" panose="020F0502020204030204" pitchFamily="34" charset="0"/>
              </a:rPr>
              <a:t>αισθάνεται</a:t>
            </a:r>
            <a:r>
              <a:rPr lang="en-US" sz="1100">
                <a:latin typeface="Calibri" panose="020F0502020204030204" pitchFamily="34" charset="0"/>
                <a:ea typeface="Calibri" panose="020F0502020204030204" pitchFamily="34" charset="0"/>
                <a:cs typeface="Calibri" panose="020F0502020204030204" pitchFamily="34" charset="0"/>
              </a:rPr>
              <a:t> το κοινό για μια εμπειρία. Ενθαρρύνετε τους μαθητές να βοηθήσουν τους μαθητές τους να αναστοχαστούν σχετικά με το τι επικοινωνεί η μάρκα τους μέσω του τόνου, των οπτικών στοιχείων και </a:t>
            </a:r>
            <a:r>
              <a:rPr lang="en-US" sz="1100" err="1">
                <a:latin typeface="Calibri" panose="020F0502020204030204" pitchFamily="34" charset="0"/>
                <a:ea typeface="Calibri" panose="020F0502020204030204" pitchFamily="34" charset="0"/>
                <a:cs typeface="Calibri" panose="020F0502020204030204" pitchFamily="34" charset="0"/>
              </a:rPr>
              <a:t>της συμπεριφοράς</a:t>
            </a:r>
            <a:r>
              <a:rPr lang="en-US" sz="1100">
                <a:latin typeface="Calibri" panose="020F0502020204030204" pitchFamily="34" charset="0"/>
                <a:ea typeface="Calibri" panose="020F0502020204030204" pitchFamily="34" charset="0"/>
                <a:cs typeface="Calibri" panose="020F0502020204030204" pitchFamily="34" charset="0"/>
              </a:rPr>
              <a:t>. Είτε κάποιος σχεδιάζει μια αφίσα είτε καλωσορίζει επισκέπτες σε έναν χώρο, διαμορφώνει την αντίληψη για τη μάρκα. Το branding συνδέει το συναίσθημα, την ταυτότητα και τη συνέπεια.</a:t>
            </a:r>
          </a:p>
        </p:txBody>
      </p:sp>
      <p:sp>
        <p:nvSpPr>
          <p:cNvPr id="4" name="Θέση αριθμού διαφάνειας 3">
            <a:extLst>
              <a:ext uri="{FF2B5EF4-FFF2-40B4-BE49-F238E27FC236}">
                <a16:creationId xmlns:a16="http://schemas.microsoft.com/office/drawing/2014/main" id="{B3458156-1940-3FEC-5DF5-EA75E994474E}"/>
              </a:ext>
            </a:extLst>
          </p:cNvPr>
          <p:cNvSpPr>
            <a:spLocks noGrp="1"/>
          </p:cNvSpPr>
          <p:nvPr>
            <p:ph type="sldNum" sz="quarter" idx="5"/>
          </p:nvPr>
        </p:nvSpPr>
        <p:spPr/>
        <p:txBody>
          <a:bodyPr/>
          <a:lstStyle/>
          <a:p>
            <a:fld id="{D274D5D8-74C3-4A38-835E-EC8AAD529D29}" type="slidenum">
              <a:rPr lang="el-GR" smtClean="0"/>
              <a:t>101</a:t>
            </a:fld>
            <a:endParaRPr lang="el-GR"/>
          </a:p>
        </p:txBody>
      </p:sp>
    </p:spTree>
    <p:extLst>
      <p:ext uri="{BB962C8B-B14F-4D97-AF65-F5344CB8AC3E}">
        <p14:creationId xmlns:p14="http://schemas.microsoft.com/office/powerpoint/2010/main" val="6204965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8582-8F2E-D505-5864-A1CC3F9D4CA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EACE326-CF1D-D8B4-D722-AD64B3FC50B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D85BA5-6EE2-59D1-51A2-53FAF875126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συμμετοχή του κοινού δεν περιορίζεται στην παρουσία του. Βοηθήστε τους μαθητές να αναλογιστούν πώς ο ρόλος τους, η οργάνωση, η φιλοξενία ή ακόμα και τα συστήματα ουράς επηρεάζουν το πόσο ευπρόσδεκτο και συνδεδεμένο αισθάνεται το κοινό.</a:t>
            </a:r>
          </a:p>
        </p:txBody>
      </p:sp>
      <p:sp>
        <p:nvSpPr>
          <p:cNvPr id="4" name="Θέση αριθμού διαφάνειας 3">
            <a:extLst>
              <a:ext uri="{FF2B5EF4-FFF2-40B4-BE49-F238E27FC236}">
                <a16:creationId xmlns:a16="http://schemas.microsoft.com/office/drawing/2014/main" id="{B1E839BF-1961-1971-3DB3-1A31EC2745B2}"/>
              </a:ext>
            </a:extLst>
          </p:cNvPr>
          <p:cNvSpPr>
            <a:spLocks noGrp="1"/>
          </p:cNvSpPr>
          <p:nvPr>
            <p:ph type="sldNum" sz="quarter" idx="5"/>
          </p:nvPr>
        </p:nvSpPr>
        <p:spPr/>
        <p:txBody>
          <a:bodyPr/>
          <a:lstStyle/>
          <a:p>
            <a:fld id="{D274D5D8-74C3-4A38-835E-EC8AAD529D29}" type="slidenum">
              <a:rPr lang="el-GR" smtClean="0"/>
              <a:t>102</a:t>
            </a:fld>
            <a:endParaRPr lang="el-GR"/>
          </a:p>
        </p:txBody>
      </p:sp>
    </p:spTree>
    <p:extLst>
      <p:ext uri="{BB962C8B-B14F-4D97-AF65-F5344CB8AC3E}">
        <p14:creationId xmlns:p14="http://schemas.microsoft.com/office/powerpoint/2010/main" val="9413541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103</a:t>
            </a:fld>
            <a:endParaRPr lang="el-GR"/>
          </a:p>
        </p:txBody>
      </p:sp>
    </p:spTree>
    <p:extLst>
      <p:ext uri="{BB962C8B-B14F-4D97-AF65-F5344CB8AC3E}">
        <p14:creationId xmlns:p14="http://schemas.microsoft.com/office/powerpoint/2010/main" val="28019115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FB49-5C2A-6E1F-5256-52CA29954BF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EE3933-C393-AE51-F9F6-92F1411913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98CBE30-90AE-C461-CD4D-B164553A9B03}"/>
              </a:ext>
            </a:extLst>
          </p:cNvPr>
          <p:cNvSpPr>
            <a:spLocks noGrp="1"/>
          </p:cNvSpPr>
          <p:nvPr>
            <p:ph type="body" idx="1"/>
          </p:nvPr>
        </p:nvSpPr>
        <p:spPr/>
        <p:txBody>
          <a:bodyPr/>
          <a:lstStyle/>
          <a:p>
            <a:r>
              <a:rPr lang="en-US" sz="1100"/>
              <a:t>Το μάρκετινγκ και η αφοσίωση διαπερνούν όλους τους ρόλους. Όταν όλοι, από τους καλλιτέχνες έως τους τεχνικούς, αισθάνονται ότι έχουν ευθύνη για τη σχέση με το κοινό, το έργο γίνεται πιο συνεκτικό, αυθεντικό και επιδραστικό.</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788791A-E7D4-6E90-CC21-CE74820E8979}"/>
              </a:ext>
            </a:extLst>
          </p:cNvPr>
          <p:cNvSpPr>
            <a:spLocks noGrp="1"/>
          </p:cNvSpPr>
          <p:nvPr>
            <p:ph type="sldNum" sz="quarter" idx="5"/>
          </p:nvPr>
        </p:nvSpPr>
        <p:spPr/>
        <p:txBody>
          <a:bodyPr/>
          <a:lstStyle/>
          <a:p>
            <a:fld id="{D274D5D8-74C3-4A38-835E-EC8AAD529D29}" type="slidenum">
              <a:rPr lang="el-GR" smtClean="0"/>
              <a:t>104</a:t>
            </a:fld>
            <a:endParaRPr lang="el-GR"/>
          </a:p>
        </p:txBody>
      </p:sp>
    </p:spTree>
    <p:extLst>
      <p:ext uri="{BB962C8B-B14F-4D97-AF65-F5344CB8AC3E}">
        <p14:creationId xmlns:p14="http://schemas.microsoft.com/office/powerpoint/2010/main" val="28846644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B334-3019-8B18-B12A-889203B304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E678A1-8C91-332B-7F5A-E3097CA9210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D67F25-3FF5-57B2-D647-555ABDD58C8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Χρησιμοποιήστε αυτή τη στιγμή για να εδραιώσετε τις γνώσεις που αποκτήσατε στο Κεφάλαιο 4.</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BE52FE1-0A26-5AB3-31DA-A2631C5FC646}"/>
              </a:ext>
            </a:extLst>
          </p:cNvPr>
          <p:cNvSpPr>
            <a:spLocks noGrp="1"/>
          </p:cNvSpPr>
          <p:nvPr>
            <p:ph type="sldNum" sz="quarter" idx="5"/>
          </p:nvPr>
        </p:nvSpPr>
        <p:spPr/>
        <p:txBody>
          <a:bodyPr/>
          <a:lstStyle/>
          <a:p>
            <a:fld id="{D274D5D8-74C3-4A38-835E-EC8AAD529D29}" type="slidenum">
              <a:rPr lang="el-GR" smtClean="0"/>
              <a:t>105</a:t>
            </a:fld>
            <a:endParaRPr lang="el-GR"/>
          </a:p>
        </p:txBody>
      </p:sp>
    </p:spTree>
    <p:extLst>
      <p:ext uri="{BB962C8B-B14F-4D97-AF65-F5344CB8AC3E}">
        <p14:creationId xmlns:p14="http://schemas.microsoft.com/office/powerpoint/2010/main" val="24215582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FD16-9B1A-82B4-EA52-1A0EBAE973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0DAB0A-186E-3BDC-D931-AE93BCBBFD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CFF551-C94A-81B6-2B10-7784C9D15598}"/>
              </a:ext>
            </a:extLst>
          </p:cNvPr>
          <p:cNvSpPr>
            <a:spLocks noGrp="1"/>
          </p:cNvSpPr>
          <p:nvPr>
            <p:ph type="body" idx="1"/>
          </p:nvPr>
        </p:nvSpPr>
        <p:spPr/>
        <p:txBody>
          <a:bodyPr/>
          <a:lstStyle/>
          <a:p>
            <a:r>
              <a:rPr lang="en-US" sz="1100"/>
              <a:t>Σκεφτείτε το σύνολο της μαθησιακής διαδρομής!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486D45-3E74-4254-6133-ED90F773DB15}"/>
              </a:ext>
            </a:extLst>
          </p:cNvPr>
          <p:cNvSpPr>
            <a:spLocks noGrp="1"/>
          </p:cNvSpPr>
          <p:nvPr>
            <p:ph type="sldNum" sz="quarter" idx="5"/>
          </p:nvPr>
        </p:nvSpPr>
        <p:spPr/>
        <p:txBody>
          <a:bodyPr/>
          <a:lstStyle/>
          <a:p>
            <a:fld id="{D274D5D8-74C3-4A38-835E-EC8AAD529D29}" type="slidenum">
              <a:rPr lang="el-GR" smtClean="0"/>
              <a:t>106</a:t>
            </a:fld>
            <a:endParaRPr lang="el-GR"/>
          </a:p>
        </p:txBody>
      </p:sp>
    </p:spTree>
    <p:extLst>
      <p:ext uri="{BB962C8B-B14F-4D97-AF65-F5344CB8AC3E}">
        <p14:creationId xmlns:p14="http://schemas.microsoft.com/office/powerpoint/2010/main" val="23424013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107</a:t>
            </a:fld>
            <a:endParaRPr lang="el-GR"/>
          </a:p>
        </p:txBody>
      </p:sp>
    </p:spTree>
    <p:extLst>
      <p:ext uri="{BB962C8B-B14F-4D97-AF65-F5344CB8AC3E}">
        <p14:creationId xmlns:p14="http://schemas.microsoft.com/office/powerpoint/2010/main" val="26149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6C97-0C9A-3094-2279-84180F7945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B07997-AD90-A0C3-7272-6127652AFE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1A23ED-89AD-8051-FF9F-FD6FD4B2F6F1}"/>
              </a:ext>
            </a:extLst>
          </p:cNvPr>
          <p:cNvSpPr>
            <a:spLocks noGrp="1"/>
          </p:cNvSpPr>
          <p:nvPr>
            <p:ph type="body" idx="1"/>
          </p:nvPr>
        </p:nvSpPr>
        <p:spPr/>
        <p:txBody>
          <a:bodyPr/>
          <a:lstStyle/>
          <a:p>
            <a:r>
              <a:rPr lang="en-US" dirty="0"/>
              <a:t>Το </a:t>
            </a:r>
            <a:r>
              <a:rPr lang="en-US" dirty="0" err="1"/>
              <a:t>πρόγραμμα</a:t>
            </a:r>
            <a:r>
              <a:rPr lang="en-US" dirty="0"/>
              <a:t> ηλεκτρονικής κατάρτισης INSPIRE είναι ένα </a:t>
            </a:r>
            <a:r>
              <a:rPr lang="en-US" b="1" dirty="0"/>
              <a:t>ανοιχτό ηλεκτρονικό μάθημα επαγγελματικής κατάρτισης </a:t>
            </a:r>
            <a:r>
              <a:rPr lang="en-US" dirty="0"/>
              <a:t>(VOOC). </a:t>
            </a:r>
          </a:p>
          <a:p>
            <a:r>
              <a:rPr lang="en-US" dirty="0"/>
              <a:t>Είναι προσαρμοσμένο στον τομέα των παραστατικών τεχνών και εστιάζει στη βιωσιμότητα, την ψηφιοποίηση, την επιχειρηματικότητα και την ανθεκτικότητα. </a:t>
            </a:r>
          </a:p>
          <a:p>
            <a:endParaRPr lang="en-US" dirty="0"/>
          </a:p>
          <a:p>
            <a:r>
              <a:rPr lang="en-US" dirty="0"/>
              <a:t>Υποστηρίζει </a:t>
            </a:r>
            <a:r>
              <a:rPr lang="en-US" b="1" dirty="0"/>
              <a:t>πιστοποιήσεις και μικροδιαπιστεύσεις </a:t>
            </a:r>
            <a:r>
              <a:rPr lang="en-US" dirty="0"/>
              <a:t>που είναι εναρμονισμένες με τα πλαίσια της ΕΕ.</a:t>
            </a:r>
          </a:p>
          <a:p>
            <a:endParaRPr lang="en-US" dirty="0"/>
          </a:p>
          <a:p>
            <a:r>
              <a:rPr lang="en-US" dirty="0"/>
              <a:t>Αποτελείται από </a:t>
            </a:r>
            <a:r>
              <a:rPr lang="en-US" b="1" dirty="0"/>
              <a:t>πέντε ενότητες </a:t>
            </a:r>
            <a:r>
              <a:rPr lang="en-US" dirty="0"/>
              <a:t>με τα ακόλουθα θέματα: </a:t>
            </a:r>
          </a:p>
          <a:p>
            <a:endParaRPr lang="de-AT" dirty="0"/>
          </a:p>
        </p:txBody>
      </p:sp>
      <p:sp>
        <p:nvSpPr>
          <p:cNvPr id="4" name="Foliennummernplatzhalter 3">
            <a:extLst>
              <a:ext uri="{FF2B5EF4-FFF2-40B4-BE49-F238E27FC236}">
                <a16:creationId xmlns:a16="http://schemas.microsoft.com/office/drawing/2014/main" id="{9138EC13-39CD-DF4C-C144-D99B6267FEF5}"/>
              </a:ext>
            </a:extLst>
          </p:cNvPr>
          <p:cNvSpPr>
            <a:spLocks noGrp="1"/>
          </p:cNvSpPr>
          <p:nvPr>
            <p:ph type="sldNum" sz="quarter" idx="5"/>
          </p:nvPr>
        </p:nvSpPr>
        <p:spPr/>
        <p:txBody>
          <a:bodyPr/>
          <a:lstStyle/>
          <a:p>
            <a:fld id="{D274D5D8-74C3-4A38-835E-EC8AAD529D29}" type="slidenum">
              <a:rPr lang="el-GR" smtClean="0"/>
              <a:t>11</a:t>
            </a:fld>
            <a:endParaRPr lang="el-GR"/>
          </a:p>
        </p:txBody>
      </p:sp>
    </p:spTree>
    <p:extLst>
      <p:ext uri="{BB962C8B-B14F-4D97-AF65-F5344CB8AC3E}">
        <p14:creationId xmlns:p14="http://schemas.microsoft.com/office/powerpoint/2010/main" val="40848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0" dirty="0">
                <a:latin typeface="Calibri" panose="020F0502020204030204" pitchFamily="34" charset="0"/>
                <a:ea typeface="Calibri" panose="020F0502020204030204" pitchFamily="34" charset="0"/>
                <a:cs typeface="Calibri" panose="020F0502020204030204" pitchFamily="34" charset="0"/>
              </a:rPr>
              <a:t>Αυτά </a:t>
            </a:r>
            <a:r>
              <a:rPr lang="de-AT" sz="1100" b="0" dirty="0" err="1">
                <a:latin typeface="Calibri" panose="020F0502020204030204" pitchFamily="34" charset="0"/>
                <a:ea typeface="Calibri" panose="020F0502020204030204" pitchFamily="34" charset="0"/>
                <a:cs typeface="Calibri" panose="020F0502020204030204" pitchFamily="34" charset="0"/>
              </a:rPr>
              <a:t>είναι τα πέντε </a:t>
            </a:r>
            <a:r>
              <a:rPr lang="de-AT" sz="1100" b="0" dirty="0">
                <a:latin typeface="Calibri" panose="020F0502020204030204" pitchFamily="34" charset="0"/>
                <a:ea typeface="Calibri" panose="020F0502020204030204" pitchFamily="34" charset="0"/>
                <a:cs typeface="Calibri" panose="020F0502020204030204" pitchFamily="34" charset="0"/>
              </a:rPr>
              <a:t>Μοντέλα </a:t>
            </a:r>
            <a:r>
              <a:rPr lang="de-AT" sz="1100" b="0" dirty="0" err="1">
                <a:latin typeface="Calibri" panose="020F0502020204030204" pitchFamily="34" charset="0"/>
                <a:ea typeface="Calibri" panose="020F0502020204030204" pitchFamily="34" charset="0"/>
                <a:cs typeface="Calibri" panose="020F0502020204030204" pitchFamily="34" charset="0"/>
              </a:rPr>
              <a:t>του </a:t>
            </a:r>
            <a:r>
              <a:rPr lang="de-AT" sz="1100" b="0" dirty="0">
                <a:latin typeface="Calibri" panose="020F0502020204030204" pitchFamily="34" charset="0"/>
                <a:ea typeface="Calibri" panose="020F0502020204030204" pitchFamily="34" charset="0"/>
                <a:cs typeface="Calibri" panose="020F0502020204030204" pitchFamily="34" charset="0"/>
              </a:rPr>
              <a:t>Προγράμματος Εκπαίδευσης INSPIRE Online: </a:t>
            </a:r>
          </a:p>
          <a:p>
            <a:pPr lvl="0"/>
            <a:endParaRPr lang="en-GB"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Ενότητα 1:  Βιωσιμότητα στον τομέα των παραστατικών τεχνών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Ενότητα 2: Δημιουργία βιώσιμων παραγωγών και λειτουργία βιώσιμων χώρων για τις παραστατικές τέχνες</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Ενότητα 3: Ψηφιοποίηση του τομέα των παραστατικών τεχνών</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Ενότητα 4: Βασικές επιχειρηματικές δεξιότητες για τον τομέα των παραστατικών τεχνών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Ενότητα 5: Βασικές δεξιότητες διαχείρισης ανθρώπινου δυναμικού και ανθεκτικότητας για τον τομέα των παραστατικών τεχνών</a:t>
            </a:r>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Κάθε ενότητα απαιτεί</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25</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 ώρες βασικής μάθησης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προσφέρει</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10</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 ώρες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προαιρετικής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εκτεταμένης μάθησης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τη μορφή δραστηριοτήτων βασισμένων σε έργα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πρόσθετου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υλικού ανάγνωσης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μάθησης</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πλήρες πρόγραμμα διαρκεί</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185</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 ώρες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απονέμει</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 ECTS. </a:t>
            </a:r>
            <a:endParaRPr lang="de-AT" sz="1100" b="0" i="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B4634F03-915F-446A-BCF8-36FEA9111F26}" type="slidenum">
              <a:rPr lang="de-AT" smtClean="0"/>
              <a:t>12</a:t>
            </a:fld>
            <a:endParaRPr lang="de-AT"/>
          </a:p>
        </p:txBody>
      </p:sp>
    </p:spTree>
    <p:extLst>
      <p:ext uri="{BB962C8B-B14F-4D97-AF65-F5344CB8AC3E}">
        <p14:creationId xmlns:p14="http://schemas.microsoft.com/office/powerpoint/2010/main" val="204804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64F1-6D0A-EADD-B800-BCD9D244C5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F582AE-3F3B-9085-CFA9-91FFF6E0E3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F2D36D-8ED2-B145-98D3-A0992610B1E6}"/>
              </a:ext>
            </a:extLst>
          </p:cNvPr>
          <p:cNvSpPr>
            <a:spLocks noGrp="1"/>
          </p:cNvSpPr>
          <p:nvPr>
            <p:ph type="body" idx="1"/>
          </p:nvPr>
        </p:nvSpPr>
        <p:spPr/>
        <p:txBody>
          <a:bodyPr/>
          <a:lstStyle/>
          <a:p>
            <a:r>
              <a:rPr lang="en-US" dirty="0"/>
              <a:t>Κάθε ενότητα που μόλις παρουσιάσαμε είναι σαν ένα μίνι μάθημα, που αποτελείται από</a:t>
            </a:r>
            <a:r>
              <a:rPr lang="en-US" b="1" dirty="0"/>
              <a:t> 6 έως 7 μαθήματα.</a:t>
            </a:r>
          </a:p>
          <a:p>
            <a:endParaRPr lang="en-US" dirty="0"/>
          </a:p>
          <a:p>
            <a:r>
              <a:rPr lang="en-US" b="1" dirty="0"/>
              <a:t>Κάθε μάθημα </a:t>
            </a:r>
            <a:r>
              <a:rPr lang="en-US" dirty="0"/>
              <a:t>εξερευνά ένα συγκεκριμένο θέμα και χωρίζεται σε </a:t>
            </a:r>
            <a:r>
              <a:rPr lang="en-US" b="1" dirty="0"/>
              <a:t>ενότητες.</a:t>
            </a:r>
          </a:p>
          <a:p>
            <a:endParaRPr lang="en-US" dirty="0"/>
          </a:p>
          <a:p>
            <a:r>
              <a:rPr lang="en-US" b="1" dirty="0"/>
              <a:t>Οι ενότητες </a:t>
            </a:r>
            <a:r>
              <a:rPr lang="en-US" dirty="0"/>
              <a:t>είναι οι βασικές σελίδες μάθησης με τις οποίες θα αλληλεπιδράσετε. Περιέχουν διάφορα </a:t>
            </a:r>
            <a:r>
              <a:rPr lang="en-US" b="1" dirty="0"/>
              <a:t>στοιχεία</a:t>
            </a:r>
            <a:r>
              <a:rPr lang="en-US" dirty="0"/>
              <a:t>, όπως:</a:t>
            </a:r>
          </a:p>
          <a:p>
            <a:pPr marL="171450" indent="-171450">
              <a:buFont typeface="Arial" panose="020B0604020202020204" pitchFamily="34" charset="0"/>
              <a:buChar char="•"/>
            </a:pPr>
            <a:r>
              <a:rPr lang="en-US" dirty="0"/>
              <a:t>Επεξηγήσεις κειμένου</a:t>
            </a:r>
          </a:p>
          <a:p>
            <a:pPr marL="171450" indent="-171450">
              <a:buFont typeface="Arial" panose="020B0604020202020204" pitchFamily="34" charset="0"/>
              <a:buChar char="•"/>
            </a:pPr>
            <a:r>
              <a:rPr lang="en-US" dirty="0"/>
              <a:t>Έγγραφα προς λήψη</a:t>
            </a:r>
          </a:p>
          <a:p>
            <a:pPr marL="171450" indent="-171450">
              <a:buFont typeface="Arial" panose="020B0604020202020204" pitchFamily="34" charset="0"/>
              <a:buChar char="•"/>
            </a:pPr>
            <a:r>
              <a:rPr lang="en-US" dirty="0"/>
              <a:t>Εκπαιδευτικά βίντεο</a:t>
            </a:r>
          </a:p>
          <a:p>
            <a:pPr marL="171450" indent="-171450">
              <a:buFont typeface="Arial" panose="020B0604020202020204" pitchFamily="34" charset="0"/>
              <a:buChar char="•"/>
            </a:pPr>
            <a:r>
              <a:rPr lang="en-US" dirty="0"/>
              <a:t>Ηχητικά κλιπ</a:t>
            </a:r>
          </a:p>
          <a:p>
            <a:pPr marL="171450" indent="-171450">
              <a:buFont typeface="Arial" panose="020B0604020202020204" pitchFamily="34" charset="0"/>
              <a:buChar char="•"/>
            </a:pPr>
            <a:r>
              <a:rPr lang="en-US" dirty="0"/>
              <a:t>Υπερσυνδέσμους προς εξωτερικούς πόρους</a:t>
            </a:r>
            <a:endParaRPr lang="de-AT" dirty="0"/>
          </a:p>
        </p:txBody>
      </p:sp>
      <p:sp>
        <p:nvSpPr>
          <p:cNvPr id="4" name="Foliennummernplatzhalter 3">
            <a:extLst>
              <a:ext uri="{FF2B5EF4-FFF2-40B4-BE49-F238E27FC236}">
                <a16:creationId xmlns:a16="http://schemas.microsoft.com/office/drawing/2014/main" id="{A7433906-7D2A-4F19-044E-3C63A20E3C1A}"/>
              </a:ext>
            </a:extLst>
          </p:cNvPr>
          <p:cNvSpPr>
            <a:spLocks noGrp="1"/>
          </p:cNvSpPr>
          <p:nvPr>
            <p:ph type="sldNum" sz="quarter" idx="5"/>
          </p:nvPr>
        </p:nvSpPr>
        <p:spPr/>
        <p:txBody>
          <a:bodyPr/>
          <a:lstStyle/>
          <a:p>
            <a:fld id="{D274D5D8-74C3-4A38-835E-EC8AAD529D29}" type="slidenum">
              <a:rPr lang="el-GR" smtClean="0"/>
              <a:t>13</a:t>
            </a:fld>
            <a:endParaRPr lang="el-GR"/>
          </a:p>
        </p:txBody>
      </p:sp>
    </p:spTree>
    <p:extLst>
      <p:ext uri="{BB962C8B-B14F-4D97-AF65-F5344CB8AC3E}">
        <p14:creationId xmlns:p14="http://schemas.microsoft.com/office/powerpoint/2010/main" val="401827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Στο κεφάλαιο 1, θα ξεκινήσουμε εξερευνώντας τις εννοιολογικές βάσεις της βιωσιμότητας όπως εφαρμόζονται στις παραστατικές τέχνες. Στόχος μας είναι να αποκτήσουμε μια στέρεη κατανόηση των βασικών περιβαλλοντικών και κανονιστικών θεμάτων που επηρεάζουν τον τρόπο λειτουργίας των παραγωγών και των χώρων σήμερα.</a:t>
            </a:r>
          </a:p>
          <a:p>
            <a:endParaRPr lang="en-US"/>
          </a:p>
          <a:p>
            <a:r>
              <a:rPr lang="en-US"/>
              <a:t>Θα εξετάσουμε σημαντικές παγκόσμιες προκλήσεις, όπως η κλιματική αλλαγή, και θα αναλύσουμε πώς έννοιες όπως η ενεργειακή απόδοση, η διαχείριση των πόρων και οι κανονισμοί βιωσιμότητας αποκτούν όλο και μεγαλύτερη σημασία στον τομέα μας. Αυτά τα θέματα δεν είναι σημαντικά μόνο από θεωρητική άποψη, αλλά επηρεάζουν άμεσα τον τρόπο με τον οποίο σχεδιάζουμε, παράγουμε και διαχειριζόμαστε το καλλιτεχνικό έργο.</a:t>
            </a:r>
          </a:p>
          <a:p>
            <a:endParaRPr lang="en-US"/>
          </a:p>
          <a:p>
            <a:r>
              <a:rPr lang="en-US"/>
              <a:t>Αυτό το μάθημα έχει σχεδιαστεί για να προετοιμάσει το έδαφος για τις πιο πρακτικές εφαρμογές που θα συναντήσετε στα επόμενα μαθήματα. Μέχρι το τέλος αυτού του τμήματος, θα πρέπει να είστε σε θέση να ερμηνεύσετε τις προκλήσεις της αειφορίας και να αρχίσετε να σκέφτεστε πώς να τις αντιμετωπίσετε στο δικό σας επαγγελματικό πλαίσιο.</a:t>
            </a:r>
          </a:p>
          <a:p>
            <a:endParaRPr lang="en-US"/>
          </a:p>
          <a:p>
            <a:r>
              <a:rPr lang="en-US"/>
              <a:t>Το μάθημα είναι δομημένο σε επτά ενότητες, καθεμία από τις οποίες εστιάζει σε μια συγκεκριμένη πτυχή της βιωσιμότητας στις παραστατικές τέχνες. Θα προχωρήσουμε από γενικές έννοιες σε πιο στοχευμένες στρατηγικές, προετοιμάζοντάς σας να εφαρμόσετε όσα μαθαίνετε σε πραγματικές καταστάσεις.</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14</a:t>
            </a:fld>
            <a:endParaRPr lang="el-GR"/>
          </a:p>
        </p:txBody>
      </p:sp>
    </p:spTree>
    <p:extLst>
      <p:ext uri="{BB962C8B-B14F-4D97-AF65-F5344CB8AC3E}">
        <p14:creationId xmlns:p14="http://schemas.microsoft.com/office/powerpoint/2010/main" val="304502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Στο κεφάλαιο 2, μετατοπίζουμε την προσοχή μας από τις βασικές έννοιες στην πρακτική εφαρμογή της αειφορίας στις παραστατικές τέχνες. Στόχος μας είναι να σας εφοδιάσουμε με τις γνώσεις, τις δεξιότητες και τις στάσεις που απαιτούνται για να ενσωματώσετε την αειφορία σε κάθε στάδιο των παραγωγών και της λειτουργίας των χώρων σας.</a:t>
            </a:r>
          </a:p>
          <a:p>
            <a:endParaRPr lang="en-US"/>
          </a:p>
          <a:p>
            <a:r>
              <a:rPr lang="en-US"/>
              <a:t>Θα ξεκινήσουμε εξερευνώντας τις αρχές της λειτουργικής οικολογίας, κατανοώντας πώς οι χώροι παραστατικών τεχνών καταναλώνουν ενέργεια, διαχειρίζονται το νερό και διατηρούν την ποιότητα του αέρα. Θα μάθετε πώς να αξιολογείτε την ενεργειακή απόδοση και να εντοπίζετε ευκαιρίες για τη βελτίωση της περιβαλλοντικής απόδοσης των εγκαταστάσεών σας.</a:t>
            </a:r>
          </a:p>
          <a:p>
            <a:endParaRPr lang="en-US"/>
          </a:p>
          <a:p>
            <a:r>
              <a:rPr lang="en-US"/>
              <a:t>Σημαντικό μέρος αυτού του μαθήματος είναι αφιερωμένο στον οικολογικό σχεδιασμό της παραγωγής. Θα εξετάσουμε πώς να βελτιστοποιήσετε τη χρήση των πόρων, να επιλέξετε βιώσιμα υλικά και να υιοθετήσετε πρακτικές που είναι φιλικές προς το περιβάλλον σε όλο τον κύκλο ζωής της παραγωγής. Θα εξετάσετε επίσης πώς να εμπλέξετε τους ενδιαφερόμενους φορείς, συμπεριλαμβανομένου του κοινού σας, στις προσπάθειες βιωσιμότητας.</a:t>
            </a:r>
          </a:p>
          <a:p>
            <a:endParaRPr lang="en-US"/>
          </a:p>
          <a:p>
            <a:r>
              <a:rPr lang="en-US"/>
              <a:t>Σε όλη τη διάρκεια του μαθήματος, θα χρησιμοποιήσουμε μελέτες περιπτώσεων, πρακτικά παραδείγματα και βέλτιστες πρακτικές για να σας βοηθήσουμε να εφαρμόσετε όσα μαθαίνετε. Στο τέλος, θα είστε καλύτερα προετοιμασμένοι να ηγηθείτε πρωτοβουλιών βιωσιμότητας στη δική σας εργασία, σύμφωνα με τα πρότυπα του κλάδου και τους περιβαλλοντικούς στόχους.</a:t>
            </a:r>
          </a:p>
          <a:p>
            <a:endParaRPr lang="en-US"/>
          </a:p>
          <a:p>
            <a:r>
              <a:rPr lang="en-US"/>
              <a:t>Αυτό το μάθημα περιλαμβάνει επτά ενότητες, καθεμία από τις οποίες εστιάζει σε μια συγκεκριμένη πτυχή της βιώσιμης παραγωγής και της διαχείρισης χώρων. </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15</a:t>
            </a:fld>
            <a:endParaRPr lang="el-GR"/>
          </a:p>
        </p:txBody>
      </p:sp>
    </p:spTree>
    <p:extLst>
      <p:ext uri="{BB962C8B-B14F-4D97-AF65-F5344CB8AC3E}">
        <p14:creationId xmlns:p14="http://schemas.microsoft.com/office/powerpoint/2010/main" val="8597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Στο κεφάλαιο 3 εστιάζουμε στην αυξανόμενη σημασία της</a:t>
            </a:r>
            <a:r>
              <a:rPr lang="en-GB" sz="1200" b="1" i="0" kern="1200" noProof="0" dirty="0">
                <a:solidFill>
                  <a:schemeClr val="tx1"/>
                </a:solidFill>
                <a:effectLst/>
                <a:latin typeface="+mn-lt"/>
                <a:ea typeface="+mn-ea"/>
                <a:cs typeface="+mn-cs"/>
              </a:rPr>
              <a:t> ψηφιοποίησης </a:t>
            </a:r>
            <a:r>
              <a:rPr lang="en-GB" sz="1200" b="0" i="0" kern="1200" noProof="0" dirty="0">
                <a:solidFill>
                  <a:schemeClr val="tx1"/>
                </a:solidFill>
                <a:effectLst/>
                <a:latin typeface="+mn-lt"/>
                <a:ea typeface="+mn-ea"/>
                <a:cs typeface="+mn-cs"/>
              </a:rPr>
              <a:t>στις παραστατικές τέχνες. Καθώς ο τομέας εξελίσσεται, τα ψηφιακά εργαλεία και οι υποδομές γίνονται απαραίτητα, όχι μόνο για τη δημιουργική παραγωγή, αλλά και για τη διοικητική διαχείριση και την προσέλκυση κοινού.</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Αυτό το κεφάλαιο έχει σχεδιαστεί για να σας βοηθήσει να κατανοήσετε πώς μπορεί να εφαρμοστεί στρατηγικά η ψηφιοποίηση στην εργασία σας. Θα διερευνήσουμε πώς να δημιουργήσετε ένα </a:t>
            </a:r>
            <a:r>
              <a:rPr lang="en-GB" sz="1200" b="1" i="0" kern="1200" noProof="0" dirty="0">
                <a:solidFill>
                  <a:schemeClr val="tx1"/>
                </a:solidFill>
                <a:effectLst/>
                <a:latin typeface="+mn-lt"/>
                <a:ea typeface="+mn-ea"/>
                <a:cs typeface="+mn-cs"/>
              </a:rPr>
              <a:t>ασφαλές ψηφιακό περιβάλλον εργασίας</a:t>
            </a:r>
            <a:r>
              <a:rPr lang="en-GB" sz="1200" b="0" i="0" kern="1200" noProof="0" dirty="0">
                <a:solidFill>
                  <a:schemeClr val="tx1"/>
                </a:solidFill>
                <a:effectLst/>
                <a:latin typeface="+mn-lt"/>
                <a:ea typeface="+mn-ea"/>
                <a:cs typeface="+mn-cs"/>
              </a:rPr>
              <a:t>, πώς να διαχειριστείτε τις σχέσεις με </a:t>
            </a:r>
            <a:r>
              <a:rPr lang="en-GB" sz="1200" b="1" i="0" kern="1200" noProof="0" dirty="0">
                <a:solidFill>
                  <a:schemeClr val="tx1"/>
                </a:solidFill>
                <a:effectLst/>
                <a:latin typeface="+mn-lt"/>
                <a:ea typeface="+mn-ea"/>
                <a:cs typeface="+mn-cs"/>
              </a:rPr>
              <a:t>τρίτους παρόχους ψηφιακών υπηρεσιών </a:t>
            </a:r>
            <a:r>
              <a:rPr lang="en-GB" sz="1200" b="0" i="0" kern="1200" noProof="0" dirty="0">
                <a:solidFill>
                  <a:schemeClr val="tx1"/>
                </a:solidFill>
                <a:effectLst/>
                <a:latin typeface="+mn-lt"/>
                <a:ea typeface="+mn-ea"/>
                <a:cs typeface="+mn-cs"/>
              </a:rPr>
              <a:t>και πώς να </a:t>
            </a:r>
            <a:r>
              <a:rPr lang="en-GB" sz="1200" b="1" i="0" kern="1200" noProof="0" dirty="0">
                <a:solidFill>
                  <a:schemeClr val="tx1"/>
                </a:solidFill>
                <a:effectLst/>
                <a:latin typeface="+mn-lt"/>
                <a:ea typeface="+mn-ea"/>
                <a:cs typeface="+mn-cs"/>
              </a:rPr>
              <a:t>αναπτύξετε ψηφιακές πολιτικές </a:t>
            </a:r>
            <a:r>
              <a:rPr lang="en-GB" sz="1200" b="0" i="0" kern="1200" noProof="0" dirty="0">
                <a:solidFill>
                  <a:schemeClr val="tx1"/>
                </a:solidFill>
                <a:effectLst/>
                <a:latin typeface="+mn-lt"/>
                <a:ea typeface="+mn-ea"/>
                <a:cs typeface="+mn-cs"/>
              </a:rPr>
              <a:t>που υποστηρίζουν τη μακροπρόθεσμη βιωσιμότητα και την καινοτομία.</a:t>
            </a:r>
          </a:p>
          <a:p>
            <a:r>
              <a:rPr lang="en-GB" sz="1200" b="0" i="0" kern="1200" noProof="0" dirty="0">
                <a:solidFill>
                  <a:schemeClr val="tx1"/>
                </a:solidFill>
                <a:effectLst/>
                <a:latin typeface="+mn-lt"/>
                <a:ea typeface="+mn-ea"/>
                <a:cs typeface="+mn-cs"/>
              </a:rPr>
              <a:t>Θα μάθετε επίσης για </a:t>
            </a:r>
            <a:r>
              <a:rPr lang="en-GB" sz="1200" b="1" i="0" kern="1200" noProof="0" dirty="0">
                <a:solidFill>
                  <a:schemeClr val="tx1"/>
                </a:solidFill>
                <a:effectLst/>
                <a:latin typeface="+mn-lt"/>
                <a:ea typeface="+mn-ea"/>
                <a:cs typeface="+mn-cs"/>
              </a:rPr>
              <a:t>τις πρακτικές αρχειοθέτησης</a:t>
            </a:r>
            <a:r>
              <a:rPr lang="en-GB" sz="1200" b="0" i="0" kern="1200" noProof="0" dirty="0">
                <a:solidFill>
                  <a:schemeClr val="tx1"/>
                </a:solidFill>
                <a:effectLst/>
                <a:latin typeface="+mn-lt"/>
                <a:ea typeface="+mn-ea"/>
                <a:cs typeface="+mn-cs"/>
              </a:rPr>
              <a:t>, την ευρύτερη</a:t>
            </a:r>
            <a:r>
              <a:rPr lang="en-GB" sz="1200" b="1" i="0" kern="1200" noProof="0" dirty="0">
                <a:solidFill>
                  <a:schemeClr val="tx1"/>
                </a:solidFill>
                <a:effectLst/>
                <a:latin typeface="+mn-lt"/>
                <a:ea typeface="+mn-ea"/>
                <a:cs typeface="+mn-cs"/>
              </a:rPr>
              <a:t> ψηφιακή όραση </a:t>
            </a:r>
            <a:r>
              <a:rPr lang="en-GB" sz="1200" b="0" i="0" kern="1200" noProof="0" dirty="0">
                <a:solidFill>
                  <a:schemeClr val="tx1"/>
                </a:solidFill>
                <a:effectLst/>
                <a:latin typeface="+mn-lt"/>
                <a:ea typeface="+mn-ea"/>
                <a:cs typeface="+mn-cs"/>
              </a:rPr>
              <a:t>για τους οργανισμούς τέχνης και πώς να διαχειρίζεστε αποτελεσματικά </a:t>
            </a:r>
            <a:r>
              <a:rPr lang="en-GB" sz="1200" b="1" i="0" kern="1200" noProof="0" dirty="0">
                <a:solidFill>
                  <a:schemeClr val="tx1"/>
                </a:solidFill>
                <a:effectLst/>
                <a:latin typeface="+mn-lt"/>
                <a:ea typeface="+mn-ea"/>
                <a:cs typeface="+mn-cs"/>
              </a:rPr>
              <a:t>την ψηφιακή υποδομή και τις συσκευές</a:t>
            </a:r>
            <a:r>
              <a:rPr lang="en-GB" sz="1200" b="0" i="0" kern="1200" noProof="0" dirty="0">
                <a:solidFill>
                  <a:schemeClr val="tx1"/>
                </a:solidFill>
                <a:effectLst/>
                <a:latin typeface="+mn-lt"/>
                <a:ea typeface="+mn-ea"/>
                <a:cs typeface="+mn-cs"/>
              </a:rPr>
              <a:t>. Αυτά τα θέματα είναι ιδιαίτερα σημαντικά για όσους ασχολούνται με τον προγραμματισμό της παραγωγής, τη διαχείριση χώρων ή τη δημιουργία ψηφιακού περιεχομένου.</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Μέχρι το τέλος αυτού του μαθήματος, θα είστε σε θέση να συμβάλλετε σε πρωτοβουλίες ψηφιακής μεταμόρφωσης εντός του οργανισμού σας, χρησιμοποιώντας εργαλεία ΤΠΕ για την υποστήριξη τόσο βιώσιμων παραγωγικών όσο και ψηφιακών εκπαιδευτικών προγραμμάτων.</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Το μάθημα περιλαμβάνει </a:t>
            </a:r>
            <a:r>
              <a:rPr lang="en-GB" sz="1200" b="1" i="0" kern="1200" noProof="0" dirty="0">
                <a:solidFill>
                  <a:schemeClr val="tx1"/>
                </a:solidFill>
                <a:effectLst/>
                <a:latin typeface="+mn-lt"/>
                <a:ea typeface="+mn-ea"/>
                <a:cs typeface="+mn-cs"/>
              </a:rPr>
              <a:t>έξι ενότητες</a:t>
            </a:r>
            <a:r>
              <a:rPr lang="en-GB" sz="1200" b="0" i="0" kern="1200" noProof="0" dirty="0">
                <a:solidFill>
                  <a:schemeClr val="tx1"/>
                </a:solidFill>
                <a:effectLst/>
                <a:latin typeface="+mn-lt"/>
                <a:ea typeface="+mn-ea"/>
                <a:cs typeface="+mn-cs"/>
              </a:rPr>
              <a:t>, καθεμία από τις οποίες εστιάζει σε μια βασική πτυχή της ψηφιοποίησης στις παραστατικές τέχνες. </a:t>
            </a:r>
            <a:endParaRPr lang="en-GB" noProof="0" dirty="0"/>
          </a:p>
        </p:txBody>
      </p:sp>
      <p:sp>
        <p:nvSpPr>
          <p:cNvPr id="4" name="Foliennummernplatzhalter 3"/>
          <p:cNvSpPr>
            <a:spLocks noGrp="1"/>
          </p:cNvSpPr>
          <p:nvPr>
            <p:ph type="sldNum" sz="quarter" idx="5"/>
          </p:nvPr>
        </p:nvSpPr>
        <p:spPr/>
        <p:txBody>
          <a:bodyPr/>
          <a:lstStyle/>
          <a:p>
            <a:fld id="{D274D5D8-74C3-4A38-835E-EC8AAD529D29}" type="slidenum">
              <a:rPr lang="el-GR" smtClean="0"/>
              <a:t>16</a:t>
            </a:fld>
            <a:endParaRPr lang="el-GR"/>
          </a:p>
        </p:txBody>
      </p:sp>
    </p:spTree>
    <p:extLst>
      <p:ext uri="{BB962C8B-B14F-4D97-AF65-F5344CB8AC3E}">
        <p14:creationId xmlns:p14="http://schemas.microsoft.com/office/powerpoint/2010/main" val="285341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Μοντέλο 4 εστιάζει στην ανάπτυξη της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επιχειρηματικής νοοτροπίας και των επιχειρηματικών δεξιοτήτων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που απαιτούνται για να επιτύχει κανείς στον τομέα των παραστατικών τεχνών. Είτε εργάζεστε ανεξάρτητα, είτε σε έναν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οργανισμό</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είτε ηγείστε μιας δημιουργικής πρωτοβουλίας, είναι απαραίτητο να κατανοήσετε πώς να σκέφτεστε στρατηγικά και να διαχειρίζεστε αποτελεσματικά.</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Θα ξεκινήσουμε εξερευνώντας διαφορετικές μορφές επιχειρηματικότητας —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επιχειρηματικότητα, ενδοεπιχειρηματικότητα και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ατομική επιχειρηματικότητα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και πώς αυτές εφαρμόζονται στις τέχνες. Από εκεί, θα εμβαθύνουμε στη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δημιουργική σκέψη</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τον επιχειρηματικό σχεδιασμό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τις πρακτικές διαχείρισης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που είναι προσαρμοσμένες στη μοναδική δυναμική των παραστατικών τεχνών.</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Ένα βασικό θέμα σε όλο αυτό το μάθημα είναι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η βιωσιμότητα στις επιχειρήσεις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Θα μάθετε πώς να ενσωματώνετε την περιβαλλοντική και κοινωνική ευθύνη στις στρατηγικές σας, καθιστώντας το έργο σας όχι μόνο βιώσιμο, αλλά και με αντίκτυπο.</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Θα καλύψουμε επίσης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τα βασικά στοιχεία του μάρκετινγκ</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βοηθώντας σας να κατανοήσετε πώς να προσελκύσετε το κοινό και να αυξήσετε την εμβέλειά σας. Τέλος, θα εξετάσουμε πώς να διαχειριστείτε τη δική σας ανάπτυξη ως επιχειρηματίας, συμπεριλαμβανομένων των επόμενων βημάτων για την επαγγελματική σας εξέλιξη.</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Αυτό το μάθημα περιλαμβάνει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επτά ενότητες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καθεμία από τις οποίες έχει σχεδιαστεί για να ενισχύσει την αυτοπεποίθηση και τις ικανότητές σας ως ηγέτη και καινοτόμου στις παραστατικές τέχνες.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17</a:t>
            </a:fld>
            <a:endParaRPr lang="el-GR"/>
          </a:p>
        </p:txBody>
      </p:sp>
    </p:spTree>
    <p:extLst>
      <p:ext uri="{BB962C8B-B14F-4D97-AF65-F5344CB8AC3E}">
        <p14:creationId xmlns:p14="http://schemas.microsoft.com/office/powerpoint/2010/main" val="209497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Σε αυτό το τελικό κεφάλαιο, στρέφουμε την προσοχή μας στην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ανθρώπινη διάσταση</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της εργασίας στις παραστατικές τέχνες. Πέρα από τις τεχνικές και δημιουργικές δεξιότητες, η επιτυχία σε αυτόν τον τομέα εξαρτάται επίσης από το πόσο καλά επικοινωνούμε, συνεργαζόμαστε, ηγούμαστε και προσαρμοζόμαστε στις αλλαγές.</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Αυτό το κεφάλαιο έχει σχεδιαστεί για να σας βοηθήσει να αναπτύξετε τις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δεξιότητες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που απαιτούνται για τη δημιουργία ενός εργασιακού περιβάλλοντος που χαρακτηρίζεται από σεβασμό, ασφάλεια και ένταξη. Θα διερευνήσουμε πώς να διαχειρίζεστε αποτελεσματικά τις ομάδες, να επιλύετε συγκρούσεις και να καλλιεργείτε την ενσυναίσθηση και τη συναισθηματική νοημοσύνη σε επαγγελματικά περιβάλλοντα.</a:t>
            </a: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Θα εξετάσετε επίσης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τις δυναμικές εξουσίας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θα μάθετε πώς να προάγετε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την ισότητα, την ποικιλομορφία και την ένταξη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στην εργασία σας. Ένας βασικός στόχος θα είναι η καλλιέργεια μιας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νοοτροπίας δια βίου μάθησης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η οποία είναι απαραίτητη για να παραμείνετε ανθεκτικοί και προσαρμοστικοί σε έναν ταχέως μεταβαλλόμενο κλάδο.</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Θα συζητήσουμε την ηγεσία και την ενδοεπιχειρηματικότητα, καθώς και τον τρόπο με τον οποίο μπορείτε να αντιμετωπίζετε με αυτοπεποίθηση την πολυπλοκότητα και την αβεβαιότητα. Τέλος, θα εξετάσουμε πώς αυτές οι δεξιότητες μπορούν να μεταφερθούν σε διαφορετικούς ρόλους και περιβάλλοντα, καθιστώντας σας έναν πιο ευέλικτο και επιδραστικό επαγγελματία.</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Αυτό το μάθημα περιλαμβάνει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επτά ενότητες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καθεμία από τις οποίες προσφέρει πρακτικές στρατηγικές και στοχαστικές ιδέες για να υποστηρίξει την προσωπική και επαγγελματική σας ανάπτυξη.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18</a:t>
            </a:fld>
            <a:endParaRPr lang="el-GR"/>
          </a:p>
        </p:txBody>
      </p:sp>
    </p:spTree>
    <p:extLst>
      <p:ext uri="{BB962C8B-B14F-4D97-AF65-F5344CB8AC3E}">
        <p14:creationId xmlns:p14="http://schemas.microsoft.com/office/powerpoint/2010/main" val="297502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763A-A5C2-047C-578A-F5E951373B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8CB459-CDFB-4F89-3619-A4FA0DEA25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50C7534-73D5-DF9A-2B9D-75D4D249E73D}"/>
              </a:ext>
            </a:extLst>
          </p:cNvPr>
          <p:cNvSpPr>
            <a:spLocks noGrp="1"/>
          </p:cNvSpPr>
          <p:nvPr>
            <p:ph type="body" idx="1"/>
          </p:nvPr>
        </p:nvSpPr>
        <p:spPr/>
        <p:txBody>
          <a:bodyPr/>
          <a:lstStyle/>
          <a:p>
            <a:r>
              <a:rPr lang="de-AT" err="1"/>
              <a:t>Έχετε ερωτήσεις ή σχόλια σχετικά με τα</a:t>
            </a:r>
            <a:r>
              <a:rPr lang="de-AT"/>
              <a:t> 5 Μοντέλα </a:t>
            </a:r>
            <a:r>
              <a:rPr lang="de-AT" err="1"/>
              <a:t>που σας παρουσιάσαμε</a:t>
            </a:r>
            <a:r>
              <a:rPr lang="de-AT"/>
              <a:t>;</a:t>
            </a:r>
          </a:p>
          <a:p>
            <a:endParaRPr lang="de-AT"/>
          </a:p>
        </p:txBody>
      </p:sp>
      <p:sp>
        <p:nvSpPr>
          <p:cNvPr id="4" name="Foliennummernplatzhalter 3">
            <a:extLst>
              <a:ext uri="{FF2B5EF4-FFF2-40B4-BE49-F238E27FC236}">
                <a16:creationId xmlns:a16="http://schemas.microsoft.com/office/drawing/2014/main" id="{E97BEE52-F2CF-94C2-53F9-B15C0B25EAE6}"/>
              </a:ext>
            </a:extLst>
          </p:cNvPr>
          <p:cNvSpPr>
            <a:spLocks noGrp="1"/>
          </p:cNvSpPr>
          <p:nvPr>
            <p:ph type="sldNum" sz="quarter" idx="5"/>
          </p:nvPr>
        </p:nvSpPr>
        <p:spPr/>
        <p:txBody>
          <a:bodyPr/>
          <a:lstStyle/>
          <a:p>
            <a:fld id="{D274D5D8-74C3-4A38-835E-EC8AAD529D29}" type="slidenum">
              <a:rPr lang="el-GR" smtClean="0"/>
              <a:t>19</a:t>
            </a:fld>
            <a:endParaRPr lang="el-GR"/>
          </a:p>
        </p:txBody>
      </p:sp>
    </p:spTree>
    <p:extLst>
      <p:ext uri="{BB962C8B-B14F-4D97-AF65-F5344CB8AC3E}">
        <p14:creationId xmlns:p14="http://schemas.microsoft.com/office/powerpoint/2010/main" val="37683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Calibri" panose="020F0502020204030204" pitchFamily="34" charset="0"/>
                <a:ea typeface="Calibri" panose="020F0502020204030204" pitchFamily="34" charset="0"/>
                <a:cs typeface="Calibri" panose="020F0502020204030204" pitchFamily="34" charset="0"/>
              </a:rPr>
              <a:t>Καλώς ήρθατε στο </a:t>
            </a:r>
            <a:r>
              <a:rPr lang="en-US" sz="1100" b="1" i="0" dirty="0">
                <a:latin typeface="Calibri" panose="020F0502020204030204" pitchFamily="34" charset="0"/>
                <a:ea typeface="Calibri" panose="020F0502020204030204" pitchFamily="34" charset="0"/>
                <a:cs typeface="Calibri" panose="020F0502020204030204" pitchFamily="34" charset="0"/>
              </a:rPr>
              <a:t>Μάθημα</a:t>
            </a:r>
            <a:r>
              <a:rPr lang="de-AT" sz="1100" b="1" i="0" dirty="0">
                <a:latin typeface="Calibri" panose="020F0502020204030204" pitchFamily="34" charset="0"/>
                <a:ea typeface="Calibri" panose="020F0502020204030204" pitchFamily="34" charset="0"/>
                <a:cs typeface="Calibri" panose="020F0502020204030204" pitchFamily="34" charset="0"/>
              </a:rPr>
              <a:t> 1 - </a:t>
            </a:r>
            <a:r>
              <a:rPr lang="en-US" sz="1100" b="1" i="0" dirty="0"/>
              <a:t>Εργασία με το διαδικτυακό εκπαιδευτικό πρόγραμμα INSPIRE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Το INSPIRE σημαίνει Alliance for a Net Positive Performing Arts Sector (Συμμαχία για έναν θετικό τομέα παραστατικών τεχνών). Πρόκειται για μια ευρωπαϊκή πρωτοβουλία που στοχεύει να βοηθήσει τον τομέα των παραστατικών τεχνών να μεταβεί προς τη βιωσιμότητα και την ψηφιακή καινοτομία.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Το πρόγραμμα</a:t>
            </a:r>
            <a:r>
              <a:rPr lang="en-US" sz="1200" b="0" i="0" kern="1200" dirty="0">
                <a:solidFill>
                  <a:schemeClr val="tx1"/>
                </a:solidFill>
                <a:effectLst/>
                <a:latin typeface="+mn-lt"/>
                <a:ea typeface="+mn-ea"/>
                <a:cs typeface="+mn-cs"/>
              </a:rPr>
              <a:t> αυτό υποστηρίζει επαγγελματίες και εκπαιδευτικούς στην τριτοβάθμια εκπαίδευση και την επαγγελματική εκπαίδευση και κατάρτιση, εξοπλίζοντάς τους με δεξιότητες που θα τους εξασφαλίσουν το μέλλον.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a:t>
            </a:fld>
            <a:endParaRPr lang="el-GR"/>
          </a:p>
        </p:txBody>
      </p:sp>
    </p:spTree>
    <p:extLst>
      <p:ext uri="{BB962C8B-B14F-4D97-AF65-F5344CB8AC3E}">
        <p14:creationId xmlns:p14="http://schemas.microsoft.com/office/powerpoint/2010/main" val="1791150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a:solidFill>
                  <a:schemeClr val="tx1"/>
                </a:solidFill>
                <a:effectLst/>
                <a:latin typeface="+mn-lt"/>
                <a:ea typeface="+mn-ea"/>
                <a:cs typeface="+mn-cs"/>
              </a:rPr>
              <a:t>Και τέλος, σας παρουσιάζουμε την Εικονική Πλατφόρμα Μάθησης. Αυτή η πλατφόρμα είναι η ψηφιακή έδρα του Προγράμματος Εκπαίδευσης INSPIRE. Έχει σχεδιαστεί για να σας προσφέρει μια ευέλικτη, ελκυστική και προσβάσιμη μαθησιακή εμπειρία, είτε συμμετέχετε από μια τάξη, έναν χώρο πρόβας ή το σπίτι σας.</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Σε αντίθεση με τα παραδοσιακά συστήματα διαχείρισης μάθησης, αυτή </a:t>
            </a:r>
            <a:r>
              <a:rPr lang="en-GB" sz="1200" b="1" i="0" kern="1200" noProof="0">
                <a:solidFill>
                  <a:schemeClr val="tx1"/>
                </a:solidFill>
                <a:effectLst/>
                <a:latin typeface="+mn-lt"/>
                <a:ea typeface="+mn-ea"/>
                <a:cs typeface="+mn-cs"/>
              </a:rPr>
              <a:t>η Εικονική Πλατφόρμα Μάθησης (VLP) </a:t>
            </a:r>
            <a:r>
              <a:rPr lang="en-GB" sz="1200" b="0" i="0" kern="1200" noProof="0">
                <a:solidFill>
                  <a:schemeClr val="tx1"/>
                </a:solidFill>
                <a:effectLst/>
                <a:latin typeface="+mn-lt"/>
                <a:ea typeface="+mn-ea"/>
                <a:cs typeface="+mn-cs"/>
              </a:rPr>
              <a:t>παρέχει ένα πιο ολιστικό και διαδραστικό περιβάλλον. Υποστηρίζει τόσο τη</a:t>
            </a:r>
            <a:r>
              <a:rPr lang="en-GB" sz="1200" b="1" i="0" kern="1200" noProof="0">
                <a:solidFill>
                  <a:schemeClr val="tx1"/>
                </a:solidFill>
                <a:effectLst/>
                <a:latin typeface="+mn-lt"/>
                <a:ea typeface="+mn-ea"/>
                <a:cs typeface="+mn-cs"/>
              </a:rPr>
              <a:t> σύγχρονη </a:t>
            </a:r>
            <a:r>
              <a:rPr lang="en-GB" sz="1200" b="0" i="0" kern="1200" noProof="0">
                <a:solidFill>
                  <a:schemeClr val="tx1"/>
                </a:solidFill>
                <a:effectLst/>
                <a:latin typeface="+mn-lt"/>
                <a:ea typeface="+mn-ea"/>
                <a:cs typeface="+mn-cs"/>
              </a:rPr>
              <a:t>(σε πραγματικό χρόνο) όσο και την</a:t>
            </a:r>
            <a:r>
              <a:rPr lang="en-GB" sz="1200" b="1" i="0" kern="1200" noProof="0">
                <a:solidFill>
                  <a:schemeClr val="tx1"/>
                </a:solidFill>
                <a:effectLst/>
                <a:latin typeface="+mn-lt"/>
                <a:ea typeface="+mn-ea"/>
                <a:cs typeface="+mn-cs"/>
              </a:rPr>
              <a:t> ασύγχρονη </a:t>
            </a:r>
            <a:r>
              <a:rPr lang="en-GB" sz="1200" b="0" i="0" kern="1200" noProof="0">
                <a:solidFill>
                  <a:schemeClr val="tx1"/>
                </a:solidFill>
                <a:effectLst/>
                <a:latin typeface="+mn-lt"/>
                <a:ea typeface="+mn-ea"/>
                <a:cs typeface="+mn-cs"/>
              </a:rPr>
              <a:t>(με δικό σας ρυθμό) μάθηση, επιτρέποντάς σας να μελετάτε με το δικό σας ρυθμό, ενώ παράλληλα να αλληλεπιδράτε με τους συμμαθητές και τους εκπαιδευτές σας όταν χρειάζεται.</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Η πλατφόρμα φιλοξενεί το πλήρες </a:t>
            </a:r>
            <a:r>
              <a:rPr lang="en-GB" sz="1200" b="1" i="0" kern="1200" noProof="0">
                <a:solidFill>
                  <a:schemeClr val="tx1"/>
                </a:solidFill>
                <a:effectLst/>
                <a:latin typeface="+mn-lt"/>
                <a:ea typeface="+mn-ea"/>
                <a:cs typeface="+mn-cs"/>
              </a:rPr>
              <a:t>Επαγγελματικό Ανοιχτό Διαδικτυακό Μάθημα (VOOC)</a:t>
            </a:r>
            <a:r>
              <a:rPr lang="en-GB" sz="1200" b="0" i="0" kern="1200" noProof="0">
                <a:solidFill>
                  <a:schemeClr val="tx1"/>
                </a:solidFill>
                <a:effectLst/>
                <a:latin typeface="+mn-lt"/>
                <a:ea typeface="+mn-ea"/>
                <a:cs typeface="+mn-cs"/>
              </a:rPr>
              <a:t>, το οποίο είναι ειδικά προσαρμοσμένο στον τομέα των παραστατικών τεχνών. Περιλαμβάνει δομημένα μαθήματα, περιεχόμενο πολυμέσων, αξιολογήσεις και εργαλεία συνεργασίας. Θα βρείτε τα πάντα, από βίντεο και κείμενα έως φόρουμ συζήτησης και δραστηριότητες βασισμένες σε έργα — όλα σχεδιασμένα για να υποστηρίξουν τη μάθηση και την επαγγελματική σας ανάπτυξη.</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Είναι σημαντικό να σημειωθεί ότι η πλατφόρμα βασίζεται σε </a:t>
            </a:r>
            <a:r>
              <a:rPr lang="en-GB" sz="1200" b="1" i="0" kern="1200" noProof="0">
                <a:solidFill>
                  <a:schemeClr val="tx1"/>
                </a:solidFill>
                <a:effectLst/>
                <a:latin typeface="+mn-lt"/>
                <a:ea typeface="+mn-ea"/>
                <a:cs typeface="+mn-cs"/>
              </a:rPr>
              <a:t>αρχές μάθησης με βάση τις ικανότητες</a:t>
            </a:r>
            <a:r>
              <a:rPr lang="en-GB" sz="1200" b="0" i="0" kern="1200" noProof="0">
                <a:solidFill>
                  <a:schemeClr val="tx1"/>
                </a:solidFill>
                <a:effectLst/>
                <a:latin typeface="+mn-lt"/>
                <a:ea typeface="+mn-ea"/>
                <a:cs typeface="+mn-cs"/>
              </a:rPr>
              <a:t>, πράγμα που σημαίνει ότι το περιεχόμενο είναι ευθυγραμμισμένο με τις δεξιότητες του πραγματικού κόσμου και τα ευρωπαϊκά εκπαιδευτικά πλαίσια. Δεν πρόκειται απλώς για την απόκτηση γνώσεων, αλλά για την εφαρμογή τους με ουσιαστικούς τρόπους.</a:t>
            </a:r>
          </a:p>
          <a:p>
            <a:endParaRPr lang="en-GB" noProof="0"/>
          </a:p>
        </p:txBody>
      </p:sp>
      <p:sp>
        <p:nvSpPr>
          <p:cNvPr id="4" name="Foliennummernplatzhalter 3"/>
          <p:cNvSpPr>
            <a:spLocks noGrp="1"/>
          </p:cNvSpPr>
          <p:nvPr>
            <p:ph type="sldNum" sz="quarter" idx="5"/>
          </p:nvPr>
        </p:nvSpPr>
        <p:spPr/>
        <p:txBody>
          <a:bodyPr/>
          <a:lstStyle/>
          <a:p>
            <a:fld id="{D274D5D8-74C3-4A38-835E-EC8AAD529D29}" type="slidenum">
              <a:rPr lang="el-GR" smtClean="0"/>
              <a:t>20</a:t>
            </a:fld>
            <a:endParaRPr lang="el-GR"/>
          </a:p>
        </p:txBody>
      </p:sp>
    </p:spTree>
    <p:extLst>
      <p:ext uri="{BB962C8B-B14F-4D97-AF65-F5344CB8AC3E}">
        <p14:creationId xmlns:p14="http://schemas.microsoft.com/office/powerpoint/2010/main" val="226058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6B4B-6215-7CD2-BB9C-E4C23CF017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698022-D1F1-B77B-3101-06D7360F70F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25A565D-F23D-EA22-31AD-131126CEA058}"/>
              </a:ext>
            </a:extLst>
          </p:cNvPr>
          <p:cNvSpPr>
            <a:spLocks noGrp="1"/>
          </p:cNvSpPr>
          <p:nvPr>
            <p:ph type="body" idx="1"/>
          </p:nvPr>
        </p:nvSpPr>
        <p:spPr/>
        <p:txBody>
          <a:bodyPr/>
          <a:lstStyle/>
          <a:p>
            <a:r>
              <a:rPr lang="en-US" sz="1100" b="0" dirty="0">
                <a:latin typeface="Calibri" panose="020F0502020204030204" pitchFamily="34" charset="0"/>
                <a:ea typeface="Calibri" panose="020F0502020204030204" pitchFamily="34" charset="0"/>
                <a:cs typeface="Calibri" panose="020F0502020204030204" pitchFamily="34" charset="0"/>
              </a:rPr>
              <a:t>Αυτή η δραστηριότητα σας προσκαλεί να εξερευνήσετε την εικονική πλατφόρμα μάθησης INSPIRE. Θα εγγραφείτε, θα περιηγηθείτε σε βασικές ενότητες που σχετίζονται με το </a:t>
            </a:r>
            <a:r>
              <a:rPr lang="en-US" sz="1100" b="0" dirty="0" err="1">
                <a:latin typeface="Calibri" panose="020F0502020204030204" pitchFamily="34" charset="0"/>
                <a:ea typeface="Calibri" panose="020F0502020204030204" pitchFamily="34" charset="0"/>
                <a:cs typeface="Calibri" panose="020F0502020204030204" pitchFamily="34" charset="0"/>
              </a:rPr>
              <a:t>πρόγραμμα</a:t>
            </a:r>
            <a:r>
              <a:rPr lang="en-US" sz="1100" b="0" dirty="0">
                <a:latin typeface="Calibri" panose="020F0502020204030204" pitchFamily="34" charset="0"/>
                <a:ea typeface="Calibri" panose="020F0502020204030204" pitchFamily="34" charset="0"/>
                <a:cs typeface="Calibri" panose="020F0502020204030204" pitchFamily="34" charset="0"/>
              </a:rPr>
              <a:t> κατάρτισης INSPIRE (VOOC) και τον πρακτικό οδηγό και θα δοκιμάσετε τις λειτουργίες και τους πόρους της πλατφόρμας.</a:t>
            </a:r>
            <a:endParaRPr lang="el-GR"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F3DD760-9EB7-0C3B-2C73-6D6E510B91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40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A55C-7EBE-C4C6-6998-A8361916216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EA0C46-D298-A9EA-29BB-E00DABBF09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1AF1086-2BE8-55FE-4F6D-3400F9D21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«Καλώς ήρθατε και πάλι, όλοι, στο Μάθημα 2 του εκπαιδευτικού μας </a:t>
            </a:r>
            <a:r>
              <a:rPr lang="en-US" sz="1100" dirty="0" err="1">
                <a:latin typeface="Calibri" panose="020F0502020204030204" pitchFamily="34" charset="0"/>
                <a:ea typeface="Calibri" panose="020F0502020204030204" pitchFamily="34" charset="0"/>
                <a:cs typeface="Calibri" panose="020F0502020204030204" pitchFamily="34" charset="0"/>
              </a:rPr>
              <a:t>προγράμματος</a:t>
            </a:r>
            <a:r>
              <a:rPr lang="en-US" sz="1100" dirty="0">
                <a:latin typeface="Calibri" panose="020F0502020204030204" pitchFamily="34" charset="0"/>
                <a:ea typeface="Calibri" panose="020F0502020204030204" pitchFamily="34" charset="0"/>
                <a:cs typeface="Calibri" panose="020F0502020204030204" pitchFamily="34" charset="0"/>
              </a:rPr>
              <a:t>: Δημιουργία βιώσιμων παραγωγών και λειτουργία βιώσιμων χώρων για τις παραστατικές τέχνες.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Στην προηγούμενη συνεδρία, εξερευνήσαμε το πλήρες εύρος του εκπαιδευτικού </a:t>
            </a:r>
            <a:r>
              <a:rPr lang="en-US" sz="1100" dirty="0" err="1">
                <a:latin typeface="Calibri" panose="020F0502020204030204" pitchFamily="34" charset="0"/>
                <a:ea typeface="Calibri" panose="020F0502020204030204" pitchFamily="34" charset="0"/>
                <a:cs typeface="Calibri" panose="020F0502020204030204" pitchFamily="34" charset="0"/>
              </a:rPr>
              <a:t>προγράμματος</a:t>
            </a:r>
            <a:r>
              <a:rPr lang="en-US" sz="1100" dirty="0">
                <a:latin typeface="Calibri" panose="020F0502020204030204" pitchFamily="34" charset="0"/>
                <a:ea typeface="Calibri" panose="020F0502020204030204" pitchFamily="34" charset="0"/>
                <a:cs typeface="Calibri" panose="020F0502020204030204" pitchFamily="34" charset="0"/>
              </a:rPr>
              <a:t> INSPIRE και αποκτήσαμε μια γενική εικόνα των πέντε βασικών ενοτήτων. Σήμερα, θα επικεντρωθούμε με περισσότερες λεπτομέρειες στην Ενότητα 2, η οποία είναι κεντρικής σημασίας για την κατανόηση του τρόπου με τον οποίο η βιωσιμότητα μπορεί να ενσωματωθεί τόσο στην καλλιτεχνική παραγωγή όσο και στη λειτουργία των χώρων.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Θα εξετάσουμε τις περιβαλλοντικές και κοινωνικές επιπτώσεις της εργασίας μας, πώς η βιωσιμότητα μπορεί να ενισχύσει τη δημιουργικότητα και την αποδοτικότητα, και ποια πρακτικά εργαλεία και στρατηγικές είναι ήδη διαθέσιμα για να μας βοηθήσουν να αναλάβουμε δράση, ατομικά και συλλογικά.</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Καλώς ήρθατε στο </a:t>
            </a:r>
            <a:r>
              <a:rPr lang="en-US" sz="1100" b="1" dirty="0">
                <a:latin typeface="Calibri" panose="020F0502020204030204" pitchFamily="34" charset="0"/>
                <a:ea typeface="Calibri" panose="020F0502020204030204" pitchFamily="34" charset="0"/>
                <a:cs typeface="Calibri" panose="020F0502020204030204" pitchFamily="34" charset="0"/>
              </a:rPr>
              <a:t>Μάθημα</a:t>
            </a:r>
            <a:r>
              <a:rPr lang="de-AT" sz="1100" b="1" dirty="0">
                <a:latin typeface="Calibri" panose="020F0502020204030204" pitchFamily="34" charset="0"/>
                <a:ea typeface="Calibri" panose="020F0502020204030204" pitchFamily="34" charset="0"/>
                <a:cs typeface="Calibri" panose="020F0502020204030204" pitchFamily="34" charset="0"/>
              </a:rPr>
              <a:t> 2 - </a:t>
            </a:r>
            <a:r>
              <a:rPr lang="en-US" sz="1100" b="1" dirty="0"/>
              <a:t>Κατανόηση της δημιουργίας βιώσιμων παραγωγών και της λειτουργίας βιώσιμων χώρων για τις παραστατικές τέχνες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E2D7F4A-2E2C-C93B-C279-CBF14685733A}"/>
              </a:ext>
            </a:extLst>
          </p:cNvPr>
          <p:cNvSpPr>
            <a:spLocks noGrp="1"/>
          </p:cNvSpPr>
          <p:nvPr>
            <p:ph type="sldNum" sz="quarter" idx="5"/>
          </p:nvPr>
        </p:nvSpPr>
        <p:spPr/>
        <p:txBody>
          <a:bodyPr/>
          <a:lstStyle/>
          <a:p>
            <a:fld id="{D274D5D8-74C3-4A38-835E-EC8AAD529D29}" type="slidenum">
              <a:rPr lang="el-GR" smtClean="0"/>
              <a:t>22</a:t>
            </a:fld>
            <a:endParaRPr lang="el-GR"/>
          </a:p>
        </p:txBody>
      </p:sp>
    </p:spTree>
    <p:extLst>
      <p:ext uri="{BB962C8B-B14F-4D97-AF65-F5344CB8AC3E}">
        <p14:creationId xmlns:p14="http://schemas.microsoft.com/office/powerpoint/2010/main" val="397458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EF16A-5CF9-7038-1BEB-AE31D4B3C5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52E3114-E300-A3A1-5130-BC20B98750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0C6E174-AD7A-36DB-0C85-1B079FFFCD05}"/>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«Πριν προχωρήσουμε στο περιεχόμενο, ας ρίξουμε μια ματιά στους βασικούς πυλώνες στους οποίους θα επικεντρωθούμε σε αυτό το μάθημα.</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Πρώτον, θα συζητήσουμε γιατί οι βιώσιμες πρακτικές και λειτουργίες παραγωγής γίνονται απαραίτητες στις παραστατικές τέχνες, τόσο από περιβαλλοντική όσο και από κοινωνική άποψη.</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Δεύτερον, θα διερευνήσουμε πώς μπορούμε να προχωρήσουμε προς μια πιο βιώσιμη θεατρική παραγωγή — μέσω δημιουργικών λύσεων, συνεργατικών μεθόδων εργασίας και υιοθετώντας μια προσέγγιση πλήρους κύκλου ζωής που λαμβάνει υπόψη τις επιπτώσεις από το σχεδιασμό έως την παράσταση.</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Και τρίτον, θα εξετάσουμε πώς μπορούμε να λειτουργούμε τους χώρους πιο βιώσιμα, με ιδιαίτερη έμφαση σε στρατηγικές βασισμένες σε δεδομένα που υποστηρίζουν την ενεργειακή απόδοση, τον πιο έξυπνο προγραμματισμό και τη συνεχή βελτίωση με την πάροδο του χρόνου.</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Αυτοί οι πυλώνες θα καθοδηγήσουν τις συζητήσεις και τις δραστηριότητές μας σήμερα και θα μας δώσουν μια σταθερή βάση για να εκπαιδεύσουμε άλλους στο να επιφέρουν σημαντικές αλλαγές στις δικές τους παραγωγές και χώρους.</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dirty="0"/>
              <a:t>Ας ξεκινήσουμε αναλογιζόμενοι γιατί αυτό το θέμα είναι τόσο σημαντικό για το μέλλον του τομέα μας.</a:t>
            </a:r>
            <a:endParaRPr lang="el-GR" dirty="0"/>
          </a:p>
        </p:txBody>
      </p:sp>
      <p:sp>
        <p:nvSpPr>
          <p:cNvPr id="4" name="Θέση αριθμού διαφάνειας 3">
            <a:extLst>
              <a:ext uri="{FF2B5EF4-FFF2-40B4-BE49-F238E27FC236}">
                <a16:creationId xmlns:a16="http://schemas.microsoft.com/office/drawing/2014/main" id="{BC7A4092-9099-13E9-E914-428064004716}"/>
              </a:ext>
            </a:extLst>
          </p:cNvPr>
          <p:cNvSpPr>
            <a:spLocks noGrp="1"/>
          </p:cNvSpPr>
          <p:nvPr>
            <p:ph type="sldNum" sz="quarter" idx="5"/>
          </p:nvPr>
        </p:nvSpPr>
        <p:spPr/>
        <p:txBody>
          <a:bodyPr/>
          <a:lstStyle/>
          <a:p>
            <a:fld id="{D274D5D8-74C3-4A38-835E-EC8AAD529D29}" type="slidenum">
              <a:rPr lang="el-GR" smtClean="0"/>
              <a:t>23</a:t>
            </a:fld>
            <a:endParaRPr lang="el-GR"/>
          </a:p>
        </p:txBody>
      </p:sp>
    </p:spTree>
    <p:extLst>
      <p:ext uri="{BB962C8B-B14F-4D97-AF65-F5344CB8AC3E}">
        <p14:creationId xmlns:p14="http://schemas.microsoft.com/office/powerpoint/2010/main" val="73466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Η σημασία των βιώσιμων πρακτικών παραγωγής και λειτουργίας στις παραστατικές τέχνες βρίσκεται στο επίκεντρο τόσο της ευθύνης του τομέα όσο και της δημιουργικής καινοτομίας. Όπως περιγράφεται στο Μοντέλο 2 του εκπαιδευτικού προγράμματος INSPIRE, η ενσωμάτωση της βιωσιμότητας δεν είναι πλέον προαιρετική, αλλά απαραίτητη για τη διασφάλιση της μακροπρόθεσμης βιωσιμότητας, της αξιοπιστίας και της συνάφειας των τεχνών. Ακολουθούν οι κύριοι λόγοι για τη σημασία τους, δομημένοι με σαφήνεια και σε επαγγελματικό πλαίσιο:</a:t>
            </a:r>
            <a:r>
              <a:rPr lang="en-GB" noProof="0" dirty="0"/>
              <a:t> </a:t>
            </a:r>
          </a:p>
          <a:p>
            <a:endParaRPr lang="en-GB"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1. Περιβαλλοντικές και κοινωνικές επιπτώσεις</a:t>
            </a:r>
          </a:p>
          <a:p>
            <a:r>
              <a:rPr lang="en-US" sz="1200" b="0" i="0" kern="1200" noProof="0" dirty="0">
                <a:solidFill>
                  <a:schemeClr val="tx1"/>
                </a:solidFill>
                <a:effectLst/>
                <a:latin typeface="+mn-lt"/>
                <a:ea typeface="+mn-ea"/>
                <a:cs typeface="+mn-cs"/>
              </a:rPr>
              <a:t>Οι παραστατικές τέχνες απαιτούν έντονη χρήση πόρων. Οι βιώσιμες πρακτικές, όπως η χρήση ανανεώσιμων υλικών, η βελτίωση της ενεργειακής απόδοσης και η μείωση των αποβλήτων, μπορούν να μειώσουν σημαντικά τον περιβαλλοντικό αντίκτυπο. </a:t>
            </a:r>
          </a:p>
          <a:p>
            <a:r>
              <a:rPr lang="en-US" sz="1200" b="0" i="0" kern="1200" noProof="0" dirty="0">
                <a:solidFill>
                  <a:schemeClr val="tx1"/>
                </a:solidFill>
                <a:effectLst/>
                <a:latin typeface="+mn-lt"/>
                <a:ea typeface="+mn-ea"/>
                <a:cs typeface="+mn-cs"/>
              </a:rPr>
              <a:t>Μια προσέγγιση βασισμένη στον κύκλο ζωής εξασφαλίζει ότι η βιωσιμότητα ενσωματώνεται από τη διανομή των ρόλων μέχρι τη διαχείριση του κοινού.</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2. Δημιουργικά και λειτουργικά οφέλη</a:t>
            </a:r>
          </a:p>
          <a:p>
            <a:r>
              <a:rPr lang="en-US" sz="1200" b="0" i="0" kern="1200" noProof="0" dirty="0">
                <a:solidFill>
                  <a:schemeClr val="tx1"/>
                </a:solidFill>
                <a:effectLst/>
                <a:latin typeface="+mn-lt"/>
                <a:ea typeface="+mn-ea"/>
                <a:cs typeface="+mn-cs"/>
              </a:rPr>
              <a:t>Η βιωσιμότητα προωθεί την καινοτομία, ενθαρρύνοντας τον αρθρωτό σχεδιασμό, τα νέα υλικά και τις φρέσκες αφηγήσεις. </a:t>
            </a:r>
          </a:p>
          <a:p>
            <a:r>
              <a:rPr lang="en-US" sz="1200" b="0" i="0" kern="1200" noProof="0" dirty="0">
                <a:solidFill>
                  <a:schemeClr val="tx1"/>
                </a:solidFill>
                <a:effectLst/>
                <a:latin typeface="+mn-lt"/>
                <a:ea typeface="+mn-ea"/>
                <a:cs typeface="+mn-cs"/>
              </a:rPr>
              <a:t>Η λειτουργική αποδοτικότητα μέσω της έξυπνης χρήσης ενέργειας και των ολοκληρωμένων συστημάτων μειώνει επίσης το κόστος και αυξάνει την ανθεκτικότητα.</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3. Προκλήσεις συγκεκριμένου τομέα</a:t>
            </a:r>
          </a:p>
          <a:p>
            <a:r>
              <a:rPr lang="en-US" sz="1200" b="0" i="0" kern="1200" noProof="0" dirty="0">
                <a:solidFill>
                  <a:schemeClr val="tx1"/>
                </a:solidFill>
                <a:effectLst/>
                <a:latin typeface="+mn-lt"/>
                <a:ea typeface="+mn-ea"/>
                <a:cs typeface="+mn-cs"/>
              </a:rPr>
              <a:t>Οι χώροι αντιμετωπίζουν προβλήματα όπως η διαλείπουσα χρήση και η προστασία της πολιτιστικής κληρονομιάς. </a:t>
            </a:r>
          </a:p>
          <a:p>
            <a:r>
              <a:rPr lang="en-US" sz="1200" b="0" i="0" kern="1200" noProof="0" dirty="0">
                <a:solidFill>
                  <a:schemeClr val="tx1"/>
                </a:solidFill>
                <a:effectLst/>
                <a:latin typeface="+mn-lt"/>
                <a:ea typeface="+mn-ea"/>
                <a:cs typeface="+mn-cs"/>
              </a:rPr>
              <a:t>Οι λύσεις περιλαμβάνουν αποτελεσματικό προγραμματισμό, αναβάθμιση της μόνωσης και παρακολούθηση της ενέργειας, εξασφαλίζοντας βελτιώσεις χωρίς να διακυβεύεται η πολιτιστική αξία.</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4. Από το αποτύπωμα στο αποτύπωμα</a:t>
            </a:r>
          </a:p>
          <a:p>
            <a:r>
              <a:rPr lang="en-US" sz="1200" b="0" i="0" kern="1200" noProof="0" dirty="0">
                <a:solidFill>
                  <a:schemeClr val="tx1"/>
                </a:solidFill>
                <a:effectLst/>
                <a:latin typeface="+mn-lt"/>
                <a:ea typeface="+mn-ea"/>
                <a:cs typeface="+mn-cs"/>
              </a:rPr>
              <a:t>Η βιωσιμότητα δεν αφορά μόνο τη μείωση των βλαβών. </a:t>
            </a:r>
          </a:p>
          <a:p>
            <a:r>
              <a:rPr lang="en-US" sz="1200" b="0" i="0" kern="1200" noProof="0" dirty="0">
                <a:solidFill>
                  <a:schemeClr val="tx1"/>
                </a:solidFill>
                <a:effectLst/>
                <a:latin typeface="+mn-lt"/>
                <a:ea typeface="+mn-ea"/>
                <a:cs typeface="+mn-cs"/>
              </a:rPr>
              <a:t>Οι παραγωγές μπορούν να δημιουργήσουν ενεργά θετικές αλλαγές, προωθώντας οικολογικές πρακτικές, εκπαιδεύοντας το κοινό και οδηγώντας τη μεταμόρφωση ολόκληρου του τομέα σύμφωνα με τους κλιματικούς στόχους της ΕΕ.</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5. Συνεργασία και κοινή ευθύνη</a:t>
            </a:r>
          </a:p>
          <a:p>
            <a:r>
              <a:rPr lang="en-US" sz="1200" b="0" i="0" kern="1200" noProof="0" dirty="0">
                <a:solidFill>
                  <a:schemeClr val="tx1"/>
                </a:solidFill>
                <a:effectLst/>
                <a:latin typeface="+mn-lt"/>
                <a:ea typeface="+mn-ea"/>
                <a:cs typeface="+mn-cs"/>
              </a:rPr>
              <a:t>Οι βιώσιμες παραγωγές απαιτούν ομαδική εργασία: καλλιτέχνες, τεχνικοί και διευθυντές πρέπει να συνεργάζονται. </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Η ενσωμάτωση της βιωσιμότητας στην παραγωγή και τις λειτουργίες είναι απαραίτητη για την καλλιτεχνική και οικονομική άνθηση των παραστατικών τεχνών, ενώ παράλληλα εκπληρώνει την υποχρέωσή της ως ηγέτης στην κοινωνική ανταπόκριση στις κλιματικές προκλήσεις. Η βιωσιμότητα δεν είναι περιορισμός, αλλά μάλλον καταλύτης για την καινοτομία, τη συνεργασία και τη διασφάλιση του μέλλοντος του κλάδου. Οι εκπαιδευτικοί που διδάσκουν αυτό το μάθημα εξοπλίζουν τη νέα γενιά επαγγελματιών με τη νοοτροπία και τα εργαλεία που χρειάζονται για να προωθήσουν σημαντικές αλλαγές και να εξασφαλίσουν μια διαρκή κληρονομιά δημιουργικότητας σε συνδυασμό με την ευθύνη.</a:t>
            </a:r>
            <a:r>
              <a:rPr lang="en-GB" noProof="0" dirty="0"/>
              <a:t> </a:t>
            </a:r>
          </a:p>
        </p:txBody>
      </p:sp>
      <p:sp>
        <p:nvSpPr>
          <p:cNvPr id="4" name="Foliennummernplatzhalter 3"/>
          <p:cNvSpPr>
            <a:spLocks noGrp="1"/>
          </p:cNvSpPr>
          <p:nvPr>
            <p:ph type="sldNum" sz="quarter" idx="5"/>
          </p:nvPr>
        </p:nvSpPr>
        <p:spPr/>
        <p:txBody>
          <a:bodyPr/>
          <a:lstStyle/>
          <a:p>
            <a:fld id="{D274D5D8-74C3-4A38-835E-EC8AAD529D29}" type="slidenum">
              <a:rPr lang="el-GR" smtClean="0"/>
              <a:t>24</a:t>
            </a:fld>
            <a:endParaRPr lang="el-GR"/>
          </a:p>
        </p:txBody>
      </p:sp>
    </p:spTree>
    <p:extLst>
      <p:ext uri="{BB962C8B-B14F-4D97-AF65-F5344CB8AC3E}">
        <p14:creationId xmlns:p14="http://schemas.microsoft.com/office/powerpoint/2010/main" val="485856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25</a:t>
            </a:fld>
            <a:endParaRPr lang="el-GR"/>
          </a:p>
        </p:txBody>
      </p:sp>
    </p:spTree>
    <p:extLst>
      <p:ext uri="{BB962C8B-B14F-4D97-AF65-F5344CB8AC3E}">
        <p14:creationId xmlns:p14="http://schemas.microsoft.com/office/powerpoint/2010/main" val="248520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7C0D-B515-1AEF-6448-A782A79145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59C9A1-2591-39AB-5B06-EFD847A7BE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0B4DF3-A4B9-83B2-BB1B-35113DD80FB5}"/>
              </a:ext>
            </a:extLst>
          </p:cNvPr>
          <p:cNvSpPr>
            <a:spLocks noGrp="1"/>
          </p:cNvSpPr>
          <p:nvPr>
            <p:ph type="body" idx="1"/>
          </p:nvPr>
        </p:nvSpPr>
        <p:spPr/>
        <p:txBody>
          <a:bodyPr/>
          <a:lstStyle/>
          <a:p>
            <a:r>
              <a:rPr lang="en-US" sz="1100" noProof="0" dirty="0">
                <a:latin typeface="Calibri" panose="020F0502020204030204" pitchFamily="34" charset="0"/>
                <a:ea typeface="Calibri" panose="020F0502020204030204" pitchFamily="34" charset="0"/>
                <a:cs typeface="Calibri" panose="020F0502020204030204" pitchFamily="34" charset="0"/>
              </a:rPr>
              <a:t>Όταν μιλάμε για βιωσιμότητα στις παραστατικές τέχνες, είναι σημαντικό να κατανοήσουμε τη διαφορά μεταξύ της μείωσης των βλαβών και της δημιουργίας θετικού αντίκτυπου. Αυτό μας φέρνει στις έννοιες του αποτυπώματος και του αποτυπώματος χεριού.</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Παραδοσιακά, εστιάζουμε στο αποτύπωμα, δηλαδή στον αρνητικό περιβαλλοντικό αντίκτυπο που προσπαθούμε να μειώσουμε. Στο θέατρο και στις ζωντανές παραστάσεις, αυτό μπορεί να σημαίνει μείωση της κατανάλωσης ενέργειας, μείωση των αποβλήτων, χρήση λιγότερων υλικών ή περιορισμό των μετακινήσεων.</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Όμως, όλο και περισσότερο, ο τομέας μιλάει και για το αποτύπωμα χεριού, το οποίο δεν αφορά τη μείωση της βλάβης, αλλά την ενεργή προσφορά του καλού. Είναι η θετική επιρροή που μπορούμε να δημιουργήσουμε στο κοινό μας, στους συναδέλφους μας, στις κοινότητές μας και στο ευρύτερο πολιτιστικό τοπίο.</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Στις παραστατικές τέχνες, μπορούμε να διευρύνουμε το αποτύπωμα των χεριών μας με διάφορους τρόπους:</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Εκπαιδευτική επιρροή: </a:t>
            </a:r>
            <a:r>
              <a:rPr lang="en-US" sz="1100" noProof="0" dirty="0">
                <a:latin typeface="Calibri" panose="020F0502020204030204" pitchFamily="34" charset="0"/>
                <a:ea typeface="Calibri" panose="020F0502020204030204" pitchFamily="34" charset="0"/>
                <a:cs typeface="Calibri" panose="020F0502020204030204" pitchFamily="34" charset="0"/>
              </a:rPr>
              <a:t>Οι παραγωγές μπορούν να ευαισθητοποιήσουν και να προκαλέσουν συζητήσεις σχετικά με τη βιωσιμότητα. Τα θέματα μιας παράστασης ή σχετικές δράσεις προβολής μπορούν να εμπνεύσουν το κοινό να προβληματιστεί, να μάθει και να αλλάξει συμπεριφορά.</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Καινοτόμες πρακτικές: </a:t>
            </a:r>
            <a:r>
              <a:rPr lang="en-US" sz="1100" noProof="0" dirty="0">
                <a:latin typeface="Calibri" panose="020F0502020204030204" pitchFamily="34" charset="0"/>
                <a:ea typeface="Calibri" panose="020F0502020204030204" pitchFamily="34" charset="0"/>
                <a:cs typeface="Calibri" panose="020F0502020204030204" pitchFamily="34" charset="0"/>
              </a:rPr>
              <a:t>Χρησιμοποιώντας βιώσιμα υλικά, κυκλικό σχεδιασμό και ανανεώσιμες πηγές ενέργειας στη σκηνή ή στα παρασκήνια, οι παραγωγές δείχνουν τι είναι δυνατό και δίνουν το παράδειγμα για να ακολουθήσουν και άλλοι.</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Εμπλοκή της κοινότητας:</a:t>
            </a:r>
            <a:r>
              <a:rPr lang="en-US" sz="1100" noProof="0" dirty="0">
                <a:latin typeface="Calibri" panose="020F0502020204030204" pitchFamily="34" charset="0"/>
                <a:ea typeface="Calibri" panose="020F0502020204030204" pitchFamily="34" charset="0"/>
                <a:cs typeface="Calibri" panose="020F0502020204030204" pitchFamily="34" charset="0"/>
              </a:rPr>
              <a:t> Όταν συνεργαζόμαστε με τοπικούς εταίρους, υποστηρίζουμε την εκπαίδευση ή προωθούμε την ένταξη, επεκτείνουμε την επίδρασή μας πολύ πέρα από την ίδια την παράσταση.</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Ηγεσία στον τομέα: </a:t>
            </a:r>
            <a:r>
              <a:rPr lang="en-US" sz="1100" noProof="0" dirty="0">
                <a:latin typeface="Calibri" panose="020F0502020204030204" pitchFamily="34" charset="0"/>
                <a:ea typeface="Calibri" panose="020F0502020204030204" pitchFamily="34" charset="0"/>
                <a:cs typeface="Calibri" panose="020F0502020204030204" pitchFamily="34" charset="0"/>
              </a:rPr>
              <a:t>Τέλος, όταν μοιραζόμαστε εργαλεία, διδάγματα και ιστορίες επιτυχίας, συμβάλλουμε στη διαμόρφωση μιας πιο βιώσιμης βιομηχανίας — όχι μόνο με μία παραγωγή κάθε φορά, αλλά συλλογικά.</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Ως εκπαιδευτές και διαμεσολαβητές, ας προκαλέσουμε τους εαυτούς μας και τους μαθητές μας όχι μόνο να μειώσουν το αποτύπωμα, αλλά και να αυξήσουν το αποτύπωμα των παραγωγών τους.</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34E12D65-7D83-BBED-26AF-C61DC48152E9}"/>
              </a:ext>
            </a:extLst>
          </p:cNvPr>
          <p:cNvSpPr>
            <a:spLocks noGrp="1"/>
          </p:cNvSpPr>
          <p:nvPr>
            <p:ph type="sldNum" sz="quarter" idx="5"/>
          </p:nvPr>
        </p:nvSpPr>
        <p:spPr/>
        <p:txBody>
          <a:bodyPr/>
          <a:lstStyle/>
          <a:p>
            <a:fld id="{D274D5D8-74C3-4A38-835E-EC8AAD529D29}" type="slidenum">
              <a:rPr lang="el-GR" smtClean="0"/>
              <a:t>26</a:t>
            </a:fld>
            <a:endParaRPr lang="el-GR"/>
          </a:p>
        </p:txBody>
      </p:sp>
    </p:spTree>
    <p:extLst>
      <p:ext uri="{BB962C8B-B14F-4D97-AF65-F5344CB8AC3E}">
        <p14:creationId xmlns:p14="http://schemas.microsoft.com/office/powerpoint/2010/main" val="331911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Θα εξερευνήσουμε τώρα τους βασικούς ρόλους που συμβάλλουν στην επιτυχία των βιώσιμων παραγωγών παραστατικών τεχνών. Η βιωσιμότητα στις τέχνες δεν αφορά μόνο τη μείωση του περιβαλλοντικού αντίκτυπου, αλλά και τη δημιουργία συστημάτων που είναι κοινωνικά υπεύθυνα, οικονομικά βιώσιμα και δημιουργικά εμπλουτιστικά.</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Ας ξεκινήσουμε με τους καλλιτέχνες. </a:t>
            </a:r>
            <a:r>
              <a:rPr lang="en-US" sz="1100" dirty="0">
                <a:latin typeface="Calibri" panose="020F0502020204030204" pitchFamily="34" charset="0"/>
                <a:ea typeface="Calibri" panose="020F0502020204030204" pitchFamily="34" charset="0"/>
                <a:cs typeface="Calibri" panose="020F0502020204030204" pitchFamily="34" charset="0"/>
              </a:rPr>
              <a:t>Αυτοί είναι η καρδιά της δημιουργικής διαδικασίας. Υιοθετώντας φιλικές προς το περιβάλλον ιδέες και ενσωματώνοντας τη βιωσιμότητα στην καλλιτεχνική τους όραση, μας δείχνουν ότι η περιβαλλοντική ευθύνη μπορεί να τροφοδοτήσει, αντί να περιορίσει, τη δημιουργικότητα. Η επιρροή τους εκτείνεται πέρα από τη σκηνή: εμπνέουν το κοινό και καθορίζουν τις τάσεις στον κλάδο.</a:t>
            </a:r>
          </a:p>
          <a:p>
            <a:r>
              <a:rPr lang="en-US" sz="1100" dirty="0">
                <a:latin typeface="Calibri" panose="020F0502020204030204" pitchFamily="34" charset="0"/>
                <a:ea typeface="Calibri" panose="020F0502020204030204" pitchFamily="34" charset="0"/>
                <a:cs typeface="Calibri" panose="020F0502020204030204" pitchFamily="34" charset="0"/>
              </a:rPr>
              <a:t>(Παραδείγματα καλλιτεχνών είναι οι ηθοποιοί, οι σκηνογράφοι και οι σκηνοθέτες, οι χορογράφοι </a:t>
            </a:r>
            <a:r>
              <a:rPr lang="en-US" sz="1100" dirty="0" err="1">
                <a:latin typeface="Calibri" panose="020F0502020204030204" pitchFamily="34" charset="0"/>
                <a:ea typeface="Calibri" panose="020F0502020204030204" pitchFamily="34" charset="0"/>
                <a:cs typeface="Calibri" panose="020F0502020204030204" pitchFamily="34" charset="0"/>
              </a:rPr>
              <a:t>κ.</a:t>
            </a:r>
            <a:r>
              <a:rPr lang="en-US" sz="1100" dirty="0">
                <a:latin typeface="Calibri" panose="020F0502020204030204" pitchFamily="34" charset="0"/>
                <a:ea typeface="Calibri" panose="020F0502020204030204" pitchFamily="34" charset="0"/>
                <a:cs typeface="Calibri" panose="020F0502020204030204" pitchFamily="34" charset="0"/>
              </a:rPr>
              <a:t>λπ.)</a:t>
            </a:r>
          </a:p>
          <a:p>
            <a:r>
              <a:rPr lang="en-US" sz="1100" dirty="0">
                <a:latin typeface="Calibri" panose="020F0502020204030204" pitchFamily="34" charset="0"/>
                <a:ea typeface="Calibri" panose="020F0502020204030204" pitchFamily="34" charset="0"/>
                <a:cs typeface="Calibri" panose="020F0502020204030204" pitchFamily="34" charset="0"/>
              </a:rPr>
              <a:t> αλλά και καλλιτεχνικοί  διευθυντές.</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Στη συνέχεια, έχουμε τους τεχνίτες και τους τεχνικούς. </a:t>
            </a:r>
            <a:r>
              <a:rPr lang="en-US" sz="1100" dirty="0">
                <a:latin typeface="Calibri" panose="020F0502020204030204" pitchFamily="34" charset="0"/>
                <a:ea typeface="Calibri" panose="020F0502020204030204" pitchFamily="34" charset="0"/>
                <a:cs typeface="Calibri" panose="020F0502020204030204" pitchFamily="34" charset="0"/>
              </a:rPr>
              <a:t>Αυτοί είναι οι πρακτικοί ειδικοί που δίνουν ζωή στο καλλιτεχνικό όραμα. Οι επιλογές τους σε υλικά, η ικανότητά τους να ελαχιστοποιούν τα απόβλητα και η δεξιότητά τους στο σχεδιασμό για επαναχρησιμοποίηση είναι ζωτικής σημασίας. Όταν συνεργάζονται από νωρίς με τους σχεδιαστές, βοηθούν στη διαμόρφωση παραγωγών που είναι τόσο όμορφες όσο και βιώσιμες.</a:t>
            </a:r>
          </a:p>
          <a:p>
            <a:r>
              <a:rPr lang="en-US" sz="1100" dirty="0">
                <a:latin typeface="Calibri" panose="020F0502020204030204" pitchFamily="34" charset="0"/>
                <a:ea typeface="Calibri" panose="020F0502020204030204" pitchFamily="34" charset="0"/>
                <a:cs typeface="Calibri" panose="020F0502020204030204" pitchFamily="34" charset="0"/>
              </a:rPr>
              <a:t>(Παραδείγματα τεχνιτών/τεχνικών είναι οι τεχνικοί φωτισμού, ήχου και σκηνής, οι ξυλουργοί, οι ζωγράφοι, οι κατασκευαστές σκηνικών αντικειμένων, οι πυροτεχνουργοί κ.λπ.)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Οι</a:t>
            </a:r>
            <a:r>
              <a:rPr lang="en-US" sz="1100" b="1" dirty="0">
                <a:latin typeface="Calibri" panose="020F0502020204030204" pitchFamily="34" charset="0"/>
                <a:ea typeface="Calibri" panose="020F0502020204030204" pitchFamily="34" charset="0"/>
                <a:cs typeface="Calibri" panose="020F0502020204030204" pitchFamily="34" charset="0"/>
              </a:rPr>
              <a:t> παραγωγοί και οι διευθυντές </a:t>
            </a:r>
            <a:r>
              <a:rPr lang="en-US" sz="1100" dirty="0">
                <a:latin typeface="Calibri" panose="020F0502020204030204" pitchFamily="34" charset="0"/>
                <a:ea typeface="Calibri" panose="020F0502020204030204" pitchFamily="34" charset="0"/>
                <a:cs typeface="Calibri" panose="020F0502020204030204" pitchFamily="34" charset="0"/>
              </a:rPr>
              <a:t>διαδραματίζουν στρατηγικό ρόλο. Καθορίζουν τους στόχους βιωσιμότητας και διασφαλίζουν ότι αυτοί αντικατοπτρίζονται στους προϋπολογισμούς, τα χρονοδιαγράμματα και τον προγραμματισμό. Η ηγεσία τους προάγει μια κουλτούρα συνεργασίας και υπευθυνότητας, εξισορροπώντας τις περιβαλλοντικές, κοινωνικές και οικονομικές προτεραιότητες.</a:t>
            </a:r>
          </a:p>
          <a:p>
            <a:r>
              <a:rPr lang="en-US" sz="1100" dirty="0">
                <a:latin typeface="Calibri" panose="020F0502020204030204" pitchFamily="34" charset="0"/>
                <a:ea typeface="Calibri" panose="020F0502020204030204" pitchFamily="34" charset="0"/>
                <a:cs typeface="Calibri" panose="020F0502020204030204" pitchFamily="34" charset="0"/>
              </a:rPr>
              <a:t>(Παραδείγματα είναι οι διευθυντές σκηνής, οι οικονομικοί διευθυντές, οι διευθυντές πολιτιστικών εγκαταστάσεων, οι καλλιτεχνικοί διευθυντές κ.λπ.)</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Στη συνέχεια, υπάρχει </a:t>
            </a:r>
            <a:r>
              <a:rPr lang="en-US" sz="1100" b="1" dirty="0">
                <a:latin typeface="Calibri" panose="020F0502020204030204" pitchFamily="34" charset="0"/>
                <a:ea typeface="Calibri" panose="020F0502020204030204" pitchFamily="34" charset="0"/>
                <a:cs typeface="Calibri" panose="020F0502020204030204" pitchFamily="34" charset="0"/>
              </a:rPr>
              <a:t>το διοικητικό και υποστηρικτικό προσωπικό </a:t>
            </a:r>
            <a:r>
              <a:rPr lang="en-US" sz="1100" dirty="0">
                <a:latin typeface="Calibri" panose="020F0502020204030204" pitchFamily="34" charset="0"/>
                <a:ea typeface="Calibri" panose="020F0502020204030204" pitchFamily="34" charset="0"/>
                <a:cs typeface="Calibri" panose="020F0502020204030204" pitchFamily="34" charset="0"/>
              </a:rPr>
              <a:t>— από το μάρκετινγκ έως το τμήμα ανθρώπινου δυναμικού και τις ομάδες εξυπηρέτησης κοινού. Βοηθούν στην ενσωμάτωση της βιωσιμότητας στις καθημερινές λειτουργίες μιας παραγωγής. Είτε μέσω οικολογικών εισιτηρίων, βιώσιμων εμπορευμάτων ή πρακτικών πρόσληψης χωρίς διακρίσεις, η εργασία τους υποστηρίζει την ευρύτερη αποστολή.</a:t>
            </a:r>
          </a:p>
          <a:p>
            <a:r>
              <a:rPr lang="en-US" sz="1100" dirty="0">
                <a:latin typeface="Calibri" panose="020F0502020204030204" pitchFamily="34" charset="0"/>
                <a:ea typeface="Calibri" panose="020F0502020204030204" pitchFamily="34" charset="0"/>
                <a:cs typeface="Calibri" panose="020F0502020204030204" pitchFamily="34" charset="0"/>
              </a:rPr>
              <a:t>(Παραδείγματα είναι το προσωπικό του θεάτρου, το γραφείο έκδοσης εισιτηρίων, οι επιστάτες, οι υπεύθυνοι βιωσιμότητας, οι διαχειριστές εγκαταστάσεων, </a:t>
            </a:r>
            <a:r>
              <a:rPr lang="en-US" sz="1100" dirty="0" err="1">
                <a:latin typeface="Calibri" panose="020F0502020204030204" pitchFamily="34" charset="0"/>
                <a:ea typeface="Calibri" panose="020F0502020204030204" pitchFamily="34" charset="0"/>
                <a:cs typeface="Calibri" panose="020F0502020204030204" pitchFamily="34" charset="0"/>
              </a:rPr>
              <a:t>οι υπεύθυνοι</a:t>
            </a:r>
            <a:r>
              <a:rPr lang="en-US" sz="1100" dirty="0">
                <a:latin typeface="Calibri" panose="020F0502020204030204" pitchFamily="34" charset="0"/>
                <a:ea typeface="Calibri" panose="020F0502020204030204" pitchFamily="34" charset="0"/>
                <a:cs typeface="Calibri" panose="020F0502020204030204" pitchFamily="34" charset="0"/>
              </a:rPr>
              <a:t> ανθρώπινου δυναμικού κ.λπ.)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Πρέπει επίσης να αναγνωρίσουμε το ρόλο του </a:t>
            </a:r>
            <a:r>
              <a:rPr lang="en-US" sz="1100" b="1" dirty="0">
                <a:latin typeface="Calibri" panose="020F0502020204030204" pitchFamily="34" charset="0"/>
                <a:ea typeface="Calibri" panose="020F0502020204030204" pitchFamily="34" charset="0"/>
                <a:cs typeface="Calibri" panose="020F0502020204030204" pitchFamily="34" charset="0"/>
              </a:rPr>
              <a:t>κοινού και των κοινοτήτων. </a:t>
            </a:r>
            <a:r>
              <a:rPr lang="en-US" sz="1100" dirty="0">
                <a:latin typeface="Calibri" panose="020F0502020204030204" pitchFamily="34" charset="0"/>
                <a:ea typeface="Calibri" panose="020F0502020204030204" pitchFamily="34" charset="0"/>
                <a:cs typeface="Calibri" panose="020F0502020204030204" pitchFamily="34" charset="0"/>
              </a:rPr>
              <a:t>Η συμμετοχή και η υποστήριξή τους μπορούν να οδηγήσουν σε αύξηση της ζήτησης για βιώσιμες πρακτικές. Όταν το κοινό υποστηρίζει παραγωγές που δίνουν προτεραιότητα στη βιωσιμότητα, συμβάλλει στη διαμόρφωση του μέλλοντος των παραστατικών τεχνών.</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Τέλος, </a:t>
            </a:r>
            <a:r>
              <a:rPr lang="en-US" sz="1100" b="1" dirty="0">
                <a:latin typeface="Calibri" panose="020F0502020204030204" pitchFamily="34" charset="0"/>
                <a:ea typeface="Calibri" panose="020F0502020204030204" pitchFamily="34" charset="0"/>
                <a:cs typeface="Calibri" panose="020F0502020204030204" pitchFamily="34" charset="0"/>
              </a:rPr>
              <a:t>οι θεσμοί και οι χρηματοδότες </a:t>
            </a:r>
            <a:r>
              <a:rPr lang="en-US" sz="1100" dirty="0">
                <a:latin typeface="Calibri" panose="020F0502020204030204" pitchFamily="34" charset="0"/>
                <a:ea typeface="Calibri" panose="020F0502020204030204" pitchFamily="34" charset="0"/>
                <a:cs typeface="Calibri" panose="020F0502020204030204" pitchFamily="34" charset="0"/>
              </a:rPr>
              <a:t>— όπως τα συμβούλια τέχνης, τα ιδρύματα και οι χορηγοί — δίνουν τον τόνο μέσω της πολιτικής και της οικονομικής υποστήριξης. Συνδέοντας τη χρηματοδότηση με δείκτες βιωσιμότητας και ενθαρρύνοντας την καινοτομία, επιτρέπουν σε ολόκληρο το οικοσύστημα να εξελιχθεί.</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Μαζί, </a:t>
            </a:r>
            <a:r>
              <a:rPr lang="en-US" sz="1100" dirty="0">
                <a:latin typeface="Calibri" panose="020F0502020204030204" pitchFamily="34" charset="0"/>
                <a:ea typeface="Calibri" panose="020F0502020204030204" pitchFamily="34" charset="0"/>
                <a:cs typeface="Calibri" panose="020F0502020204030204" pitchFamily="34" charset="0"/>
              </a:rPr>
              <a:t>αυτές οι ομάδες σχηματίζουν ένα δίκτυο ευθύνης και ευκαιριών. </a:t>
            </a:r>
          </a:p>
          <a:p>
            <a:r>
              <a:rPr lang="en-US" sz="1100" dirty="0">
                <a:latin typeface="Calibri" panose="020F0502020204030204" pitchFamily="34" charset="0"/>
                <a:ea typeface="Calibri" panose="020F0502020204030204" pitchFamily="34" charset="0"/>
                <a:cs typeface="Calibri" panose="020F0502020204030204" pitchFamily="34" charset="0"/>
              </a:rPr>
              <a:t>Όταν κάθε ρόλος ενεργοποιείται με γνώμονα τη βιωσιμότητα, οι παραστατικές τέχνες μπορούν να ευδοκιμήσουν — όχι μόνο καλλιτεχνικά, αλλά και ηθικά και οικολογικά.</a:t>
            </a:r>
            <a:endParaRPr lang="de-AT"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27</a:t>
            </a:fld>
            <a:endParaRPr lang="el-GR"/>
          </a:p>
        </p:txBody>
      </p:sp>
    </p:spTree>
    <p:extLst>
      <p:ext uri="{BB962C8B-B14F-4D97-AF65-F5344CB8AC3E}">
        <p14:creationId xmlns:p14="http://schemas.microsoft.com/office/powerpoint/2010/main" val="10939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2C1E8-7EFE-8EB9-208A-80A98B861B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6CAEB7-4EB9-E248-D2B4-E13C11E482E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0A2DD9-5A59-45A8-C58E-F452A36475C2}"/>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«Τώρα που έχουμε εξερευνήσει τους διαφορετικούς ρόλους – ή προσωπικότητες – που εμπλέκονται στις βιώσιμες παραστατικές τέχνες και τις αρχές της κοινής ευθύνης, ήρθε η ώρα να εφαρμόσουμε ενεργά αυτές τις γνώσεις.</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Σε αυτή τη δραστηριότητα, θα εργαστείτε σε μικρές ομάδες για να προσομοιώσετε μια συνεργατική συνεδρία σχεδιασμού για μια βιώσιμη παραγωγή ή λειτουργία χώρου. Ο στόχος σας είναι να προσδιορίσετε πώς κάθε πρόσωπο συμβάλλει στη βιωσιμότητα — και πώς πρέπει να συνεργαστούν για να πετύχουν.</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Αυτή η άσκηση δεν αφορά την απομόνωση των ευθυνών, αλλά την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κατανόηση του τρόπου με τον οποίο αλληλεπιδρούν οι ρόλοι</a:t>
            </a:r>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πού βρίσκεται η κοινή ευθύνη και πώς μπορούμε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να επιτύχουμε καλύτερα αποτελέσματα μέσω της έγκαιρης συνεργασίας και της αμοιβαίας λογοδοσίας. »</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929EBF4-BBAE-F3E5-4825-8169C939C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776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4BEB-4207-9B74-CD04-0240DD2D18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8EF9AE-4866-3A23-5AD0-AF2C9D3EE11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549E77-29EB-6944-6AB6-20AB3AE95BDF}"/>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7E977F12-6C46-0D19-F8B7-999131EC6549}"/>
              </a:ext>
            </a:extLst>
          </p:cNvPr>
          <p:cNvSpPr>
            <a:spLocks noGrp="1"/>
          </p:cNvSpPr>
          <p:nvPr>
            <p:ph type="sldNum" sz="quarter" idx="5"/>
          </p:nvPr>
        </p:nvSpPr>
        <p:spPr/>
        <p:txBody>
          <a:bodyPr/>
          <a:lstStyle/>
          <a:p>
            <a:fld id="{D274D5D8-74C3-4A38-835E-EC8AAD529D29}" type="slidenum">
              <a:rPr lang="el-GR" smtClean="0"/>
              <a:t>29</a:t>
            </a:fld>
            <a:endParaRPr lang="el-GR"/>
          </a:p>
        </p:txBody>
      </p:sp>
    </p:spTree>
    <p:extLst>
      <p:ext uri="{BB962C8B-B14F-4D97-AF65-F5344CB8AC3E}">
        <p14:creationId xmlns:p14="http://schemas.microsoft.com/office/powerpoint/2010/main" val="367966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5E3F-EE32-0BB6-8C2B-79AFA626E4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949D9C-5CBE-92E0-B9C3-1D86BB1656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4B64CC-A899-A88A-3B12-CAD36805AC4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Οι βασικοί πυλώνες του μαθήματος 2 είναι: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Το πρόγραμμα INSPIRE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Το διαδικτυακό εκπαιδευτικό πρόγραμμα INSPIRE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Η εικονική πλατφόρμα μάθησης INSPIRE </a:t>
            </a:r>
            <a:endParaRPr lang="el-GR" sz="1100" kern="1200">
              <a:solidFill>
                <a:schemeClr val="tx1"/>
              </a:solidFill>
              <a:effectLst/>
              <a:latin typeface="+mn-lt"/>
              <a:ea typeface="Arial" panose="020B0604020202020204" pitchFamily="34" charset="0"/>
              <a:cs typeface="+mn-cs"/>
            </a:endParaRPr>
          </a:p>
          <a:p>
            <a:endParaRPr lang="el-GR"/>
          </a:p>
        </p:txBody>
      </p:sp>
      <p:sp>
        <p:nvSpPr>
          <p:cNvPr id="4" name="Θέση αριθμού διαφάνειας 3">
            <a:extLst>
              <a:ext uri="{FF2B5EF4-FFF2-40B4-BE49-F238E27FC236}">
                <a16:creationId xmlns:a16="http://schemas.microsoft.com/office/drawing/2014/main" id="{0FAAF6A5-AD71-6358-BA40-E52E41050F5F}"/>
              </a:ext>
            </a:extLst>
          </p:cNvPr>
          <p:cNvSpPr>
            <a:spLocks noGrp="1"/>
          </p:cNvSpPr>
          <p:nvPr>
            <p:ph type="sldNum" sz="quarter" idx="5"/>
          </p:nvPr>
        </p:nvSpPr>
        <p:spPr/>
        <p:txBody>
          <a:bodyPr/>
          <a:lstStyle/>
          <a:p>
            <a:fld id="{D274D5D8-74C3-4A38-835E-EC8AAD529D29}" type="slidenum">
              <a:rPr lang="el-GR" smtClean="0"/>
              <a:t>3</a:t>
            </a:fld>
            <a:endParaRPr lang="el-GR"/>
          </a:p>
        </p:txBody>
      </p:sp>
    </p:spTree>
    <p:extLst>
      <p:ext uri="{BB962C8B-B14F-4D97-AF65-F5344CB8AC3E}">
        <p14:creationId xmlns:p14="http://schemas.microsoft.com/office/powerpoint/2010/main" val="1474320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57F1-50FA-A2AF-6D1D-F3C1D75EBE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0365978-DB02-D2DB-338A-97F85D8A04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1E05C6E-9F8A-1CFC-76F8-55B436739EDB}"/>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9A08960-881B-E0A4-B9A3-07936A03D892}"/>
              </a:ext>
            </a:extLst>
          </p:cNvPr>
          <p:cNvSpPr>
            <a:spLocks noGrp="1"/>
          </p:cNvSpPr>
          <p:nvPr>
            <p:ph type="sldNum" sz="quarter" idx="5"/>
          </p:nvPr>
        </p:nvSpPr>
        <p:spPr/>
        <p:txBody>
          <a:bodyPr/>
          <a:lstStyle/>
          <a:p>
            <a:fld id="{D274D5D8-74C3-4A38-835E-EC8AAD529D29}" type="slidenum">
              <a:rPr lang="el-GR" smtClean="0"/>
              <a:t>30</a:t>
            </a:fld>
            <a:endParaRPr lang="el-GR"/>
          </a:p>
        </p:txBody>
      </p:sp>
    </p:spTree>
    <p:extLst>
      <p:ext uri="{BB962C8B-B14F-4D97-AF65-F5344CB8AC3E}">
        <p14:creationId xmlns:p14="http://schemas.microsoft.com/office/powerpoint/2010/main" val="3118727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Η ενσωμάτωση βιώσιμων μεθόδων παραγωγής στη διαχείριση της παραδοσιακής παραγωγής για χώρους παραστατικών τεχνών είναι μια αναγκαιότητα που υπαγορεύεται από την περιβαλλοντική, οικονομική και κοινωνική ευθύνη. Αυτή η ενσωμάτωση απαιτεί τη μεταμόρφωση κάθε πτυχής της διαχείρισης της παραγωγής, την ριζική επανεξέταση των μακροχρόνιων πρακτικών υπό το πρίσμα των κλιματικών πραγματικοτήτων, με παράλληλη διατήρηση της καλλιτεχνικής και λειτουργικής αριστείας που χαρακτηρίζουν τον τομέα.</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31</a:t>
            </a:fld>
            <a:endParaRPr lang="el-GR"/>
          </a:p>
        </p:txBody>
      </p:sp>
    </p:spTree>
    <p:extLst>
      <p:ext uri="{BB962C8B-B14F-4D97-AF65-F5344CB8AC3E}">
        <p14:creationId xmlns:p14="http://schemas.microsoft.com/office/powerpoint/2010/main" val="2083875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E38B-858B-AB79-9431-78E5CFD37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1718FC-4603-1DD1-DAF2-5A1199E61C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04E75C-B00C-D044-0D73-A16E2EA42090}"/>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Για να ενσωματωθεί με επιτυχία η βιωσιμότητα στην παραγωγή παραστατικών τεχνών και στη λειτουργία των χώρων, πρέπει να αντιμετωπιστούν ολιστικά τέσσερις βασικοί τομείς εστίασης σε όλο τον κύκλο ζωής της παραγωγής:</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Προμήθεια υλικών και διαχείριση του κύκλου ζωής</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Χρησιμοποιήστε ανακυκλωμένα, επαναχρησιμοποιημένα ή πιστοποιημένα ως βιώσιμα υλικά, όποτε είναι δυνατόν. Διατηρήστε αποθέματα για να παρακολουθείτε την προέλευση, τη χρήση και το μέλλον όλων των υλικών και σχεδιάστε σκηνικά που να αποσυναρμολογούνται και να επαναχρησιμοποιούνται εύκολα. Αποφύγετε τα παρθένα υλικά, εκτός αν είναι απολύτως απαραίτητο.</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Ενεργειακή απόδοση και τεχνικές λειτουργίες</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Όπου είναι δυνατόν, μεταβείτε σε ανανεώσιμες πηγές ενέργειας ή σε παρόχους πράσινης ενέργειας. Υιοθετήστε λειτουργικές ρουτίνες που εξοικονομούν ενέργεια κατά τη διάρκεια των προβών και των παραστάσεων.</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Μείωση αποβλήτων και κυκλικές πρακτικές</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Πηγαίνετε πέρα από την ανακύκλωση με προγράμματα αποβλήτων που περιλαμβάνουν κομποστοποίηση, δωρεές και ανακύκλωση. Σχεδιάστε όλα τα στοιχεία της παραγωγής με ένα σαφές σχέδιο μετά τη χρήση και παρακολουθήστε τα απόβλητα για να επιτύχετε τους στόχους επαναχρησιμοποίησης και ανακύκλωσης.</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Βιώσιμες προμήθειες και logistics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Συνεργαστείτε στενά με τους προμηθευτές για την προμήθεια βιώσιμων υλικών, τη μείωση των συσκευασιών και τον περιορισμό των παραδόσεων. </a:t>
            </a:r>
            <a:r>
              <a:rPr lang="en-US" sz="1100" dirty="0" err="1">
                <a:latin typeface="Calibri" panose="020F0502020204030204" pitchFamily="34" charset="0"/>
                <a:ea typeface="Calibri" panose="020F0502020204030204" pitchFamily="34" charset="0"/>
                <a:cs typeface="Calibri" panose="020F0502020204030204" pitchFamily="34" charset="0"/>
              </a:rPr>
              <a:t>Δώστε προτεραιότητα </a:t>
            </a:r>
            <a:r>
              <a:rPr lang="en-US" sz="1100" dirty="0">
                <a:latin typeface="Calibri" panose="020F0502020204030204" pitchFamily="34" charset="0"/>
                <a:ea typeface="Calibri" panose="020F0502020204030204" pitchFamily="34" charset="0"/>
                <a:cs typeface="Calibri" panose="020F0502020204030204" pitchFamily="34" charset="0"/>
              </a:rPr>
              <a:t>στους τοπικούς προμηθευτές και στις μεταφορές χαμηλών εκπομπών για </a:t>
            </a:r>
            <a:r>
              <a:rPr lang="en-US" sz="1100" dirty="0" err="1">
                <a:latin typeface="Calibri" panose="020F0502020204030204" pitchFamily="34" charset="0"/>
                <a:ea typeface="Calibri" panose="020F0502020204030204" pitchFamily="34" charset="0"/>
                <a:cs typeface="Calibri" panose="020F0502020204030204" pitchFamily="34" charset="0"/>
              </a:rPr>
              <a:t>να ελαχιστοποιήσετε </a:t>
            </a:r>
            <a:r>
              <a:rPr lang="en-US" sz="1100" dirty="0">
                <a:latin typeface="Calibri" panose="020F0502020204030204" pitchFamily="34" charset="0"/>
                <a:ea typeface="Calibri" panose="020F0502020204030204" pitchFamily="34" charset="0"/>
                <a:cs typeface="Calibri" panose="020F0502020204030204" pitchFamily="34" charset="0"/>
              </a:rPr>
              <a:t>το αποτύπωμα άνθρακα της εφοδιαστικής αλυσίδας.</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Τέλος, και το πιο σημαντικό: </a:t>
            </a:r>
            <a:r>
              <a:rPr lang="en-US" sz="1100" dirty="0">
                <a:latin typeface="Calibri" panose="020F0502020204030204" pitchFamily="34" charset="0"/>
                <a:ea typeface="Calibri" panose="020F0502020204030204" pitchFamily="34" charset="0"/>
                <a:cs typeface="Calibri" panose="020F0502020204030204" pitchFamily="34" charset="0"/>
              </a:rPr>
              <a:t>Προσφέρετε εκπαίδευση σε θέματα βιωσιμότητας σε όλο το προσωπικό και τους ελεύθερους επαγγελματίες. Εμπλέξτε όλους τους βασικούς ρόλους — από τους σχεδιαστές έως τους τεχνικούς — από νωρίς στη διαδικασία σχεδιασμού και ενθαρρύνετε την αλληλομάθηση μέσω της ανταλλαγής εμπειριών και λύσεων μετά από κάθε παραγωγή.</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Αντιμετωπίζοντας αυτά τα ζητήματα με συνέπεια, </a:t>
            </a:r>
            <a:r>
              <a:rPr lang="en-US" sz="1100" dirty="0" err="1">
                <a:latin typeface="Calibri" panose="020F0502020204030204" pitchFamily="34" charset="0"/>
                <a:ea typeface="Calibri" panose="020F0502020204030204" pitchFamily="34" charset="0"/>
                <a:cs typeface="Calibri" panose="020F0502020204030204" pitchFamily="34" charset="0"/>
              </a:rPr>
              <a:t>οι οργανισμοί </a:t>
            </a:r>
            <a:r>
              <a:rPr lang="en-US" sz="1100" dirty="0">
                <a:latin typeface="Calibri" panose="020F0502020204030204" pitchFamily="34" charset="0"/>
                <a:ea typeface="Calibri" panose="020F0502020204030204" pitchFamily="34" charset="0"/>
                <a:cs typeface="Calibri" panose="020F0502020204030204" pitchFamily="34" charset="0"/>
              </a:rPr>
              <a:t>μπορούν να ενσωματώσουν τη βιωσιμότητα χωρίς να υποβαθμίζουν την δημιουργική ποιότητα.</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C8DABB3-0861-26CF-3D9A-49E518A7792D}"/>
              </a:ext>
            </a:extLst>
          </p:cNvPr>
          <p:cNvSpPr>
            <a:spLocks noGrp="1"/>
          </p:cNvSpPr>
          <p:nvPr>
            <p:ph type="sldNum" sz="quarter" idx="5"/>
          </p:nvPr>
        </p:nvSpPr>
        <p:spPr/>
        <p:txBody>
          <a:bodyPr/>
          <a:lstStyle/>
          <a:p>
            <a:fld id="{D274D5D8-74C3-4A38-835E-EC8AAD529D29}" type="slidenum">
              <a:rPr lang="el-GR" smtClean="0"/>
              <a:t>32</a:t>
            </a:fld>
            <a:endParaRPr lang="el-GR"/>
          </a:p>
        </p:txBody>
      </p:sp>
    </p:spTree>
    <p:extLst>
      <p:ext uri="{BB962C8B-B14F-4D97-AF65-F5344CB8AC3E}">
        <p14:creationId xmlns:p14="http://schemas.microsoft.com/office/powerpoint/2010/main" val="100915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Για να ενσωματώσουμε πραγματικά τη βιωσιμότητα στο θέατρο και στις παραστατικές τέχνες, πρέπει να κοιτάξουμε πέρα από μεμονωμένες ενέργειες και να λάβουμε υπόψη </a:t>
            </a:r>
            <a:r>
              <a:rPr lang="en-US" i="1" dirty="0"/>
              <a:t>ολόκληρο</a:t>
            </a:r>
            <a:r>
              <a:rPr lang="en-US" dirty="0"/>
              <a:t> τον </a:t>
            </a:r>
            <a:r>
              <a:rPr lang="en-US" i="1" dirty="0"/>
              <a:t>κύκλο ζωής της παραγωγής</a:t>
            </a:r>
            <a:r>
              <a:rPr lang="en-US" dirty="0"/>
              <a:t>. Αυτό σημαίνει να σκεφτόμαστε συστημικά — από την πρώτη ιδέα μέχρι την τελική αποσυναρμολόγηση και πέρα από αυτήν.</a:t>
            </a:r>
          </a:p>
          <a:p>
            <a:r>
              <a:rPr lang="en-US" dirty="0"/>
              <a:t>Ας δούμε τα τυπικά στάδια μιας παραγωγής παραστατικών τεχνών, όπως περιγράφονται στο Theatre Green Book, και ας εξερευνήσουμε πώς μπορεί να ενσωματωθεί η βιωσιμότητα σε κάθε σημείο.</a:t>
            </a:r>
          </a:p>
          <a:p>
            <a:endParaRPr lang="en-US" b="1" dirty="0"/>
          </a:p>
          <a:p>
            <a:r>
              <a:rPr lang="en-US" b="1" dirty="0"/>
              <a:t>1. Πρόσκληση, προϋπολογισμός και χρονοδιάγραμμα, και ανάπτυξη της ιδέας</a:t>
            </a:r>
            <a:br>
              <a:rPr lang="en-US" dirty="0"/>
            </a:br>
            <a:r>
              <a:rPr lang="en-US" dirty="0"/>
              <a:t>Η βιωσιμότητα ξεκινά από την αρχή. Κατά τη διάρκεια των πρώτων δημιουργικών συζητήσεων — όταν οι ιδέες βρίσκονται ακόμα σε φάση διαμόρφωσης — είναι ζωτικής σημασίας να λαμβάνεται υπόψη ο περιβαλλοντικός αντίκτυπος.</a:t>
            </a:r>
            <a:br>
              <a:rPr lang="en-US" dirty="0"/>
            </a:br>
            <a:r>
              <a:rPr lang="en-US" dirty="0"/>
              <a:t>Η έγκαιρη συνεργασία μεταξύ της καλλιτεχνικής ομάδας, των τεχνικών τμημάτων και ακόμη και των προμηθευτών δημιουργεί χώρο για τον καθορισμό στόχων βιωσιμότητας και την από κοινού αναζήτηση οικολογικών προσεγγίσεων. Αν περιμένετε μέχρι τα μεταγενέστερα στάδια, οι ευκαιρίες θα έχουν ήδη χαθεί.</a:t>
            </a:r>
          </a:p>
          <a:p>
            <a:endParaRPr lang="en-US" b="1" dirty="0"/>
          </a:p>
          <a:p>
            <a:r>
              <a:rPr lang="en-US" b="1" dirty="0"/>
              <a:t>2.  Τελικό μοντέλο, σχεδιασμός και προγραμματισμός</a:t>
            </a:r>
            <a:br>
              <a:rPr lang="en-US" dirty="0"/>
            </a:br>
            <a:r>
              <a:rPr lang="en-US" dirty="0"/>
              <a:t>Καθώς η παραγωγή παίρνει μορφή, οι σχεδιαστές μπορούν να κάνουν μια τεράστια διαφορά. Η επιλογή αρθρωτών, επαναχρησιμοποιήσιμων υλικών και ο σχεδιασμός με γνώμονα την κυκλικότητα μειώνουν τα απόβλητα από την αρχή. Είναι επίσης σημαντικό να προγραμματίσετε επιπλέον χρόνο για την προμήθεια μεταχειρισμένων ή υλικών με χαμηλό αντίκτυπο. Η βιωσιμότητα πρέπει να ενσωματωθεί στον προϋπολογισμό και να μην αντιμετωπίζεται ως επιπλέον κόστος.</a:t>
            </a:r>
          </a:p>
          <a:p>
            <a:endParaRPr lang="en-US" b="1" dirty="0"/>
          </a:p>
          <a:p>
            <a:r>
              <a:rPr lang="en-US" b="1" dirty="0"/>
              <a:t>3. Προμήθεια &amp; Κατασκευή, Εγκατάσταση &amp; Κατασκευή</a:t>
            </a:r>
            <a:br>
              <a:rPr lang="en-US" dirty="0"/>
            </a:br>
            <a:r>
              <a:rPr lang="en-US" dirty="0"/>
              <a:t>Όσον αφορά την προμήθεια υλικών και εξοπλισμού, ο χρυσός κανόνας είναι: </a:t>
            </a:r>
            <a:r>
              <a:rPr lang="en-US" i="1" dirty="0"/>
              <a:t>τοπικά, επαναχρησιμοποιούμενα ή πιστοποιημένα βιώσιμα</a:t>
            </a:r>
            <a:r>
              <a:rPr lang="en-US" dirty="0"/>
              <a:t>. Οι συμβάσεις με προμηθευτές και παρόχους υπηρεσιών μπορούν επίσης να περιλαμβάνουν ρήτρες βιωσιμότητας, διασφαλίζοντας ότι όλοι οι εμπλεκόμενοι είναι ευθυγραμμισμένοι με τους πράσινους στόχους σας.</a:t>
            </a:r>
          </a:p>
          <a:p>
            <a:r>
              <a:rPr lang="en-US" dirty="0"/>
              <a:t>Στο εργαστήριο και στη σκηνή, ο αρθρωτός σχεδιασμός και η ακριβής χρήση υλικών μειώνουν τα απόβλητα. Οι βιώσιμες επιλογές πρέπει να γίνονται σεβαστές κατά τη διάρκεια της κατασκευής, όχι μόνο κατά τη διάρκεια του σχεδιασμού.</a:t>
            </a:r>
            <a:br>
              <a:rPr lang="en-US" dirty="0"/>
            </a:br>
            <a:r>
              <a:rPr lang="en-US" dirty="0"/>
              <a:t>Και να θυμάστε: η βιώσιμη υλοποίηση δεν αφορά μόνο το σκηνικό, αλλά και τον τρόπο με τον οποίο τα συστήματα φωτισμού, ήχου και κλιματισμού προετοιμάζονται για ενεργειακή απόδοση κατά τη διάρκεια των προβών και των παραστάσεων.</a:t>
            </a:r>
          </a:p>
          <a:p>
            <a:endParaRPr lang="en-US" b="1" dirty="0"/>
          </a:p>
          <a:p>
            <a:r>
              <a:rPr lang="en-US" b="1" dirty="0"/>
              <a:t>4.  Πρόβες, τεχνική υλοποίηση και ΠΑΡΑΣΤΑΣΗ</a:t>
            </a:r>
            <a:br>
              <a:rPr lang="en-US" dirty="0"/>
            </a:br>
            <a:r>
              <a:rPr lang="en-US" dirty="0"/>
              <a:t>Κατά τη διάρκεια των προβών και των παραστάσεων, τα τεχνικά συστήματα πρέπει να λειτουργούν αποτελεσματικά. Επαναχρησιμοποιήστε τον υπάρχοντα εξοπλισμό όπου είναι δυνατόν, συντονιστείτε με άλλες παραγωγές για να μοιραστείτε τους πόρους και ακολουθήστε ρουτίνες εξοικονόμησης ενέργειας. Σε αυτό το στάδιο η κατανάλωση ενέργειας συχνά φτάνει στο αποκορύφωμά της, οπότε ο έξυπνος σχεδιασμός αποδίδει πραγματικά.</a:t>
            </a:r>
          </a:p>
          <a:p>
            <a:endParaRPr lang="en-US" b="1" dirty="0"/>
          </a:p>
          <a:p>
            <a:r>
              <a:rPr lang="en-US" b="1" dirty="0"/>
              <a:t>5. Αποξήλωση, απόρριψη, αξιολόγηση -&gt; ΕΠΑΝΑΧΡΗΣΗ &amp; ΑΝΑΚΥΚΛΩΣΗ</a:t>
            </a:r>
            <a:br>
              <a:rPr lang="en-US" dirty="0"/>
            </a:br>
            <a:r>
              <a:rPr lang="en-US" dirty="0"/>
              <a:t>Η βιωσιμότητα δεν σταματά με την πτώση της αυλαίας. Κατά τη διάρκεια της απομάκρυνσης, η ομάδα πρέπει να ακολουθεί ένα σαφές σχέδιο για την επαναχρησιμοποίηση, την ανακύκλωση ή την ορθή απόρριψη όλων των υλικών.</a:t>
            </a:r>
            <a:br>
              <a:rPr lang="en-US" dirty="0"/>
            </a:br>
            <a:r>
              <a:rPr lang="en-US" dirty="0"/>
              <a:t>Η απογραφή των υλικών διευκολύνει αυτή τη διαδικασία, ενώ η ανασκόπηση της βιωσιμότητας μετά την παραγωγή βοηθά την ομάδα να αναλογιστεί τι λειτούργησε, τι δεν λειτούργησε και πώς μπορεί να βελτιωθεί την επόμενη φορά.</a:t>
            </a:r>
          </a:p>
          <a:p>
            <a:r>
              <a:rPr lang="en-US" dirty="0"/>
              <a:t>Το πιο σημαντικό είναι να υιοθετήσετε τη </a:t>
            </a:r>
            <a:r>
              <a:rPr lang="en-US" i="1" dirty="0"/>
              <a:t>νοοτροπία της κυκλικότητας</a:t>
            </a:r>
            <a:r>
              <a:rPr lang="en-US" dirty="0"/>
              <a:t>: τίποτα δεν πρέπει να σχεδιάζεται με σκοπό την εφάπαξ χρήση.</a:t>
            </a:r>
          </a:p>
          <a:p>
            <a:endParaRPr lang="en-US" b="1" dirty="0"/>
          </a:p>
          <a:p>
            <a:r>
              <a:rPr lang="en-US" b="1" dirty="0"/>
              <a:t>Συνεργασία και κοινή ευθύνη</a:t>
            </a:r>
            <a:br>
              <a:rPr lang="en-US" dirty="0"/>
            </a:br>
            <a:r>
              <a:rPr lang="en-US" dirty="0"/>
              <a:t>Τίποτα από αυτά δεν είναι δυνατό χωρίς ισχυρή συνεργασία. Όλοι, από τον παραγωγό μέχρι την ομάδα των σκηνικών, πρέπει να συμμετέχουν από την αρχή. Οι παραδοσιακές απομονωμένες δομές ή η ιεραρχική λήψη αποφάσεων πρέπει να αντικατασταθούν από μια κουλτούρα κοινών στόχων και από κοινού επίλυσης προβλημάτων.</a:t>
            </a:r>
            <a:br>
              <a:rPr lang="en-US" dirty="0"/>
            </a:br>
            <a:r>
              <a:rPr lang="en-US" dirty="0"/>
              <a:t>Ορισμένες ομάδες ορίζουν έναν </a:t>
            </a:r>
            <a:r>
              <a:rPr lang="en-US" b="1" dirty="0"/>
              <a:t>υπεύθυνο βιωσιμότητας </a:t>
            </a:r>
            <a:r>
              <a:rPr lang="en-US" dirty="0"/>
              <a:t>για να παρακολουθεί την πρόοδο και να ηγείται των αξιολογήσεων, αλλά τελικά η ευθύνη είναι κοινή.</a:t>
            </a:r>
          </a:p>
          <a:p>
            <a:r>
              <a:rPr lang="en-US" dirty="0"/>
              <a:t>Ορίστε την ομάδα παραγωγής σας νωρίς, καθορίστε μια κοινή συμφωνία βιωσιμότητας και δεσμευτείτε από κοινού για την επίτευξη υψηλών προδιαγραφών.</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33</a:t>
            </a:fld>
            <a:endParaRPr lang="el-GR"/>
          </a:p>
        </p:txBody>
      </p:sp>
    </p:spTree>
    <p:extLst>
      <p:ext uri="{BB962C8B-B14F-4D97-AF65-F5344CB8AC3E}">
        <p14:creationId xmlns:p14="http://schemas.microsoft.com/office/powerpoint/2010/main" val="107069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90F9-41EF-EC3C-BDC5-17A4DBFC501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65D007-11A0-A6B7-7834-C4223950CDC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45DBD0-F7E1-93EA-29BC-42A4E55F93C6}"/>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«Τώρα που εξετάσαμε πώς μπορεί να ενσωματωθεί η βιωσιμότητα σε όλο τον κύκλο ζωής της παραγωγής, θα εφαρμόσουμε αυτές τις γνώσεις σε μια πρακτική ομαδική δραστηριότητα.</a:t>
            </a:r>
          </a:p>
          <a:p>
            <a:r>
              <a:rPr lang="en-US" sz="1100" dirty="0">
                <a:latin typeface="Calibri" panose="020F0502020204030204" pitchFamily="34" charset="0"/>
                <a:ea typeface="Calibri" panose="020F0502020204030204" pitchFamily="34" charset="0"/>
                <a:cs typeface="Calibri" panose="020F0502020204030204" pitchFamily="34" charset="0"/>
              </a:rPr>
              <a:t>Κάθε ομάδα θα αναλάβει ένα διαφορετικό στάδιο του κύκλου ζωής της παραγωγής — από την ανάπτυξη της ιδέας έως την απόσυρση και την απόρριψη.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Σκεφτείτε με όρους προμήθειας υλικών, ενέργειας, logistics, συνεργασίας και ευθυνών της ομάδας.</a:t>
            </a:r>
          </a:p>
          <a:p>
            <a:endParaRPr lang="el-GR"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661ABE-DBEA-94B3-8729-597DBDBEA6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750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CB41-D233-5109-1CD8-0DBD6B1664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258378-BC74-F65C-82B6-523D3629839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34ED4A-747F-6A15-48B5-E30F5B4B87BE}"/>
              </a:ext>
            </a:extLst>
          </p:cNvPr>
          <p:cNvSpPr>
            <a:spLocks noGrp="1"/>
          </p:cNvSpPr>
          <p:nvPr>
            <p:ph type="body" idx="1"/>
          </p:nvPr>
        </p:nvSpPr>
        <p:spPr/>
        <p:txBody>
          <a:bodyPr/>
          <a:lstStyle/>
          <a:p>
            <a:r>
              <a:rPr lang="de-AT" dirty="0" err="1"/>
              <a:t>Έχετε ερωτήσεις ή σχόλια σχετικά με τα</a:t>
            </a:r>
            <a:r>
              <a:rPr lang="de-AT" dirty="0"/>
              <a:t> 5 Μοντέλα </a:t>
            </a:r>
            <a:r>
              <a:rPr lang="de-AT" dirty="0" err="1"/>
              <a:t>που σας παρουσιάσαμε</a:t>
            </a:r>
            <a:r>
              <a:rPr lang="de-AT" dirty="0"/>
              <a:t>;</a:t>
            </a:r>
          </a:p>
          <a:p>
            <a:endParaRPr lang="de-AT" dirty="0"/>
          </a:p>
        </p:txBody>
      </p:sp>
      <p:sp>
        <p:nvSpPr>
          <p:cNvPr id="4" name="Foliennummernplatzhalter 3">
            <a:extLst>
              <a:ext uri="{FF2B5EF4-FFF2-40B4-BE49-F238E27FC236}">
                <a16:creationId xmlns:a16="http://schemas.microsoft.com/office/drawing/2014/main" id="{A282603F-24BC-5BB5-9692-92713FBEAD13}"/>
              </a:ext>
            </a:extLst>
          </p:cNvPr>
          <p:cNvSpPr>
            <a:spLocks noGrp="1"/>
          </p:cNvSpPr>
          <p:nvPr>
            <p:ph type="sldNum" sz="quarter" idx="5"/>
          </p:nvPr>
        </p:nvSpPr>
        <p:spPr/>
        <p:txBody>
          <a:bodyPr/>
          <a:lstStyle/>
          <a:p>
            <a:fld id="{D274D5D8-74C3-4A38-835E-EC8AAD529D29}" type="slidenum">
              <a:rPr lang="el-GR" smtClean="0"/>
              <a:t>35</a:t>
            </a:fld>
            <a:endParaRPr lang="el-GR"/>
          </a:p>
        </p:txBody>
      </p:sp>
    </p:spTree>
    <p:extLst>
      <p:ext uri="{BB962C8B-B14F-4D97-AF65-F5344CB8AC3E}">
        <p14:creationId xmlns:p14="http://schemas.microsoft.com/office/powerpoint/2010/main" val="3433960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2F1D-7CE6-04FC-19DB-4101A50A83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4CE8E1-7B0C-4905-37E0-49D121A394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179B47-2B8D-8819-62E0-12F3CF866403}"/>
              </a:ext>
            </a:extLst>
          </p:cNvPr>
          <p:cNvSpPr>
            <a:spLocks noGrp="1"/>
          </p:cNvSpPr>
          <p:nvPr>
            <p:ph type="body" idx="1"/>
          </p:nvPr>
        </p:nvSpPr>
        <p:spPr/>
        <p:txBody>
          <a:bodyPr/>
          <a:lstStyle/>
          <a:p>
            <a:r>
              <a:rPr lang="en-US" dirty="0"/>
              <a:t>Η ενσωμάτωση στρατηγικών βασισμένων σε δεδομένα είναι θεμελιώδης για τη σύγχρονη βιώσιμη εκπαίδευση στο θέατρο και τη λειτουργία των χώρων. Ενσωματώνοντας αυτές τις αρχές στη διδασκαλία σας, δημιουργείτε μελλοντικούς επαγγελματίες που διαθέτουν όχι μόνο τις γνώσεις, αλλά και τις ποσοτικές, προσαρμοστικές και ηγετικές δεξιότητες που απαιτούνται για την προώθηση της βιωσιμότητας στον τομέα των παραστατικών τεχνών.</a:t>
            </a:r>
          </a:p>
          <a:p>
            <a:endParaRPr lang="en-US" dirty="0"/>
          </a:p>
          <a:p>
            <a:endParaRPr lang="el-GR" dirty="0"/>
          </a:p>
        </p:txBody>
      </p:sp>
      <p:sp>
        <p:nvSpPr>
          <p:cNvPr id="4" name="Θέση αριθμού διαφάνειας 3">
            <a:extLst>
              <a:ext uri="{FF2B5EF4-FFF2-40B4-BE49-F238E27FC236}">
                <a16:creationId xmlns:a16="http://schemas.microsoft.com/office/drawing/2014/main" id="{61E6DD41-AC24-3444-3030-4745AE19E553}"/>
              </a:ext>
            </a:extLst>
          </p:cNvPr>
          <p:cNvSpPr>
            <a:spLocks noGrp="1"/>
          </p:cNvSpPr>
          <p:nvPr>
            <p:ph type="sldNum" sz="quarter" idx="5"/>
          </p:nvPr>
        </p:nvSpPr>
        <p:spPr/>
        <p:txBody>
          <a:bodyPr/>
          <a:lstStyle/>
          <a:p>
            <a:fld id="{D274D5D8-74C3-4A38-835E-EC8AAD529D29}" type="slidenum">
              <a:rPr lang="el-GR" smtClean="0"/>
              <a:t>36</a:t>
            </a:fld>
            <a:endParaRPr lang="el-GR"/>
          </a:p>
        </p:txBody>
      </p:sp>
    </p:spTree>
    <p:extLst>
      <p:ext uri="{BB962C8B-B14F-4D97-AF65-F5344CB8AC3E}">
        <p14:creationId xmlns:p14="http://schemas.microsoft.com/office/powerpoint/2010/main" val="255366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Στόχος μας είναι να διερευνήσουμε πώς τα δεδομένα μπορούν να ενδυναμώσουν τους φοιτητές, όχι μόνο για να κατανοήσουν τη βιωσιμότητα, αλλά και για να ηγηθούν ενεργά της αλλαγής στο μελλοντικό επαγγελματικό τους περιβάλλον. Θα εξετάσουμε πώς οι μετρήσιμοι στόχοι, τα πρακτικά εργαλεία και οι συνεργατικές διαδικασίες μπορούν να μετατρέψουν τη βιωσιμότητα από θεωρία σε πράξη.</a:t>
            </a:r>
          </a:p>
          <a:p>
            <a:endParaRPr lang="en-US" dirty="0"/>
          </a:p>
          <a:p>
            <a:r>
              <a:rPr lang="en-US" dirty="0"/>
              <a:t>1. Θέσπιση μετρήσιμων στόχων και προώθηση της βελτίωσης</a:t>
            </a:r>
          </a:p>
          <a:p>
            <a:r>
              <a:rPr lang="en-US" dirty="0"/>
              <a:t>Ενθαρρύνετε τους φοιτητές να θέσουν σαφείς, μετρήσιμους στόχους βιωσιμότητας από την αρχή, είτε πρόκειται για τη μείωση της κατανάλωσης ενέργειας, την επίτευξη ενός ποσοστού ανακύκλωσης ή την τήρηση των κριτηρίων αναφοράς του Theatre Green Book. Ωστόσο, δεν πρόκειται απλώς για την επίτευξη αριθμητικών στόχων. Πρόκειται για τη δημιουργία μιας κουλτούρας συνεχούς βελτίωσης. Κάθε παραγωγή, κάθε λειτουργία ενός χώρου, γίνεται μια ευκαιρία για δοκιμή, μέτρηση και βελτίωση.</a:t>
            </a:r>
          </a:p>
          <a:p>
            <a:endParaRPr lang="en-US" dirty="0"/>
          </a:p>
          <a:p>
            <a:r>
              <a:rPr lang="en-US" dirty="0"/>
              <a:t>2. Ενσωμάτωση της γνώσης δεδομένων στην πράξη</a:t>
            </a:r>
          </a:p>
          <a:p>
            <a:r>
              <a:rPr lang="en-US" dirty="0"/>
              <a:t>Η ηγεσία στην αειφορία σήμερα απαιτεί γνώση δεδομένων. Πρέπει να διδάξουμε στους μαθητές να συλλέγουν και να ερμηνεύουν πραγματικά δεδομένα, όπως η κατανάλωση ενέργειας, οι ροές υλικών ή οι εκπομπές από τις μεταφορές. Χρησιμοποιήστε εργαλεία όπως ψηφιακά ταμπλό, υπολογιστές παραγωγής ή ακόμα και απλά φύλλα εργασίας παρακολούθησης. Με την πρακτική εργασία με δεδομένα, οι μαθητές μαθαίνουν να λαμβάνουν τεκμηριωμένες αποφάσεις και αποκτούν αυτοπεποίθηση στη διαχείριση σύνθετων αειφόρων συστημάτων.</a:t>
            </a:r>
          </a:p>
          <a:p>
            <a:endParaRPr lang="en-US" dirty="0"/>
          </a:p>
          <a:p>
            <a:r>
              <a:rPr lang="en-US" dirty="0"/>
              <a:t>3. Η ενεργειακή απόδοση ξεκινά με τα δεδομένα</a:t>
            </a:r>
          </a:p>
          <a:p>
            <a:r>
              <a:rPr lang="en-US" dirty="0"/>
              <a:t>Η ενεργειακή απόδοση είναι ένας βασικός τομέας στον οποίο τα δεδομένα πρωτοστατούν. Ζητήστε από τους μαθητές να αναλύσουν τα δεδομένα του χώρου για να εντοπίσουν ανεπάρκειες, όπως ξεπερασμένο φωτισμό ή κακό προγραμματισμό του συστήματος θέρμανσης, εξαερισμού και κλιματισμού. Στη συνέχεια, προτρέψτε τους να προτείνουν αναβαθμίσεις βάσει δεδομένων: μετάβαση σε LED, αυτοματοποίηση, ανανεώσιμες πηγές ενέργειας ή έξυπνος προγραμματισμός. Αυτή η προσέγγιση συνδέει τις λειτουργικές επιλογές άμεσα με τον περιβαλλοντικό αντίκτυπο και δείχνει στους μαθητές πώς η γνώση μπορεί να οδηγήσει σε σημαντικές αλλαγές.</a:t>
            </a:r>
          </a:p>
          <a:p>
            <a:endParaRPr lang="en-US" dirty="0"/>
          </a:p>
          <a:p>
            <a:r>
              <a:rPr lang="en-US" dirty="0"/>
              <a:t>4. Κυκλική σκέψη και χαρτογράφηση πόρων</a:t>
            </a:r>
          </a:p>
          <a:p>
            <a:r>
              <a:rPr lang="en-US" dirty="0"/>
              <a:t>Η βιώσιμη παραγωγή δεν αφορά μόνο αυτό που αγοράζετε, αλλά και αυτό που ήδη έχετε. Διδάξτε στους μαθητές να χαρτογραφούν τους διαθέσιμους πόρους και να παρακολουθούν τη χρήση των υλικών καθ' όλη τη διάρκεια του κύκλου ζωής τους. Εισαγάγετέ τους στα εργαλεία και τα αποθέματα της κυκλικής οικονομίας που υποστηρίζουν την επαναχρησιμοποίηση, τη modularity και τις έξυπνες προμήθειες. Κατανοώντας τις ροές των πόρων, οι μαθητές μπορούν να σχεδιάσουν παραγωγές που είναι δημιουργικές και παράγουν λίγα απόβλητα.</a:t>
            </a:r>
          </a:p>
          <a:p>
            <a:endParaRPr lang="en-US" dirty="0"/>
          </a:p>
          <a:p>
            <a:r>
              <a:rPr lang="en-US" dirty="0"/>
              <a:t>5. Συνεργασία και ευθυγράμμιση των ενδιαφερόμενων μερών</a:t>
            </a:r>
          </a:p>
          <a:p>
            <a:r>
              <a:rPr lang="en-US" dirty="0"/>
              <a:t>Τα δεδομένα μπορούν επίσης να ενισχύσουν την ομαδική εργασία. Δομήστε τα μαθήματά σας έτσι ώστε να περιλαμβάνουν συνεργατικό σχεδιασμό και ανασκόπηση δεδομένων. Χρησιμοποιήστε Συμφωνίες Πράσινης Παραγωγής με στόχους, όπως εξοικονόμηση ενέργειας ή ποσοστά επαναχρησιμοποίησης, για να ευθυγραμμίσετε όλους με τους ίδιους στόχους. Αυτό ενισχύει την υπευθυνότητα και δείχνει στους μαθητές πώς η βιωσιμότητα μπορεί να διαχειριστεί μέσω ευέλικτης, διαφανούς ομαδικής εργασίας.</a:t>
            </a:r>
          </a:p>
          <a:p>
            <a:endParaRPr lang="en-US" dirty="0"/>
          </a:p>
          <a:p>
            <a:r>
              <a:rPr lang="en-US" dirty="0"/>
              <a:t>6. Τεκμηρίωση και αναστοχασμός για μακροπρόθεσμη μάθηση</a:t>
            </a:r>
          </a:p>
          <a:p>
            <a:r>
              <a:rPr lang="en-US" dirty="0"/>
              <a:t>Μην αφήνετε τους μαθητές να προχωρήσουν χωρίς να καταγράψουν όσα έχουν μάθει. Ενθαρρύνετέ τους να τεκμηριώνουν τις διαδικασίες, τις μετρήσεις, τις επιτυχίες και τις αποτυχίες. Η αναστοχαστική σκέψη δεν είναι απλώς μια ακαδημαϊκή άσκηση — είναι το θεμέλιο για την επέκταση όσων λειτουργούν. Κάθε έργο γίνεται ένα σκαλοπάτι προς μια πιο βιώσιμη πρακτική.</a:t>
            </a:r>
          </a:p>
          <a:p>
            <a:endParaRPr lang="en-US" dirty="0"/>
          </a:p>
          <a:p>
            <a:r>
              <a:rPr lang="en-US" dirty="0"/>
              <a:t>7. Κίνητρα μέσω μετρήσιμου αντίκτυπου</a:t>
            </a:r>
          </a:p>
          <a:p>
            <a:r>
              <a:rPr lang="en-US" dirty="0"/>
              <a:t>Τέλος, να θυμάστε ότι η βιωσιμότητα μπορεί μερικές φορές να φαίνεται συντριπτική, ειδικά για τους μαθητές που μόλις ξεκινούν. Χρησιμοποιήστε τα δεδομένα ως πηγή ενθάρρυνσης και ενδυνάμωσης. Βοηθήστε τους μαθητές να δουν το αποτύπωμά τους, τον θετικό αντίκτυπο που μπορούν να έχουν. Αφήστε τα δεδομένα να αφηγηθούν μια ιστορία προόδου και δυναμικού, όχι μόνο ευθύνης.</a:t>
            </a:r>
          </a:p>
          <a:p>
            <a:endParaRPr lang="en-US" dirty="0"/>
          </a:p>
          <a:p>
            <a:r>
              <a:rPr lang="en-US" dirty="0"/>
              <a:t>Τελικό συμπέρασμα</a:t>
            </a:r>
          </a:p>
          <a:p>
            <a:r>
              <a:rPr lang="en-US" dirty="0"/>
              <a:t>Η βιωσιμότητα δεν έχει να κάνει με την τελειότητα, αλλά με τη μάθηση μέσω της δράσης. Και τα δεδομένα μας δίνουν τα εργαλεία για να μάθουμε, να προσαρμοστούμε και να βελτιωθούμε. Ενσωματώνοντας αυτές τις στρατηγικές στη διδασκαλία σας, βοηθάτε τους μαθητές να γίνουν όχι μόνο εξειδικευμένοι επαγγελματίες, αλλά και αυτοπεποίθητοι, δημιουργικοί ηγέτες για μια πιο βιώσιμη βιομηχανία παραστατικών τεχνών.</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37</a:t>
            </a:fld>
            <a:endParaRPr lang="el-GR"/>
          </a:p>
        </p:txBody>
      </p:sp>
    </p:spTree>
    <p:extLst>
      <p:ext uri="{BB962C8B-B14F-4D97-AF65-F5344CB8AC3E}">
        <p14:creationId xmlns:p14="http://schemas.microsoft.com/office/powerpoint/2010/main" val="3323118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38</a:t>
            </a:fld>
            <a:endParaRPr lang="el-GR"/>
          </a:p>
        </p:txBody>
      </p:sp>
    </p:spTree>
    <p:extLst>
      <p:ext uri="{BB962C8B-B14F-4D97-AF65-F5344CB8AC3E}">
        <p14:creationId xmlns:p14="http://schemas.microsoft.com/office/powerpoint/2010/main" val="275061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719C-B40A-3854-F597-EFB864E0541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557C4-6945-C718-9AA8-9D46CB9F4DA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88AAD6-F7DC-091E-4044-B4A9A62216F5}"/>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Ως εκπαιδευτικοί με προσανατολισμό στο μέλλον, η πρόκληση που αντιμετωπίζουμε δεν είναι μόνο να κατανοήσουμε τη βιωσιμότητα, αλλά και να εξοπλίσουμε τους μαθητές με τα εργαλεία, τις συνήθειες και την αυτοπεποίθηση που χρειάζονται για να ηγηθούν των προσπαθειών βιωσιμότητας στον τομέα τους.</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Σε αυτή τη δραστηριότητα, θα σχεδιάσετε από κοινού μια μεταβιβάσιμη μαθησιακή εργασία που συνδέει τη θεωρία της αειφορίας με την εφαρμογή στο πεδίο και τα μετρήσιμα αποτελέσματα.</a:t>
            </a:r>
            <a:endParaRPr lang="el-GR" sz="1100" i="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1F04A8-1B0E-6ADE-1AEA-A2A2848AB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245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noProof="0" dirty="0">
                <a:latin typeface="Calibri" panose="020F0502020204030204" pitchFamily="34" charset="0"/>
                <a:ea typeface="Calibri" panose="020F0502020204030204" pitchFamily="34" charset="0"/>
                <a:cs typeface="Calibri" panose="020F0502020204030204" pitchFamily="34" charset="0"/>
              </a:rPr>
              <a:t>Το INSPIRE είναι μια ευρωπαϊκή εκπαιδευτική πρωτοβουλία που έχει σχεδιαστεί για να υποστηρίξει τη βιώσιμη και ψηφιακή μεταμόρφωση των παραστατικών τεχνών. Παρέχει σε επαγγελματίες και εκπαιδευτικούς τα εργαλεία για την ανάπτυξη δεξιοτήτων με προσανατολισμό στο μέλλον στους τομείς της βιωσιμότητας, της ψηφιοποίησης, της επιχειρηματικότητας, της ηγεσίας και της ανθεκτικότητας.</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GB" sz="1100" noProof="0" dirty="0">
                <a:latin typeface="Calibri" panose="020F0502020204030204" pitchFamily="34" charset="0"/>
                <a:ea typeface="Calibri" panose="020F0502020204030204" pitchFamily="34" charset="0"/>
                <a:cs typeface="Calibri" panose="020F0502020204030204" pitchFamily="34" charset="0"/>
              </a:rPr>
              <a:t>Το πρόγραμμα είναι εναρμονισμένο με τα ευρωπαϊκά εκπαιδευτικά πλαίσια και προσαρμοσμένο στις πραγματικές ανάγκες του τομέα, δίνοντας τη δυνατότητα στους συμμετέχοντες να ηγηθούν σημαντικών αλλαγών στις οργανώσεις και τις εργασιακές πρακτικές τους.</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μάθημα αυτό και το σχετικό εγχειρίδιο έχουν σχεδιαστεί για εκπαιδευτικούς που εργάζονται στην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τριτοβάθμια εκπαίδευση (HE)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την επαγγελματική εκπαίδευση και κατάρτιση (VET)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ασχολούνται με την προετοιμασία της επόμενης γενιάς επαγγελματιών στις παραστατικές τέχνες. Είναι ιδιαίτερα κατάλληλο για όσους εκπαιδεύουν μαθητές να αναλάβουν ρόλους όπως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διευθυντές παραγωγής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σκηνοθέτες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καλλιτεχνικοί διευθυντές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διευθυντές πολιτιστικών εγκαταστάσεων</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τεχνικοί σκηνής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και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σκηνογράφοι</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μεταξύ άλλων.</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4</a:t>
            </a:fld>
            <a:endParaRPr lang="el-GR"/>
          </a:p>
        </p:txBody>
      </p:sp>
    </p:spTree>
    <p:extLst>
      <p:ext uri="{BB962C8B-B14F-4D97-AF65-F5344CB8AC3E}">
        <p14:creationId xmlns:p14="http://schemas.microsoft.com/office/powerpoint/2010/main" val="172307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D09B-B8DA-3534-89E1-2CF44AFD50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69437B-1F04-32A0-6921-A6B1CCACA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0B7817-23FF-AB1E-63B6-17FDADE792B5}"/>
              </a:ext>
            </a:extLst>
          </p:cNvPr>
          <p:cNvSpPr>
            <a:spLocks noGrp="1"/>
          </p:cNvSpPr>
          <p:nvPr>
            <p:ph type="body" idx="1"/>
          </p:nvPr>
        </p:nvSpPr>
        <p:spPr/>
        <p:txBody>
          <a:bodyPr/>
          <a:lstStyle/>
          <a:p>
            <a:r>
              <a:rPr lang="en-US" dirty="0"/>
              <a:t>Για να κλείσετε τη συνεδρία, αφιερώστε λίγο χρόνο για να σκεφτείτε τον ρόλο σας ως εκπαιδευτή στην προώθηση της πράσινης και βιώσιμης μεταμόρφωσης. </a:t>
            </a:r>
          </a:p>
          <a:p>
            <a:endParaRPr lang="en-US" dirty="0"/>
          </a:p>
          <a:p>
            <a:pPr marL="171450" indent="-171450">
              <a:buFont typeface="Arial" panose="020B0604020202020204" pitchFamily="34" charset="0"/>
              <a:buChar char="•"/>
            </a:pPr>
            <a:r>
              <a:rPr lang="en-US" dirty="0"/>
              <a:t>Πόσο σίγουροι αισθάνεστε τώρα για το σχεδιασμό δραστηριοτήτων βιωσιμότητας με μετρήσιμα αποτελέσματα; </a:t>
            </a:r>
          </a:p>
          <a:p>
            <a:pPr marL="171450" indent="-171450">
              <a:buFont typeface="Arial" panose="020B0604020202020204" pitchFamily="34" charset="0"/>
              <a:buChar char="•"/>
            </a:pPr>
            <a:r>
              <a:rPr lang="en-US" dirty="0"/>
              <a:t>Με ποιους τρόπους θα μπορούσατε να ενσωματώσετε εργαλεία όπως το Theatre Green Book στη διδασκαλία σας που είναι επικεντρωμένη στους μαθητές; </a:t>
            </a:r>
          </a:p>
          <a:p>
            <a:pPr marL="171450" indent="-171450">
              <a:buFont typeface="Arial" panose="020B0604020202020204" pitchFamily="34" charset="0"/>
              <a:buChar char="•"/>
            </a:pPr>
            <a:r>
              <a:rPr lang="en-US" dirty="0"/>
              <a:t>Μπορείτε να επιτύχετε ισορροπία μεταξύ δεδομένων, συνεργασίας και κριτικής σκέψης στις μεθόδους σας και πώς θα υποστηρίξετε και θα αξιολογήσετε αποτελεσματικά αυτή τη μάθηση; </a:t>
            </a:r>
          </a:p>
          <a:p>
            <a:endParaRPr lang="en-US" dirty="0"/>
          </a:p>
          <a:p>
            <a:r>
              <a:rPr lang="en-US" b="1" dirty="0"/>
              <a:t>Τέλος, ποιες ιδέες αναδύονται για την επέκταση των πρακτικών βιωσιμότητας σε όλο το πρόγραμμα σπουδών ή το ίδρυμά σας και πώς θα τις εφαρμόσετε;</a:t>
            </a:r>
            <a:endParaRPr lang="de-AT" b="1" dirty="0"/>
          </a:p>
        </p:txBody>
      </p:sp>
      <p:sp>
        <p:nvSpPr>
          <p:cNvPr id="4" name="Foliennummernplatzhalter 3">
            <a:extLst>
              <a:ext uri="{FF2B5EF4-FFF2-40B4-BE49-F238E27FC236}">
                <a16:creationId xmlns:a16="http://schemas.microsoft.com/office/drawing/2014/main" id="{A9957802-98C1-965D-42D2-F30E94FBDFFB}"/>
              </a:ext>
            </a:extLst>
          </p:cNvPr>
          <p:cNvSpPr>
            <a:spLocks noGrp="1"/>
          </p:cNvSpPr>
          <p:nvPr>
            <p:ph type="sldNum" sz="quarter" idx="5"/>
          </p:nvPr>
        </p:nvSpPr>
        <p:spPr/>
        <p:txBody>
          <a:bodyPr/>
          <a:lstStyle/>
          <a:p>
            <a:fld id="{D274D5D8-74C3-4A38-835E-EC8AAD529D29}" type="slidenum">
              <a:rPr lang="el-GR" smtClean="0"/>
              <a:t>40</a:t>
            </a:fld>
            <a:endParaRPr lang="el-GR"/>
          </a:p>
        </p:txBody>
      </p:sp>
    </p:spTree>
    <p:extLst>
      <p:ext uri="{BB962C8B-B14F-4D97-AF65-F5344CB8AC3E}">
        <p14:creationId xmlns:p14="http://schemas.microsoft.com/office/powerpoint/2010/main" val="343376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FD79-6811-7969-E832-6157EA87BC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F7FF83-1C28-5C4B-0742-E7355CCD24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243832-190A-9A3C-95BC-A2F2C377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Καλώς ήρθατε στο </a:t>
            </a:r>
            <a:r>
              <a:rPr lang="en-US" sz="1100" b="1">
                <a:latin typeface="Calibri" panose="020F0502020204030204" pitchFamily="34" charset="0"/>
                <a:ea typeface="Calibri" panose="020F0502020204030204" pitchFamily="34" charset="0"/>
                <a:cs typeface="Calibri" panose="020F0502020204030204" pitchFamily="34" charset="0"/>
              </a:rPr>
              <a:t>Μάθημα 3 - </a:t>
            </a:r>
            <a:r>
              <a:rPr lang="en-GB" sz="1100" b="1">
                <a:effectLst/>
                <a:latin typeface="Calibri" panose="020F0502020204030204" pitchFamily="34" charset="0"/>
                <a:ea typeface="Arial" panose="020B0604020202020204" pitchFamily="34" charset="0"/>
              </a:rPr>
              <a:t>Αξιοποίηση των ψηφιακών εργαλείων στις παραστατικές τέχνες, </a:t>
            </a:r>
            <a:r>
              <a:rPr lang="en-US" sz="1100"/>
              <a:t>μέρος του Μοντέλου 3 του </a:t>
            </a:r>
            <a:r>
              <a:rPr lang="en-US" sz="1100" err="1"/>
              <a:t>Προγράμματος</a:t>
            </a:r>
            <a:r>
              <a:rPr lang="en-US" sz="1100"/>
              <a:t> Κατάρτισης INSPIRE:</a:t>
            </a:r>
            <a:r>
              <a:rPr lang="en-US" sz="1100" i="1" err="1"/>
              <a:t> Ψηφιοποίηση </a:t>
            </a:r>
            <a:r>
              <a:rPr lang="en-US" sz="1100" i="1"/>
              <a:t>του τομέα των παραστατικών τεχνών</a:t>
            </a:r>
            <a:r>
              <a:rPr lang="en-US" sz="11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Αυτή η ενότητα σας βοηθά να πλοηγηθείτε στον ψηφιακό μετασχηματισμό στις παραστατικές τέχνες. Θα εξερευνήσετε πώς να δημιουργήσετε ασφαλή, χωρίς αποκλεισμούς και βιώσιμα ψηφιακά περιβάλλοντα – όχι μόνο με εργαλεία, αλλά και μέσω συνηθειών, ροών εργασίας και επικοινωνίας.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4A11DDC-730E-862C-B503-33206CDF5946}"/>
              </a:ext>
            </a:extLst>
          </p:cNvPr>
          <p:cNvSpPr>
            <a:spLocks noGrp="1"/>
          </p:cNvSpPr>
          <p:nvPr>
            <p:ph type="sldNum" sz="quarter" idx="5"/>
          </p:nvPr>
        </p:nvSpPr>
        <p:spPr/>
        <p:txBody>
          <a:bodyPr/>
          <a:lstStyle/>
          <a:p>
            <a:fld id="{D274D5D8-74C3-4A38-835E-EC8AAD529D29}" type="slidenum">
              <a:rPr lang="el-GR" smtClean="0"/>
              <a:t>41</a:t>
            </a:fld>
            <a:endParaRPr lang="el-GR"/>
          </a:p>
        </p:txBody>
      </p:sp>
    </p:spTree>
    <p:extLst>
      <p:ext uri="{BB962C8B-B14F-4D97-AF65-F5344CB8AC3E}">
        <p14:creationId xmlns:p14="http://schemas.microsoft.com/office/powerpoint/2010/main" val="1766663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Οι βασικοί πυλώνες του μαθήματος 3 είναι: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Δημιουργία μιας ασφαλούς και χωρίς αποκλεισμούς ψηφιακής κουλτούρας</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Σχεδιασμός για ψηφιακή βιωσιμότητα και μακροπρόθεσμη πρακτική</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Ηγεσία στην ψηφιακή μεταμόρφωση στην πράξη</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42</a:t>
            </a:fld>
            <a:endParaRPr lang="el-GR"/>
          </a:p>
        </p:txBody>
      </p:sp>
    </p:spTree>
    <p:extLst>
      <p:ext uri="{BB962C8B-B14F-4D97-AF65-F5344CB8AC3E}">
        <p14:creationId xmlns:p14="http://schemas.microsoft.com/office/powerpoint/2010/main" val="403153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err="1">
                <a:latin typeface="Calibri" panose="020F0502020204030204" pitchFamily="34" charset="0"/>
                <a:ea typeface="Calibri" panose="020F0502020204030204" pitchFamily="34" charset="0"/>
                <a:cs typeface="Calibri" panose="020F0502020204030204" pitchFamily="34" charset="0"/>
              </a:rPr>
              <a:t>Η ψηφιοποίηση </a:t>
            </a:r>
            <a:r>
              <a:rPr lang="en-US" sz="1100">
                <a:latin typeface="Calibri" panose="020F0502020204030204" pitchFamily="34" charset="0"/>
                <a:ea typeface="Calibri" panose="020F0502020204030204" pitchFamily="34" charset="0"/>
                <a:cs typeface="Calibri" panose="020F0502020204030204" pitchFamily="34" charset="0"/>
              </a:rPr>
              <a:t>συχνά παρερμηνεύεται ως μια καθαρά τεχνική διαδικασία. Ωστόσο, στις παραστατικές τέχνες, διαμορφώνει τον τρόπο με τον οποίο οι άνθρωποι συνεργάζονται, επικοινωνούν και δημιουργούν. Ως εκπαιδευτές, δεν διδάσκετε απλώς εργαλεία. Καθοδηγείτε επαγγελματίες στην ενσωμάτωση αξιών όπως η ασφάλεια, η προσβασιμότητα, η ηθική χρήση και η ανθεκτικότητα στην ψηφιακή τους εργασία.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43</a:t>
            </a:fld>
            <a:endParaRPr lang="el-GR"/>
          </a:p>
        </p:txBody>
      </p:sp>
    </p:spTree>
    <p:extLst>
      <p:ext uri="{BB962C8B-B14F-4D97-AF65-F5344CB8AC3E}">
        <p14:creationId xmlns:p14="http://schemas.microsoft.com/office/powerpoint/2010/main" val="3045078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Αυτή η δραστηριότητα μας γειώνει στον πραγματικό κόσμο. Κάθε σενάριο επισημαίνει κοινά ζητήματα στον χώρο των παραστατικών τεχνών. Κινδύνους που μπορούμε να αποτρέψουμε με καλύτερες συνήθειες.</a:t>
            </a:r>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44</a:t>
            </a:fld>
            <a:endParaRPr lang="el-GR"/>
          </a:p>
        </p:txBody>
      </p:sp>
    </p:spTree>
    <p:extLst>
      <p:ext uri="{BB962C8B-B14F-4D97-AF65-F5344CB8AC3E}">
        <p14:creationId xmlns:p14="http://schemas.microsoft.com/office/powerpoint/2010/main" val="3334828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9AD3-9691-A322-23F8-B6B5F405FFC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01B307-BEF2-23DD-158E-2CD0438D28E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62D7CD8-2F80-C25B-E6EE-61A5140F3A9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Στον χώρο των παραστατικών τεχνών, οι επαγγελματίες συχνά εργάζονται σε πολλαπλές πλατφόρμες και μοιράζονται ευαίσθητα δεδομένα.</a:t>
            </a:r>
          </a:p>
          <a:p>
            <a:r>
              <a:rPr lang="en-US" sz="1100">
                <a:latin typeface="Calibri" panose="020F0502020204030204" pitchFamily="34" charset="0"/>
                <a:ea typeface="Calibri" panose="020F0502020204030204" pitchFamily="34" charset="0"/>
                <a:cs typeface="Calibri" panose="020F0502020204030204" pitchFamily="34" charset="0"/>
              </a:rPr>
              <a:t>Η ψηφιακή ασφάλεια δεν είναι δουλειά ενός μόνο ειδικού και δεν αποτελεί αποκλειστικά τεχνικό ζήτημα. Είναι μια </a:t>
            </a:r>
            <a:r>
              <a:rPr lang="en-US" sz="1100" b="1">
                <a:latin typeface="Calibri" panose="020F0502020204030204" pitchFamily="34" charset="0"/>
                <a:ea typeface="Calibri" panose="020F0502020204030204" pitchFamily="34" charset="0"/>
                <a:cs typeface="Calibri" panose="020F0502020204030204" pitchFamily="34" charset="0"/>
              </a:rPr>
              <a:t>κοινή ευθύνη </a:t>
            </a:r>
            <a:r>
              <a:rPr lang="en-US" sz="1100">
                <a:latin typeface="Calibri" panose="020F0502020204030204" pitchFamily="34" charset="0"/>
                <a:ea typeface="Calibri" panose="020F0502020204030204" pitchFamily="34" charset="0"/>
                <a:cs typeface="Calibri" panose="020F0502020204030204" pitchFamily="34" charset="0"/>
              </a:rPr>
              <a:t>όλων των ρόλων και </a:t>
            </a:r>
            <a:r>
              <a:rPr lang="en-US" sz="1100"/>
              <a:t>αφορά την προστασία των ανθρώπων και των ροών εργασίας σε ολόκληρη την ομάδα</a:t>
            </a:r>
            <a:r>
              <a:rPr lang="en-US" sz="1100">
                <a:latin typeface="Calibri" panose="020F0502020204030204" pitchFamily="34" charset="0"/>
                <a:ea typeface="Calibri" panose="020F0502020204030204" pitchFamily="34" charset="0"/>
                <a:cs typeface="Calibri" panose="020F0502020204030204" pitchFamily="34" charset="0"/>
              </a:rPr>
              <a:t>. Αυτό περιλαμβάνει ισχυρούς κωδικούς πρόσβασης, ασφαλή κοινή χρήση αρχείων και προστασία της ευημερίας στους ψηφιακούς χώρους.</a:t>
            </a:r>
          </a:p>
          <a:p>
            <a:r>
              <a:rPr lang="en-US" sz="1100">
                <a:latin typeface="Calibri" panose="020F0502020204030204" pitchFamily="34" charset="0"/>
                <a:ea typeface="Calibri" panose="020F0502020204030204" pitchFamily="34" charset="0"/>
                <a:cs typeface="Calibri" panose="020F0502020204030204" pitchFamily="34" charset="0"/>
              </a:rPr>
              <a:t>Είτε οι επαγγελματίες διαχειρίζονται συμβόλαια, πρόβες ή τεχνικά αρχεία, κάθε ρόλος συμβάλλει στη διαμόρφωση της ψηφιακής ευημερίας </a:t>
            </a:r>
            <a:r>
              <a:rPr lang="en-US" sz="1100" err="1">
                <a:latin typeface="Calibri" panose="020F0502020204030204" pitchFamily="34" charset="0"/>
                <a:ea typeface="Calibri" panose="020F0502020204030204" pitchFamily="34" charset="0"/>
                <a:cs typeface="Calibri" panose="020F0502020204030204" pitchFamily="34" charset="0"/>
              </a:rPr>
              <a:t>του οργανισμού</a:t>
            </a:r>
            <a:r>
              <a:rPr lang="en-US" sz="1100">
                <a:latin typeface="Calibri" panose="020F0502020204030204" pitchFamily="34" charset="0"/>
                <a:ea typeface="Calibri" panose="020F0502020204030204" pitchFamily="34" charset="0"/>
                <a:cs typeface="Calibri" panose="020F0502020204030204" pitchFamily="34" charset="0"/>
              </a:rPr>
              <a:t>.</a:t>
            </a:r>
          </a:p>
        </p:txBody>
      </p:sp>
      <p:sp>
        <p:nvSpPr>
          <p:cNvPr id="4" name="Θέση αριθμού διαφάνειας 3">
            <a:extLst>
              <a:ext uri="{FF2B5EF4-FFF2-40B4-BE49-F238E27FC236}">
                <a16:creationId xmlns:a16="http://schemas.microsoft.com/office/drawing/2014/main" id="{0B90FB69-5095-36A7-B127-093BFDA69DE9}"/>
              </a:ext>
            </a:extLst>
          </p:cNvPr>
          <p:cNvSpPr>
            <a:spLocks noGrp="1"/>
          </p:cNvSpPr>
          <p:nvPr>
            <p:ph type="sldNum" sz="quarter" idx="5"/>
          </p:nvPr>
        </p:nvSpPr>
        <p:spPr/>
        <p:txBody>
          <a:bodyPr/>
          <a:lstStyle/>
          <a:p>
            <a:fld id="{D274D5D8-74C3-4A38-835E-EC8AAD529D29}" type="slidenum">
              <a:rPr lang="el-GR" smtClean="0"/>
              <a:t>45</a:t>
            </a:fld>
            <a:endParaRPr lang="el-GR"/>
          </a:p>
        </p:txBody>
      </p:sp>
    </p:spTree>
    <p:extLst>
      <p:ext uri="{BB962C8B-B14F-4D97-AF65-F5344CB8AC3E}">
        <p14:creationId xmlns:p14="http://schemas.microsoft.com/office/powerpoint/2010/main" val="523748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B59C-EED7-6D7B-1A81-E1D17CFBB4A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0FC4FE-E476-7D3D-A8F2-87A35B3B6C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857A93-C720-D299-52BE-0B97345B98F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Αφού προσδιοριστούν οι κοινές ψηφιακές απειλές, είναι απαραίτητο να επισημανθούν πρακτικοί τομείς εστίασης όπου μπορούν να ενισχυθούν βιώσιμες και χωρίς αποκλεισμούς συνήθειες. Αυτοί οι τομείς δεν είναι απλώς υποχρεώσεις που επιβάλλονται από πολιτικές, αλλά εργαλεία που υποστηρίζουν τη δημιουργικότητα, τη συνεργασία και την ηθική ψηφιακή συμμετοχή. Όταν ενσωματώνονται στην πρακτική της κατάρτισης, συμβάλλουν στη διαμόρφωση μιας υγιέστερης ψηφιακής κουλτούρας σε διάφορα περιβάλλοντα των παραστατικών τεχνών. Οι διαμεσολαβητές μπορούν να ενσωματώσουν αυτά τα στοιχεία μέσω παραδειγμάτων, προτροπών για προβληματισμό και προτύπων αποτελεσματικών </a:t>
            </a:r>
            <a:r>
              <a:rPr lang="en-US" sz="1100" err="1">
                <a:latin typeface="Calibri" panose="020F0502020204030204" pitchFamily="34" charset="0"/>
                <a:ea typeface="Calibri" panose="020F0502020204030204" pitchFamily="34" charset="0"/>
                <a:cs typeface="Calibri" panose="020F0502020204030204" pitchFamily="34" charset="0"/>
              </a:rPr>
              <a:t>συμπεριφορών</a:t>
            </a:r>
            <a:r>
              <a:rPr lang="en-US" sz="1100">
                <a:latin typeface="Calibri" panose="020F0502020204030204" pitchFamily="34" charset="0"/>
                <a:ea typeface="Calibri" panose="020F0502020204030204" pitchFamily="34" charset="0"/>
                <a:cs typeface="Calibri" panose="020F0502020204030204" pitchFamily="34" charset="0"/>
              </a:rPr>
              <a:t>. Μικρές, σκόπιμες αλλαγές μπορούν να συμβάλουν σε ασφαλέστερες, πιο σεβαστές και ανθεκτικές ψηφιακές ροές εργασίας σε επαγγελματικά περιβάλλοντα.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F9801C-A1CA-A69B-F3B9-B2839F17F04B}"/>
              </a:ext>
            </a:extLst>
          </p:cNvPr>
          <p:cNvSpPr>
            <a:spLocks noGrp="1"/>
          </p:cNvSpPr>
          <p:nvPr>
            <p:ph type="sldNum" sz="quarter" idx="5"/>
          </p:nvPr>
        </p:nvSpPr>
        <p:spPr/>
        <p:txBody>
          <a:bodyPr/>
          <a:lstStyle/>
          <a:p>
            <a:fld id="{D274D5D8-74C3-4A38-835E-EC8AAD529D29}" type="slidenum">
              <a:rPr lang="el-GR" smtClean="0"/>
              <a:t>46</a:t>
            </a:fld>
            <a:endParaRPr lang="el-GR"/>
          </a:p>
        </p:txBody>
      </p:sp>
    </p:spTree>
    <p:extLst>
      <p:ext uri="{BB962C8B-B14F-4D97-AF65-F5344CB8AC3E}">
        <p14:creationId xmlns:p14="http://schemas.microsoft.com/office/powerpoint/2010/main" val="3430271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CB00-A827-0FEA-D978-87B19EB1E6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0EDD0D8-4207-12C8-4278-374AF7A883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7CB5FA-1D1D-CBA8-3467-B7E20AD7585C}"/>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Οι ψηφιακοί κίνδυνοι δεν επηρεάζουν μόνο τις πληροφορίες. Επηρεάζουν επίσης τη σωματική και ψυχική υγεία. Ως εκπαιδευτές, βοηθάμε τους επαγγελματίες </a:t>
            </a:r>
            <a:r>
              <a:rPr lang="en-US" sz="1100" err="1">
                <a:latin typeface="Calibri" panose="020F0502020204030204" pitchFamily="34" charset="0"/>
                <a:ea typeface="Calibri" panose="020F0502020204030204" pitchFamily="34" charset="0"/>
                <a:cs typeface="Calibri" panose="020F0502020204030204" pitchFamily="34" charset="0"/>
              </a:rPr>
              <a:t>να αναγνωρίσουν </a:t>
            </a:r>
            <a:r>
              <a:rPr lang="en-US" sz="1100">
                <a:latin typeface="Calibri" panose="020F0502020204030204" pitchFamily="34" charset="0"/>
                <a:ea typeface="Calibri" panose="020F0502020204030204" pitchFamily="34" charset="0"/>
                <a:cs typeface="Calibri" panose="020F0502020204030204" pitchFamily="34" charset="0"/>
              </a:rPr>
              <a:t>αυτούς τους κινδύνους και να αναπτύξουν καλύτερες ψηφιακές συνήθειες.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FF5E6C6-8190-9E1F-9005-C12D259E8F0F}"/>
              </a:ext>
            </a:extLst>
          </p:cNvPr>
          <p:cNvSpPr>
            <a:spLocks noGrp="1"/>
          </p:cNvSpPr>
          <p:nvPr>
            <p:ph type="sldNum" sz="quarter" idx="5"/>
          </p:nvPr>
        </p:nvSpPr>
        <p:spPr/>
        <p:txBody>
          <a:bodyPr/>
          <a:lstStyle/>
          <a:p>
            <a:fld id="{D274D5D8-74C3-4A38-835E-EC8AAD529D29}" type="slidenum">
              <a:rPr lang="el-GR" smtClean="0"/>
              <a:t>47</a:t>
            </a:fld>
            <a:endParaRPr lang="el-GR"/>
          </a:p>
        </p:txBody>
      </p:sp>
    </p:spTree>
    <p:extLst>
      <p:ext uri="{BB962C8B-B14F-4D97-AF65-F5344CB8AC3E}">
        <p14:creationId xmlns:p14="http://schemas.microsoft.com/office/powerpoint/2010/main" val="145548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D392-31ED-D5D8-664C-985992D7E9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55CE39-4B63-5373-4C24-F986B75523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AC237A-C2F3-60F6-6AA3-43A32BCF318C}"/>
              </a:ext>
            </a:extLst>
          </p:cNvPr>
          <p:cNvSpPr>
            <a:spLocks noGrp="1"/>
          </p:cNvSpPr>
          <p:nvPr>
            <p:ph type="body" idx="1"/>
          </p:nvPr>
        </p:nvSpPr>
        <p:spPr/>
        <p:txBody>
          <a:bodyPr/>
          <a:lstStyle/>
          <a:p>
            <a:r>
              <a:rPr lang="en-US" sz="1100"/>
              <a:t>Οι επαγγελματίες δεν χρησιμοποιούν απλώς εργαλεία. Αλληλεπιδρούν με συστήματα που διαμορφώνουν την ευημερία, την αυτονομία και τη συνεργασία. Ως εκπαιδευτές, σκεφτείτε πώς αυτά τα δικαιώματα αντικατοπτρίζονται στα εργαλεία, τις προσδοκίες και τους κανόνες που βοηθάτε να ενσωματωθούν.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6C89743-512F-DF8B-C8E8-B41E6E2CFF5B}"/>
              </a:ext>
            </a:extLst>
          </p:cNvPr>
          <p:cNvSpPr>
            <a:spLocks noGrp="1"/>
          </p:cNvSpPr>
          <p:nvPr>
            <p:ph type="sldNum" sz="quarter" idx="5"/>
          </p:nvPr>
        </p:nvSpPr>
        <p:spPr/>
        <p:txBody>
          <a:bodyPr/>
          <a:lstStyle/>
          <a:p>
            <a:fld id="{D274D5D8-74C3-4A38-835E-EC8AAD529D29}" type="slidenum">
              <a:rPr lang="el-GR" smtClean="0"/>
              <a:t>48</a:t>
            </a:fld>
            <a:endParaRPr lang="el-GR"/>
          </a:p>
        </p:txBody>
      </p:sp>
    </p:spTree>
    <p:extLst>
      <p:ext uri="{BB962C8B-B14F-4D97-AF65-F5344CB8AC3E}">
        <p14:creationId xmlns:p14="http://schemas.microsoft.com/office/powerpoint/2010/main" val="912740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0662-47E0-D9D5-D8C9-BE9E41754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D88E5E-1C02-8826-2F5D-C93E1778ED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201C47-77DD-D42D-EEC9-869D195D0E03}"/>
              </a:ext>
            </a:extLst>
          </p:cNvPr>
          <p:cNvSpPr>
            <a:spLocks noGrp="1"/>
          </p:cNvSpPr>
          <p:nvPr>
            <p:ph type="body" idx="1"/>
          </p:nvPr>
        </p:nvSpPr>
        <p:spPr/>
        <p:txBody>
          <a:bodyPr/>
          <a:lstStyle/>
          <a:p>
            <a:r>
              <a:rPr lang="en-US" sz="1100"/>
              <a:t>Η σαφής και σεβαστή επικοινωνία υποστηρίζει την ένταξη, αφαιρώντας τα εμπόδια και κάνοντας όλους να αισθάνονται ασφαλείς και ορατοί. Ως εκπαιδευτές, μπορείτε να εφαρμόσετε αυτές τις πρακτικές στα δικά σας μηνύματα, να ενθαρρύνετε τους μαθητές να προβληματιστούν και να τους υποστηρίξετε στην προσαρμογή των μορφών για την προσβασιμότητα. Ακόμη και μικρά βήματα, όπως η αποφυγή ακρωνυμίων ή ο σεβασμός των χρονικών ορίων, κάνουν τη διαφορά στην ψηφιακή εμπιστοσύνη και ισότητα.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56DE52C-CC57-9BCA-4B97-FB4AC542CBB1}"/>
              </a:ext>
            </a:extLst>
          </p:cNvPr>
          <p:cNvSpPr>
            <a:spLocks noGrp="1"/>
          </p:cNvSpPr>
          <p:nvPr>
            <p:ph type="sldNum" sz="quarter" idx="5"/>
          </p:nvPr>
        </p:nvSpPr>
        <p:spPr/>
        <p:txBody>
          <a:bodyPr/>
          <a:lstStyle/>
          <a:p>
            <a:fld id="{D274D5D8-74C3-4A38-835E-EC8AAD529D29}" type="slidenum">
              <a:rPr lang="el-GR" smtClean="0"/>
              <a:t>49</a:t>
            </a:fld>
            <a:endParaRPr lang="el-GR"/>
          </a:p>
        </p:txBody>
      </p:sp>
    </p:spTree>
    <p:extLst>
      <p:ext uri="{BB962C8B-B14F-4D97-AF65-F5344CB8AC3E}">
        <p14:creationId xmlns:p14="http://schemas.microsoft.com/office/powerpoint/2010/main" val="18637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DB10-6661-B902-9160-53DF0B4899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5B9E58-2D4B-3BCC-BE75-AB66E02C0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8AA451-C21F-2C7C-C1CF-65F6AE6B8048}"/>
              </a:ext>
            </a:extLst>
          </p:cNvPr>
          <p:cNvSpPr>
            <a:spLocks noGrp="1"/>
          </p:cNvSpPr>
          <p:nvPr>
            <p:ph type="body" idx="1"/>
          </p:nvPr>
        </p:nvSpPr>
        <p:spPr/>
        <p:txBody>
          <a:bodyPr/>
          <a:lstStyle/>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Καλλιέργεια επαγγελματιών με συνείδηση βιωσιμότητας, ψηφιακές δεξιότητες, επιχειρηματικό πνεύμα και ανθεκτικότητα: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πρόγραμμα INSPIRE υποστηρίζει την ανάπτυξη βασικών δεξιοτήτων που απαιτούνται σήμερα στον τομέα των παραστατικών τεχνών. Αυτές περιλαμβάνουν περιβαλλοντική συνείδηση, ψηφιακή παιδεία, επιχειρηματική διορατικότητα και προσαρμοστικότητα — δεξιότητες που αντανακλούν τις εξελισσόμενες απαιτήσεις του τομέα.</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Ευέλικτη, αρθρωτή κατάρτιση βασισμένη στις πραγματικές ανάγκες: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πρόγραμμα είναι δομημένο γύρω από ένα αρθρωτό πρόγραμμα σπουδών που επιτρέπει στους μαθητές να επικεντρωθούν σε συγκεκριμένους τομείς που σχετίζονται με τους ρόλους τους. Συνδυάζει θεωρητικές γνώσεις με πρακτική εφαρμογή, εξασφαλίζοντας τη συνάφεια με τις τρέχουσες προκλήσεις του κλάδου.</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Ενδυναμώνει τους συμμετέχοντες να ηγηθούν σημαντικών αλλαγών: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Ευθυγραμμίζοντας με τα ευρωπαϊκά πλαίσια ικανοτήτων και εστιάζοντας στην εφαρμοσμένη μάθηση, το INSPIRE εξοπλίζει επαγγελματίες και εκπαιδευτικούς ώστε να εφαρμόζουν βιώσιμες πρακτικές, να υιοθετούν ψηφιακά εργαλεία και να προωθούν την καινοτομία στο εργασιακό τους περιβάλλον.</a:t>
            </a:r>
          </a:p>
        </p:txBody>
      </p:sp>
      <p:sp>
        <p:nvSpPr>
          <p:cNvPr id="4" name="Foliennummernplatzhalter 3">
            <a:extLst>
              <a:ext uri="{FF2B5EF4-FFF2-40B4-BE49-F238E27FC236}">
                <a16:creationId xmlns:a16="http://schemas.microsoft.com/office/drawing/2014/main" id="{52FB3102-9F90-0D30-3333-9A1052F7A1DB}"/>
              </a:ext>
            </a:extLst>
          </p:cNvPr>
          <p:cNvSpPr>
            <a:spLocks noGrp="1"/>
          </p:cNvSpPr>
          <p:nvPr>
            <p:ph type="sldNum" sz="quarter" idx="5"/>
          </p:nvPr>
        </p:nvSpPr>
        <p:spPr/>
        <p:txBody>
          <a:bodyPr/>
          <a:lstStyle/>
          <a:p>
            <a:fld id="{D274D5D8-74C3-4A38-835E-EC8AAD529D29}" type="slidenum">
              <a:rPr lang="el-GR" smtClean="0"/>
              <a:t>5</a:t>
            </a:fld>
            <a:endParaRPr lang="el-GR"/>
          </a:p>
        </p:txBody>
      </p:sp>
    </p:spTree>
    <p:extLst>
      <p:ext uri="{BB962C8B-B14F-4D97-AF65-F5344CB8AC3E}">
        <p14:creationId xmlns:p14="http://schemas.microsoft.com/office/powerpoint/2010/main" val="169647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B7E2-377B-828C-5F1F-59DA32158C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28EDCA1-7CE7-4CDD-C1FA-9D56AF9BC6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68CFA72-A4F4-4F49-4FDD-03A1AD1DC6B2}"/>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Αυτή η δραστηριότητα δείχνει πώς τα συνηθισμένα λάθη μπορούν να μετατραπούν σε σεβαστές ψηφιακές συνήθειες που υποστηρίζουν τη σαφήνεια και την ένταξη.</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42EA747-628D-2B99-C7B2-280A2185ADC4}"/>
              </a:ext>
            </a:extLst>
          </p:cNvPr>
          <p:cNvSpPr>
            <a:spLocks noGrp="1"/>
          </p:cNvSpPr>
          <p:nvPr>
            <p:ph type="sldNum" sz="quarter" idx="5"/>
          </p:nvPr>
        </p:nvSpPr>
        <p:spPr/>
        <p:txBody>
          <a:bodyPr/>
          <a:lstStyle/>
          <a:p>
            <a:fld id="{D274D5D8-74C3-4A38-835E-EC8AAD529D29}" type="slidenum">
              <a:rPr lang="el-GR" smtClean="0"/>
              <a:t>50</a:t>
            </a:fld>
            <a:endParaRPr lang="el-GR"/>
          </a:p>
        </p:txBody>
      </p:sp>
    </p:spTree>
    <p:extLst>
      <p:ext uri="{BB962C8B-B14F-4D97-AF65-F5344CB8AC3E}">
        <p14:creationId xmlns:p14="http://schemas.microsoft.com/office/powerpoint/2010/main" val="1658239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C1BB-D5EB-A31A-561F-5862378923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EF2CE2-6BC8-36CC-5B96-0F4B299A8F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E9001F6-D4BB-CB66-3012-A55481DD39EC}"/>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Η ψηφιακή βιωσιμότητα αναφέρεται στην αποτελεσματική, ηθική και διαρκή χρήση ψηφιακών εργαλείων και πρακτικών σε επαγγελματικά περιβάλλοντα. Στις παραστατικές τέχνες, όπου η εργασία συχνά εκτείνεται σε πολλές ομάδες, ζώνες ώρας και έργα, οι βιώσιμες ψηφιακές συνήθειες συμβάλλουν στη μείωση του άγχους, στη βελτίωση της συνεργασίας και στην προστασία των δημιουργικών διαδικασιών.</a:t>
            </a:r>
          </a:p>
          <a:p>
            <a:r>
              <a:rPr lang="en-US" sz="1100" dirty="0">
                <a:latin typeface="Calibri" panose="020F0502020204030204" pitchFamily="34" charset="0"/>
                <a:ea typeface="Calibri" panose="020F0502020204030204" pitchFamily="34" charset="0"/>
                <a:cs typeface="Calibri" panose="020F0502020204030204" pitchFamily="34" charset="0"/>
              </a:rPr>
              <a:t>Αυτή η έννοια υπερβαίνει τη χρήση του πιο πρόσφατου λογισμικού — εστιάζει στη λήψη προσεκτικών αποφάσεων σχετικά με τον τρόπο δημιουργίας, κοινής χρήσης, αποθήκευσης και επαναχρησιμοποίησης των πληροφοριών.</a:t>
            </a:r>
          </a:p>
        </p:txBody>
      </p:sp>
      <p:sp>
        <p:nvSpPr>
          <p:cNvPr id="4" name="Θέση αριθμού διαφάνειας 3">
            <a:extLst>
              <a:ext uri="{FF2B5EF4-FFF2-40B4-BE49-F238E27FC236}">
                <a16:creationId xmlns:a16="http://schemas.microsoft.com/office/drawing/2014/main" id="{C37D336D-ADFC-2570-F091-EB42021547EE}"/>
              </a:ext>
            </a:extLst>
          </p:cNvPr>
          <p:cNvSpPr>
            <a:spLocks noGrp="1"/>
          </p:cNvSpPr>
          <p:nvPr>
            <p:ph type="sldNum" sz="quarter" idx="5"/>
          </p:nvPr>
        </p:nvSpPr>
        <p:spPr/>
        <p:txBody>
          <a:bodyPr/>
          <a:lstStyle/>
          <a:p>
            <a:fld id="{D274D5D8-74C3-4A38-835E-EC8AAD529D29}" type="slidenum">
              <a:rPr lang="el-GR" smtClean="0"/>
              <a:t>51</a:t>
            </a:fld>
            <a:endParaRPr lang="el-GR"/>
          </a:p>
        </p:txBody>
      </p:sp>
    </p:spTree>
    <p:extLst>
      <p:ext uri="{BB962C8B-B14F-4D97-AF65-F5344CB8AC3E}">
        <p14:creationId xmlns:p14="http://schemas.microsoft.com/office/powerpoint/2010/main" val="3180270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C3F7-8380-5761-CB44-0982FD325E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F53123F-7B6A-B7C6-4A82-31CFBFA757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10FEC1F-29A5-3FE6-9019-34089A23FE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χαρτογράφηση πληροφοριών υποστηρίζει τον σαφέστερο συντονισμό και μειώνει τον κίνδυνο </a:t>
            </a:r>
            <a:r>
              <a:rPr lang="en-US" sz="1100" err="1">
                <a:latin typeface="Calibri" panose="020F0502020204030204" pitchFamily="34" charset="0"/>
                <a:ea typeface="Calibri" panose="020F0502020204030204" pitchFamily="34" charset="0"/>
                <a:cs typeface="Calibri" panose="020F0502020204030204" pitchFamily="34" charset="0"/>
              </a:rPr>
              <a:t>αποδιοργάνωσης</a:t>
            </a:r>
            <a:r>
              <a:rPr lang="en-US" sz="1100">
                <a:latin typeface="Calibri" panose="020F0502020204030204" pitchFamily="34" charset="0"/>
                <a:ea typeface="Calibri" panose="020F0502020204030204" pitchFamily="34" charset="0"/>
                <a:cs typeface="Calibri" panose="020F0502020204030204" pitchFamily="34" charset="0"/>
              </a:rPr>
              <a:t>. Βοηθά τις ομάδες να καθορίσουν ποιες πληροφορίες χρειάζονται, από ποιον και σε ποιο στάδιο. Αυτή η σαφήνεια ωφελεί τις ροές εργασίας, όπως τον προγραμματισμό, τον προϋπολογισμό και τον προγραμματισμό της παραγωγής.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6199053-3FAC-42D8-A4DA-F26A746838CE}"/>
              </a:ext>
            </a:extLst>
          </p:cNvPr>
          <p:cNvSpPr>
            <a:spLocks noGrp="1"/>
          </p:cNvSpPr>
          <p:nvPr>
            <p:ph type="sldNum" sz="quarter" idx="5"/>
          </p:nvPr>
        </p:nvSpPr>
        <p:spPr/>
        <p:txBody>
          <a:bodyPr/>
          <a:lstStyle/>
          <a:p>
            <a:fld id="{D274D5D8-74C3-4A38-835E-EC8AAD529D29}" type="slidenum">
              <a:rPr lang="el-GR" smtClean="0"/>
              <a:t>52</a:t>
            </a:fld>
            <a:endParaRPr lang="el-GR"/>
          </a:p>
        </p:txBody>
      </p:sp>
    </p:spTree>
    <p:extLst>
      <p:ext uri="{BB962C8B-B14F-4D97-AF65-F5344CB8AC3E}">
        <p14:creationId xmlns:p14="http://schemas.microsoft.com/office/powerpoint/2010/main" val="593417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53</a:t>
            </a:fld>
            <a:endParaRPr lang="el-GR"/>
          </a:p>
        </p:txBody>
      </p:sp>
    </p:spTree>
    <p:extLst>
      <p:ext uri="{BB962C8B-B14F-4D97-AF65-F5344CB8AC3E}">
        <p14:creationId xmlns:p14="http://schemas.microsoft.com/office/powerpoint/2010/main" val="2633928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EC37-18ED-88DD-6951-6C55E87540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0C5A094-CD77-A2CA-2558-3425CA22D6E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90EE5DA-2742-4636-F189-20BDB3A87837}"/>
              </a:ext>
            </a:extLst>
          </p:cNvPr>
          <p:cNvSpPr>
            <a:spLocks noGrp="1"/>
          </p:cNvSpPr>
          <p:nvPr>
            <p:ph type="body" idx="1"/>
          </p:nvPr>
        </p:nvSpPr>
        <p:spPr/>
        <p:txBody>
          <a:bodyPr/>
          <a:lstStyle/>
          <a:p>
            <a:r>
              <a:rPr lang="en-US" sz="1100"/>
              <a:t>Η αρχειοθέτηση είναι μια προνοητική πρακτική που βοηθά στη διατήρηση χρήσιμων υλικών για μελλοντική χρήση. Η σαφής ονομασία αρχείων, οι δομημένοι φάκελοι και η προσθήκη μεταδεδομένων διευκολύνουν τις ομάδες να βρίσκουν και να επαναχρησιμοποιούν περιεχόμενο, ειδικά σε ομάδες ελεύθερων επαγγελματιών ή εναλλασσόμενων μελών.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1E6F49E-4960-EDCA-EB3C-9C75C274B123}"/>
              </a:ext>
            </a:extLst>
          </p:cNvPr>
          <p:cNvSpPr>
            <a:spLocks noGrp="1"/>
          </p:cNvSpPr>
          <p:nvPr>
            <p:ph type="sldNum" sz="quarter" idx="5"/>
          </p:nvPr>
        </p:nvSpPr>
        <p:spPr/>
        <p:txBody>
          <a:bodyPr/>
          <a:lstStyle/>
          <a:p>
            <a:fld id="{D274D5D8-74C3-4A38-835E-EC8AAD529D29}" type="slidenum">
              <a:rPr lang="el-GR" smtClean="0"/>
              <a:t>54</a:t>
            </a:fld>
            <a:endParaRPr lang="el-GR"/>
          </a:p>
        </p:txBody>
      </p:sp>
    </p:spTree>
    <p:extLst>
      <p:ext uri="{BB962C8B-B14F-4D97-AF65-F5344CB8AC3E}">
        <p14:creationId xmlns:p14="http://schemas.microsoft.com/office/powerpoint/2010/main" val="3426744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55</a:t>
            </a:fld>
            <a:endParaRPr lang="el-GR"/>
          </a:p>
        </p:txBody>
      </p:sp>
    </p:spTree>
    <p:extLst>
      <p:ext uri="{BB962C8B-B14F-4D97-AF65-F5344CB8AC3E}">
        <p14:creationId xmlns:p14="http://schemas.microsoft.com/office/powerpoint/2010/main" val="417646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2A9C-8D65-CBC0-735A-E640BC0C01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3FEA085-342A-5CF7-BC43-59C2573022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080B0B-6914-B4C2-3CF9-CC8692EC676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Οι πληροφορίες υψηλής ποιότητας καθιστούν την ψηφιακή εργασία πιο αποτελεσματική, ανθεκτική και συνεργατική. Στις παραστατικές τέχνες, αυτό ισχύει για όλα, από τις τεχνικές προδιαγραφές έως τις σημειώσεις των προβών.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E7E74DE-1578-E910-1E43-6035B2ACA1A2}"/>
              </a:ext>
            </a:extLst>
          </p:cNvPr>
          <p:cNvSpPr>
            <a:spLocks noGrp="1"/>
          </p:cNvSpPr>
          <p:nvPr>
            <p:ph type="sldNum" sz="quarter" idx="5"/>
          </p:nvPr>
        </p:nvSpPr>
        <p:spPr/>
        <p:txBody>
          <a:bodyPr/>
          <a:lstStyle/>
          <a:p>
            <a:fld id="{D274D5D8-74C3-4A38-835E-EC8AAD529D29}" type="slidenum">
              <a:rPr lang="el-GR" smtClean="0"/>
              <a:t>56</a:t>
            </a:fld>
            <a:endParaRPr lang="el-GR"/>
          </a:p>
        </p:txBody>
      </p:sp>
    </p:spTree>
    <p:extLst>
      <p:ext uri="{BB962C8B-B14F-4D97-AF65-F5344CB8AC3E}">
        <p14:creationId xmlns:p14="http://schemas.microsoft.com/office/powerpoint/2010/main" val="2022552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57</a:t>
            </a:fld>
            <a:endParaRPr lang="el-GR"/>
          </a:p>
        </p:txBody>
      </p:sp>
    </p:spTree>
    <p:extLst>
      <p:ext uri="{BB962C8B-B14F-4D97-AF65-F5344CB8AC3E}">
        <p14:creationId xmlns:p14="http://schemas.microsoft.com/office/powerpoint/2010/main" val="3802777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C2A1-B50B-BC32-FAA7-E7B50A7C25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D52F59-C5F7-0F2F-398F-CA19C1E32B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F2BBCA5-F331-0685-1E99-21D485C982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συνεχής μάθηση μπορεί να ενσωματωθεί στην καθημερινή εργασία. Η αλληλοϋποστήριξη μεταξύ συναδέλφων, οι πρακτικές επιδείξεις και οι ανεπίσημες στιγμές ανταλλαγής εμπειριών συμβάλλουν στην ανάπτυξη δεξιοτήτων χωρίς να απαιτούνται επίσημες συνεδρίες. Αυτές οι προσεγγίσεις μειώνουν επίσης το ψηφιακό άγχος και προωθούν μια κουλτούρα συνεργασίας.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E20E139-6100-3320-865E-DCD9A1C722BB}"/>
              </a:ext>
            </a:extLst>
          </p:cNvPr>
          <p:cNvSpPr>
            <a:spLocks noGrp="1"/>
          </p:cNvSpPr>
          <p:nvPr>
            <p:ph type="sldNum" sz="quarter" idx="5"/>
          </p:nvPr>
        </p:nvSpPr>
        <p:spPr/>
        <p:txBody>
          <a:bodyPr/>
          <a:lstStyle/>
          <a:p>
            <a:fld id="{D274D5D8-74C3-4A38-835E-EC8AAD529D29}" type="slidenum">
              <a:rPr lang="el-GR" smtClean="0"/>
              <a:t>58</a:t>
            </a:fld>
            <a:endParaRPr lang="el-GR"/>
          </a:p>
        </p:txBody>
      </p:sp>
    </p:spTree>
    <p:extLst>
      <p:ext uri="{BB962C8B-B14F-4D97-AF65-F5344CB8AC3E}">
        <p14:creationId xmlns:p14="http://schemas.microsoft.com/office/powerpoint/2010/main" val="1257221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50C-8CCB-6790-5FD7-098249607FF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900DFC-7E85-A8A8-2A5C-D327CDF7739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FFB0938-80AD-832C-E0C8-6BBD46A8B92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 ψηφιακός μετασχηματισμός στις παραστατικές τέχνες δεν είναι ένας τεχνολογικός αγώνας. Πρόκειται για τη διασφάλιση ότι τα ψηφιακά συστήματα υποστηρίζουν την πραγματική εργασία των ανθρώπων. Αυτό περιλαμβάνει τον τρόπο προγραμματισμού των προβών, την κοινή χρήση αρχείων ή την προώθηση των παραστάσεων. Οι επαγγελματίες χρειάζονται σαφήνεια, όχι πολυπλοκότητα. Οι εκπαιδευτές συμβάλλουν στη δημιουργία αυτής της σαφήνειας, καθοδηγώντας τις ομάδες να συνδέσουν τα ψηφιακά εργαλεία με τις αξίες και τις συνθήκες της δημιουργικής εργασίας.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25A8240-1968-A376-8990-C3EE41926547}"/>
              </a:ext>
            </a:extLst>
          </p:cNvPr>
          <p:cNvSpPr>
            <a:spLocks noGrp="1"/>
          </p:cNvSpPr>
          <p:nvPr>
            <p:ph type="sldNum" sz="quarter" idx="5"/>
          </p:nvPr>
        </p:nvSpPr>
        <p:spPr/>
        <p:txBody>
          <a:bodyPr/>
          <a:lstStyle/>
          <a:p>
            <a:fld id="{D274D5D8-74C3-4A38-835E-EC8AAD529D29}" type="slidenum">
              <a:rPr lang="el-GR" smtClean="0"/>
              <a:t>59</a:t>
            </a:fld>
            <a:endParaRPr lang="el-GR"/>
          </a:p>
        </p:txBody>
      </p:sp>
    </p:spTree>
    <p:extLst>
      <p:ext uri="{BB962C8B-B14F-4D97-AF65-F5344CB8AC3E}">
        <p14:creationId xmlns:p14="http://schemas.microsoft.com/office/powerpoint/2010/main" val="227770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7067-81F8-5E2A-1C8F-5AB856C878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4CF8DA-2C4B-C124-92A0-9243CD4DFB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B2E511-AA2E-0D16-1EC3-57B00228603B}"/>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Για να διασφαλιστεί ότι το εκπαιδευτικό πρόγραμμα INSPIRE είναι σχετικό, υψηλής ποιότητας και μεταβιβάσιμο σε όλη την Ευρώπη, είναι εναρμονισμένο με διάφορα βασικά ευρωπαϊκά πλαίσια:</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Ευρωπαϊκό Πλαίσιο Προσόντων (EQF – Επίπεδο 5): Το πλαίσιο αυτό συμβάλλει στην τυποποίηση των προσόντων σε όλα τα κράτη μέλη της ΕΕ, διευκολύνοντας τη σύγκριση και την αναγνώριση των μαθησιακών αποτελεσμάτων και των ικανοτήτων.</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Ευρωπαϊκό Σύστημα Μεταφοράς και Συσσώρευσης Πιστωτικών Μονάδων (ECTS) &amp; Μικροδιαπιστεύσεις: Αυτά τα συστήματα υποστηρίζουν την κινητικότητα των μαθητών και τη δια βίου μάθηση, επικυρώνοντας βραχυπρόθεσμες και μη παραδοσιακές μαθησιακές εμπειρίες. Οι ενότητες του INSPIRE έχουν σχεδιαστεί ώστε να είναι πιστωτικές και συσσωρεύσιμες.</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EQAVET (Ευρωπαϊκή Διασφάλιση Ποιότητας στην Επαγγελματική Εκπαίδευση και Κατάρτιση): Το EQAVET διασφαλίζει ότι η επαγγελματική κατάρτιση παρέχεται και αξιολογείται με συνέπεια και αποτελεσματικότητα, διατηρώντας υψηλά πρότυπα σε όλα τα ιδρύματα.</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Εκτός από αυτά τα δομικά πλαίσια, το INSPIRE ενσωματώνει τρία πλαίσια ικανοτήτων της ΕΕ για να καθοδηγήσει τον σχεδιασμό του προγράμματος σπουδών και τα μαθησιακά αποτελέσματα.</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44343F1-05A2-631B-2289-3C357586650B}"/>
              </a:ext>
            </a:extLst>
          </p:cNvPr>
          <p:cNvSpPr>
            <a:spLocks noGrp="1"/>
          </p:cNvSpPr>
          <p:nvPr>
            <p:ph type="sldNum" sz="quarter" idx="5"/>
          </p:nvPr>
        </p:nvSpPr>
        <p:spPr/>
        <p:txBody>
          <a:bodyPr/>
          <a:lstStyle/>
          <a:p>
            <a:fld id="{D274D5D8-74C3-4A38-835E-EC8AAD529D29}" type="slidenum">
              <a:rPr lang="el-GR" smtClean="0"/>
              <a:t>6</a:t>
            </a:fld>
            <a:endParaRPr lang="el-GR"/>
          </a:p>
        </p:txBody>
      </p:sp>
    </p:spTree>
    <p:extLst>
      <p:ext uri="{BB962C8B-B14F-4D97-AF65-F5344CB8AC3E}">
        <p14:creationId xmlns:p14="http://schemas.microsoft.com/office/powerpoint/2010/main" val="369529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A2DF-1B35-DBD1-7658-390076BA4A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1A7FE9-2EA9-BD68-0B22-ED80F4BF55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8C67210-3EDD-C9E0-8FDA-00F4378074D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αλλαγή συμβαίνει βήμα προς βήμα. Αυτός ο οδικός χάρτης βοηθά τους εκπαιδευτές να χωρίσουν τον ψηφιακό μετασχηματισμό σε διαχειρίσιμες ενέργειες. Ενθαρρύνει τη συνεργασία και υποστηρίζει τη μακροπρόθεσμη επιτυχία, εστιάζοντας στην επανάληψη και την ανατροφοδότηση.</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50BE27F-B48C-61C3-AB48-957231B33FEF}"/>
              </a:ext>
            </a:extLst>
          </p:cNvPr>
          <p:cNvSpPr>
            <a:spLocks noGrp="1"/>
          </p:cNvSpPr>
          <p:nvPr>
            <p:ph type="sldNum" sz="quarter" idx="5"/>
          </p:nvPr>
        </p:nvSpPr>
        <p:spPr/>
        <p:txBody>
          <a:bodyPr/>
          <a:lstStyle/>
          <a:p>
            <a:fld id="{D274D5D8-74C3-4A38-835E-EC8AAD529D29}" type="slidenum">
              <a:rPr lang="el-GR" smtClean="0"/>
              <a:t>60</a:t>
            </a:fld>
            <a:endParaRPr lang="el-GR"/>
          </a:p>
        </p:txBody>
      </p:sp>
    </p:spTree>
    <p:extLst>
      <p:ext uri="{BB962C8B-B14F-4D97-AF65-F5344CB8AC3E}">
        <p14:creationId xmlns:p14="http://schemas.microsoft.com/office/powerpoint/2010/main" val="1660668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1CE5-8AE1-EB42-746B-F8BAC175BF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DA9618-2AF7-4190-6D25-01CFB73F48C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FF66AE-FDF9-6785-DCCE-A2166D63764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αντίσταση στην ψηφιακή αλλαγή είναι συχνή, ειδικά σε περιβάλλοντα με γρήγορους ρυθμούς και περιορισμένους πόρους. Οι εκπαιδευτές μπορούν να προωθήσουν τον διάλογο, να προσφέρουν διαβεβαιώσεις και να δημιουργήσουν από κοινού λύσεις με τους μαθητές, εστιάζοντας σε μικρά, εφικτά βήματα που ενισχύουν την αυτοπεποίθηση.</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F7658BD-692B-F69B-AE23-899A98EC2F23}"/>
              </a:ext>
            </a:extLst>
          </p:cNvPr>
          <p:cNvSpPr>
            <a:spLocks noGrp="1"/>
          </p:cNvSpPr>
          <p:nvPr>
            <p:ph type="sldNum" sz="quarter" idx="5"/>
          </p:nvPr>
        </p:nvSpPr>
        <p:spPr/>
        <p:txBody>
          <a:bodyPr/>
          <a:lstStyle/>
          <a:p>
            <a:fld id="{D274D5D8-74C3-4A38-835E-EC8AAD529D29}" type="slidenum">
              <a:rPr lang="el-GR" smtClean="0"/>
              <a:t>61</a:t>
            </a:fld>
            <a:endParaRPr lang="el-GR"/>
          </a:p>
        </p:txBody>
      </p:sp>
    </p:spTree>
    <p:extLst>
      <p:ext uri="{BB962C8B-B14F-4D97-AF65-F5344CB8AC3E}">
        <p14:creationId xmlns:p14="http://schemas.microsoft.com/office/powerpoint/2010/main" val="4492668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6A94-D3E9-F397-2E5A-85845D38E7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362E8D-F79D-4D23-4453-ECBFF7150C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408434E-87FA-05FA-EDE2-62FDCF7F083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επιλογή των εργαλείων πρέπει να καθορίζεται από τις εργασίες και όχι από τις τάσεις. Βοηθήστε τους μαθητές να αναστοχαστούν τις πραγματικές τους συνήθειες και να επιλέξουν πλατφόρμες που μειώνουν το άγχος και ενισχύουν τη συγκέντρωση. Απλές ερωτήσεις όπως «Αυτό το εργαλείο λύνει κάποιο πρόβλημά σας;» ή «Μπορούν όλοι να το χρησιμοποιούν με αυτοπεποίθηση;» είναι καθοριστικής σημασίας.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E12AACB-A889-AED8-E634-EA2F6FFFB744}"/>
              </a:ext>
            </a:extLst>
          </p:cNvPr>
          <p:cNvSpPr>
            <a:spLocks noGrp="1"/>
          </p:cNvSpPr>
          <p:nvPr>
            <p:ph type="sldNum" sz="quarter" idx="5"/>
          </p:nvPr>
        </p:nvSpPr>
        <p:spPr/>
        <p:txBody>
          <a:bodyPr/>
          <a:lstStyle/>
          <a:p>
            <a:fld id="{D274D5D8-74C3-4A38-835E-EC8AAD529D29}" type="slidenum">
              <a:rPr lang="el-GR" smtClean="0"/>
              <a:t>62</a:t>
            </a:fld>
            <a:endParaRPr lang="el-GR"/>
          </a:p>
        </p:txBody>
      </p:sp>
    </p:spTree>
    <p:extLst>
      <p:ext uri="{BB962C8B-B14F-4D97-AF65-F5344CB8AC3E}">
        <p14:creationId xmlns:p14="http://schemas.microsoft.com/office/powerpoint/2010/main" val="2585656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68AC-2082-C512-6942-A34054F2B45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B9F3BE-C3D5-E9ED-6862-57D93A56F6E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28E405-0FEB-D9A2-E539-93CF045B3E33}"/>
              </a:ext>
            </a:extLst>
          </p:cNvPr>
          <p:cNvSpPr>
            <a:spLocks noGrp="1"/>
          </p:cNvSpPr>
          <p:nvPr>
            <p:ph type="body" idx="1"/>
          </p:nvPr>
        </p:nvSpPr>
        <p:spPr/>
        <p:txBody>
          <a:bodyPr/>
          <a:lstStyle/>
          <a:p>
            <a:r>
              <a:rPr lang="en-US" sz="1100"/>
              <a:t>Ενώ εργαλεία όπως η Τεχνητή Νοημοσύνη (AI), η Εικονική Πραγματικότητα (VR), η Αυξημένη Πραγματικότητα (AR) και η Επεκταμένη Πραγματικότητα (XR) μπορούν να διευρύνουν τις δημιουργικές δυνατότητες, εγείρουν επίσης ερωτήματα σχετικά με την πρόσβαση, την πατρότητα και την ισότητα. Οι εκπαιδευτές μπορούν να βοηθήσουν τους επαγγελματίες να εξερευνήσουν αυτά τα εργαλεία ως μέρος μιας περιεκτικής, προσεκτικής μαθησιακής διαδικασίας, και όχι μόνο ως καινοτομία.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791853-3634-1A1F-8ED8-1A509585EA07}"/>
              </a:ext>
            </a:extLst>
          </p:cNvPr>
          <p:cNvSpPr>
            <a:spLocks noGrp="1"/>
          </p:cNvSpPr>
          <p:nvPr>
            <p:ph type="sldNum" sz="quarter" idx="5"/>
          </p:nvPr>
        </p:nvSpPr>
        <p:spPr/>
        <p:txBody>
          <a:bodyPr/>
          <a:lstStyle/>
          <a:p>
            <a:fld id="{D274D5D8-74C3-4A38-835E-EC8AAD529D29}" type="slidenum">
              <a:rPr lang="el-GR" smtClean="0"/>
              <a:t>63</a:t>
            </a:fld>
            <a:endParaRPr lang="el-GR"/>
          </a:p>
        </p:txBody>
      </p:sp>
    </p:spTree>
    <p:extLst>
      <p:ext uri="{BB962C8B-B14F-4D97-AF65-F5344CB8AC3E}">
        <p14:creationId xmlns:p14="http://schemas.microsoft.com/office/powerpoint/2010/main" val="3355208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C70D-0CB8-5767-CE5E-C37C43E4D8B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63C024-3F42-8111-96D9-DAF3534F8A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73CEA3-1931-E895-6F0C-E3BE4838D22D}"/>
              </a:ext>
            </a:extLst>
          </p:cNvPr>
          <p:cNvSpPr>
            <a:spLocks noGrp="1"/>
          </p:cNvSpPr>
          <p:nvPr>
            <p:ph type="body" idx="1"/>
          </p:nvPr>
        </p:nvSpPr>
        <p:spPr/>
        <p:txBody>
          <a:bodyPr/>
          <a:lstStyle/>
          <a:p>
            <a:r>
              <a:rPr lang="en-US"/>
              <a:t>Αυτή η δραστηριότητα μετατρέπει τον προβληματισμό σε δράση. Ένα μικρό εργαλείο, μια αλλαγή συνήθειας, που επιλέγεται από κάθε μαθητή.</a:t>
            </a:r>
            <a:endParaRPr lang="el-GR"/>
          </a:p>
        </p:txBody>
      </p:sp>
      <p:sp>
        <p:nvSpPr>
          <p:cNvPr id="4" name="Θέση αριθμού διαφάνειας 3">
            <a:extLst>
              <a:ext uri="{FF2B5EF4-FFF2-40B4-BE49-F238E27FC236}">
                <a16:creationId xmlns:a16="http://schemas.microsoft.com/office/drawing/2014/main" id="{0D777FF3-B61A-3D8A-A507-7391F3DFDC02}"/>
              </a:ext>
            </a:extLst>
          </p:cNvPr>
          <p:cNvSpPr>
            <a:spLocks noGrp="1"/>
          </p:cNvSpPr>
          <p:nvPr>
            <p:ph type="sldNum" sz="quarter" idx="5"/>
          </p:nvPr>
        </p:nvSpPr>
        <p:spPr/>
        <p:txBody>
          <a:bodyPr/>
          <a:lstStyle/>
          <a:p>
            <a:fld id="{D274D5D8-74C3-4A38-835E-EC8AAD529D29}" type="slidenum">
              <a:rPr lang="el-GR" smtClean="0"/>
              <a:t>64</a:t>
            </a:fld>
            <a:endParaRPr lang="el-GR"/>
          </a:p>
        </p:txBody>
      </p:sp>
    </p:spTree>
    <p:extLst>
      <p:ext uri="{BB962C8B-B14F-4D97-AF65-F5344CB8AC3E}">
        <p14:creationId xmlns:p14="http://schemas.microsoft.com/office/powerpoint/2010/main" val="3807516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Καλώς ήρθατε στο Μάθημα 4 - Επιχειρηματική νοοτροπία και ευκαιρίες στις παραστατικές τέχνες, μέρος του Μοντέλου 4 του </a:t>
            </a:r>
            <a:r>
              <a:rPr lang="en-US" sz="1100" b="0" err="1">
                <a:latin typeface="Calibri" panose="020F0502020204030204" pitchFamily="34" charset="0"/>
                <a:ea typeface="Calibri" panose="020F0502020204030204" pitchFamily="34" charset="0"/>
                <a:cs typeface="Calibri" panose="020F0502020204030204" pitchFamily="34" charset="0"/>
              </a:rPr>
              <a:t>Προγράμματος</a:t>
            </a:r>
            <a:r>
              <a:rPr lang="en-US" sz="1100" b="0">
                <a:latin typeface="Calibri" panose="020F0502020204030204" pitchFamily="34" charset="0"/>
                <a:ea typeface="Calibri" panose="020F0502020204030204" pitchFamily="34" charset="0"/>
                <a:cs typeface="Calibri" panose="020F0502020204030204" pitchFamily="34" charset="0"/>
              </a:rPr>
              <a:t> Κατάρτισης INSPIRE: Βασικές επιχειρηματικές δεξιότητες για τον τομέα των παραστατικών τεχνών.</a:t>
            </a:r>
            <a:br>
              <a:rPr lang="en-US" sz="1100" b="0">
                <a:latin typeface="Calibri" panose="020F0502020204030204" pitchFamily="34" charset="0"/>
                <a:ea typeface="Calibri" panose="020F0502020204030204" pitchFamily="34" charset="0"/>
                <a:cs typeface="Calibri" panose="020F0502020204030204" pitchFamily="34" charset="0"/>
              </a:rPr>
            </a:br>
            <a:r>
              <a:rPr lang="en-US" sz="1100"/>
              <a:t>Σε αυτό το μάθημα, θα εξερευνήσετε βασικά μοντέλα </a:t>
            </a:r>
            <a:r>
              <a:rPr lang="en-US" sz="1100" b="0"/>
              <a:t>όπως η επιχειρηματικότητα, η ενδοεπιχειρηματικότητα και </a:t>
            </a:r>
            <a:r>
              <a:rPr lang="en-US" sz="1100" b="0" err="1"/>
              <a:t>η ατομική επιχειρηματικότητα</a:t>
            </a:r>
            <a:r>
              <a:rPr lang="en-US" sz="1100" b="0"/>
              <a:t>, και θα μάθετε πώς αυτά μπορούν να χρησιμοποιηθούν για την προώθηση της ανθεκτικότητας, της καινοτομίας και του αντίκτυπου σε διάφορα επαγγελματικά περιβάλλοντα. Ο στόχος είναι να σας βοηθήσουμε να καθοδηγήσετε τους μαθητές σας να σκέφτονται επιχειρηματικά και </a:t>
            </a:r>
            <a:r>
              <a:rPr lang="en-US" sz="1100"/>
              <a:t>να ηγηθούν σημαντικών αλλαγών στις παραστατικές τέχνες σήμερα.</a:t>
            </a:r>
          </a:p>
          <a:p>
            <a:endParaRPr lang="el-GR" sz="1100" b="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65</a:t>
            </a:fld>
            <a:endParaRPr lang="el-GR"/>
          </a:p>
        </p:txBody>
      </p:sp>
    </p:spTree>
    <p:extLst>
      <p:ext uri="{BB962C8B-B14F-4D97-AF65-F5344CB8AC3E}">
        <p14:creationId xmlns:p14="http://schemas.microsoft.com/office/powerpoint/2010/main" val="21577022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A2E4-2E09-71F1-3896-5BB5E9B6B1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E6F426-6EC3-7E1A-8DED-74A584ECF32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911DDC7-1B82-275F-D8D2-4225A4D8031D}"/>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Οι βασικοί πυλώνες του μαθήματος 4 είναι: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Επιχειρηματικά μοντέλα και νοοτροπίες στον τομέα των παραστατικών τεχνών</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Στρατηγικός σχεδιασμός και αναγνώριση ευκαιριών στις παραστατικές τέχνες</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Σχεδιασμός και διαχείριση αναγεννητικών επιχειρηματικών μοντέλων στις παραστατικές τέχνες</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Στρατηγικό μάρκετινγκ και προσέλκυση κοινού στις παραστατικές τέχνες</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a:extLst>
              <a:ext uri="{FF2B5EF4-FFF2-40B4-BE49-F238E27FC236}">
                <a16:creationId xmlns:a16="http://schemas.microsoft.com/office/drawing/2014/main" id="{BAC7CA66-3212-015D-EFD9-8EDDE6508F3A}"/>
              </a:ext>
            </a:extLst>
          </p:cNvPr>
          <p:cNvSpPr>
            <a:spLocks noGrp="1"/>
          </p:cNvSpPr>
          <p:nvPr>
            <p:ph type="sldNum" sz="quarter" idx="5"/>
          </p:nvPr>
        </p:nvSpPr>
        <p:spPr/>
        <p:txBody>
          <a:bodyPr/>
          <a:lstStyle/>
          <a:p>
            <a:fld id="{D274D5D8-74C3-4A38-835E-EC8AAD529D29}" type="slidenum">
              <a:rPr lang="el-GR" smtClean="0"/>
              <a:t>66</a:t>
            </a:fld>
            <a:endParaRPr lang="el-GR"/>
          </a:p>
        </p:txBody>
      </p:sp>
    </p:spTree>
    <p:extLst>
      <p:ext uri="{BB962C8B-B14F-4D97-AF65-F5344CB8AC3E}">
        <p14:creationId xmlns:p14="http://schemas.microsoft.com/office/powerpoint/2010/main" val="1634317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7209-127A-942A-44CE-AE4DFDED134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C77FA2C-FEEC-2F2B-C961-EA82721534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3FF944A-B636-6BFA-C772-7AE96A297D55}"/>
              </a:ext>
            </a:extLst>
          </p:cNvPr>
          <p:cNvSpPr>
            <a:spLocks noGrp="1"/>
          </p:cNvSpPr>
          <p:nvPr>
            <p:ph type="body" idx="1"/>
          </p:nvPr>
        </p:nvSpPr>
        <p:spPr/>
        <p:txBody>
          <a:bodyPr/>
          <a:lstStyle/>
          <a:p>
            <a:r>
              <a:rPr lang="en-US" sz="1100"/>
              <a:t>Η επιχειρηματικότητα στις παραστατικές τέχνες δεν αφορά μόνο το κέρδος. Περιλαμβάνει διαφορετικούς τρόπους σκέψης και εργασίας που δίνουν τη δυνατότητα στους επαγγελματίες να αντιμετωπίζουν τις αλλαγές, να διαχειρίζονται την πολυπλοκότητα και να ευθυγραμμίζουν τους δημιουργικούς στόχους με βιώσιμες στρατηγικές.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A64FFDA-CB65-9C88-00DA-8FC38482BDBA}"/>
              </a:ext>
            </a:extLst>
          </p:cNvPr>
          <p:cNvSpPr>
            <a:spLocks noGrp="1"/>
          </p:cNvSpPr>
          <p:nvPr>
            <p:ph type="sldNum" sz="quarter" idx="5"/>
          </p:nvPr>
        </p:nvSpPr>
        <p:spPr/>
        <p:txBody>
          <a:bodyPr/>
          <a:lstStyle/>
          <a:p>
            <a:fld id="{D274D5D8-74C3-4A38-835E-EC8AAD529D29}" type="slidenum">
              <a:rPr lang="el-GR" smtClean="0"/>
              <a:t>67</a:t>
            </a:fld>
            <a:endParaRPr lang="el-GR"/>
          </a:p>
        </p:txBody>
      </p:sp>
    </p:spTree>
    <p:extLst>
      <p:ext uri="{BB962C8B-B14F-4D97-AF65-F5344CB8AC3E}">
        <p14:creationId xmlns:p14="http://schemas.microsoft.com/office/powerpoint/2010/main" val="977906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επιχειρηματική νοοτροπία είναι κάτι περισσότερο από επιχειρηματική σκέψη. Συνδυάζει δημιουργικότητα, στρατηγική και επίγνωση των συστημάτων για να βοηθήσει τους επαγγελματίες να προσαρμοστούν, να ηγηθούν και να καινοτομήσουν.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68</a:t>
            </a:fld>
            <a:endParaRPr lang="el-GR"/>
          </a:p>
        </p:txBody>
      </p:sp>
    </p:spTree>
    <p:extLst>
      <p:ext uri="{BB962C8B-B14F-4D97-AF65-F5344CB8AC3E}">
        <p14:creationId xmlns:p14="http://schemas.microsoft.com/office/powerpoint/2010/main" val="3423924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1CA6-F1C3-C3DB-FD80-221B8E3CD8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5C55DA-B2D9-A4F1-C97B-9D9DFBBAFD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88A820C-8C8E-D854-E912-35DC6EF536B2}"/>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Αυτοί οι τρόποι σκέψης βοηθούν τα άτομα να ανταποκρίνονται στις προκλήσεις με ανθεκτικότητα και σαφήνεια σε σύνθετα καλλιτεχνικά περιβάλλοντα.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4B8B80-07D0-E138-A3C7-4A6F98352CFA}"/>
              </a:ext>
            </a:extLst>
          </p:cNvPr>
          <p:cNvSpPr>
            <a:spLocks noGrp="1"/>
          </p:cNvSpPr>
          <p:nvPr>
            <p:ph type="sldNum" sz="quarter" idx="5"/>
          </p:nvPr>
        </p:nvSpPr>
        <p:spPr/>
        <p:txBody>
          <a:bodyPr/>
          <a:lstStyle/>
          <a:p>
            <a:fld id="{D274D5D8-74C3-4A38-835E-EC8AAD529D29}" type="slidenum">
              <a:rPr lang="el-GR" smtClean="0"/>
              <a:t>69</a:t>
            </a:fld>
            <a:endParaRPr lang="el-GR"/>
          </a:p>
        </p:txBody>
      </p:sp>
    </p:spTree>
    <p:extLst>
      <p:ext uri="{BB962C8B-B14F-4D97-AF65-F5344CB8AC3E}">
        <p14:creationId xmlns:p14="http://schemas.microsoft.com/office/powerpoint/2010/main" val="225361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C6A1-5426-84CC-7615-661F7CBAC1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BDA5-786C-25D7-85F4-98F410F828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DC394E-45B9-8515-4FE8-D63B8EFA903C}"/>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Πλαίσια ικανοτήτων της ΕΕ στο INSPIRE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Όπως αναφέρθηκε προηγουμένως, προκειμένου να διασφαλιστεί ότι οι μαθητές αποκτούν σχετικές, μεταβιβάσιμες και προσανατολισμένες στο μέλλον δεξιότητες, το πρόγραμμα INSPIRE ενσωματώνει τρία σημαντικά ευρωπαϊκά πλαίσια ικανοτήτων:</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EntreComp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Το πλαίσιο ικανοτήτων επιχειρηματικότητας ορίζει την επιχειρηματικότητα ως ικανότητα. Περιλαμβάνει τρεις τομείς: Ιδέες και ευκαιρίες, Πόροι και Δράση. Αυτοί χωρίζονται σε 15 ικανότητες και αναπτύσσονται σε 8 επίπεδα προόδου. Το πλαίσιο αυτό βοηθά τους μαθητές και τους εκπαιδευτικούς να καλλιεργήσουν την επιχειρηματική σκέψη και να αξιολογήσουν τις επιχειρηματικές δεξιότητες.</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Δομή:</a:t>
            </a:r>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πλαίσιο βασίζεται σε τρεις αλληλένδετους τομείς:</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Ιδέες και ευκαιρίες – εντοπισμός ευκαιριών, δημιουργικότητα, ηθική σκέψη.</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Πόροι – κινητοποίηση ανθρώπων, υλικών και οικονομικών πόρων.</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Δράση – ανάληψη πρωτοβουλίας, σχεδιασμός, διαχείριση κινδύνου και εργασία για την επίτευξη στόχων.</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Αυτό το πλαίσιο υποστηρίζει τους μαθητές στην ανάπτυξη πρωτοβουλίας, καινοτομίας και στρατηγικής σκέψης – δεξιότητες απαραίτητες για τη διαχείριση έργων, την ηγεσία ομάδων ή την έναρξη δημιουργικών εγχειρημάτων στις παραστατικές τέχνες.</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Το πλαίσιο ψηφιακών ικανοτήτων για τους πολίτες είναι το πλαίσιο ψηφιακών ικανοτήτων της ΕΕ. Καλύπτει πέντε τομείς: πληροφοριακή παιδεία, επικοινωνία, δημιουργία περιεχομένου, ασφάλεια και επίλυση προβλημάτων. Βοηθά τα άτομα να αξιολογούν και να βελτιώνουν τις ψηφιακές τους δεξιότητες και υποστηρίζει την ανάπτυξη πολιτικών και την κατάρτιση του εργατικού δυναμικού σε όλη την Ευρώπη.</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Πέντε βασικοί τομείς ικανοτήτων:</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Πληροφοριακή και δεδομενολογική παιδεία – εύρεση, αξιολόγηση και διαχείριση ψηφιακών πληροφοριών.</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Επικοινωνία και συνεργασία – χρήση ψηφιακών εργαλείων για υπεύθυνη αλληλεπίδραση και συμμετοχή.</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Δημιουργία ψηφιακού περιεχομένου – δημιουργία και επεξεργασία περιεχομένου με σεβασμό στα πνευματικά δικαιώματα.</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Ασφάλεια – προστασία συσκευών, δεδομένων και ευημερίας σε ψηφιακά περιβάλλοντα.</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Επίλυση προβλημάτων – επίλυση τεχνικών προβλημάτων και προσαρμογή σε νέες τεχνολογίες.</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Το DigComp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καθοδηγεί το πρόγραμμα ψηφιοποίησης, βοηθώντας τους μαθητές να αποκτήσουν αυτοπεποίθηση στη χρήση ψηφιακών εργαλείων για την παραγωγή, την επικοινωνία και την καινοτομία στις παραστατικές τέχνες.</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Το Ευρωπαϊκό Πλαίσιο Ικανοτήτων για τη Βιωσιμότητα προωθεί τη μάθηση για την περιβαλλοντική βιωσιμότητα. Περιλαμβάνει τέσσερις τομείς: ενσωμάτωση των αξιών της βιωσιμότητας, αποδοχή της πολυπλοκότητας, οραματισμός ενός βιώσιμου μέλλοντος και δράση για τη βιωσιμότητα. Πρόκειται για έναν μη δεσμευτικό οδηγό που υποστηρίζει την εκπαίδευση και τη δια βίου μάθηση στον τομέα της βιωσιμότητας.</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Τέσσερις αλληλένδετοι τομείς ικανοτήτων:</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Ενσωμάτωση των αξιών της βιωσιμότητας – δράση με ενσυναίσθηση, υπευθυνότητα και φροντίδα.</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Αποδοχή της πολυπλοκότητας στη βιωσιμότητα – κατανόηση των συστημάτων και των διασυνδέσεων.</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Οραματισμός ενός βιώσιμου μέλλοντος – φαντασία και σχεδιασμός για μακροπρόθεσμες αλλαγές.</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Δράση για τη βιωσιμότητα – ανάληψη δράσης και ενθάρρυνση των άλλων να κάνουν το ίδιο.</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Το GreenComp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υποστηρίζει τα μαθήματα βιωσιμότητας, βοηθώντας τους μαθητές να κατανοήσουν τις περιβαλλοντικές επιπτώσεις και να εφαρμόσουν βιώσιμες πρακτικές στην παραγωγή, στους χώρους και στη διαχείριση.</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10847761-FA5C-697D-4766-64B7B9A4D7F2}"/>
              </a:ext>
            </a:extLst>
          </p:cNvPr>
          <p:cNvSpPr>
            <a:spLocks noGrp="1"/>
          </p:cNvSpPr>
          <p:nvPr>
            <p:ph type="sldNum" sz="quarter" idx="5"/>
          </p:nvPr>
        </p:nvSpPr>
        <p:spPr/>
        <p:txBody>
          <a:bodyPr/>
          <a:lstStyle/>
          <a:p>
            <a:fld id="{D274D5D8-74C3-4A38-835E-EC8AAD529D29}" type="slidenum">
              <a:rPr lang="el-GR" smtClean="0"/>
              <a:t>7</a:t>
            </a:fld>
            <a:endParaRPr lang="el-GR"/>
          </a:p>
        </p:txBody>
      </p:sp>
    </p:spTree>
    <p:extLst>
      <p:ext uri="{BB962C8B-B14F-4D97-AF65-F5344CB8AC3E}">
        <p14:creationId xmlns:p14="http://schemas.microsoft.com/office/powerpoint/2010/main" val="1674650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CAFA-C128-AE01-5D83-0D749998E9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04C801-BC18-8AD4-76ED-3593F8E648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22605A7-FCDD-BC60-C958-B2E00E85F09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Αυτά τα μοντέλα αντιπροσωπεύουν διαφορετικούς τρόπους με τους οποίους η επιχειρηματική σκέψη εκδηλώνεται στην πράξη. Κάθε μοντέλο υποστηρίζει τη δημιουργική ηγεσία και τη βιωσιμότητα, αλλά λειτουργεί σε διαφορετικά πλαίσια, από την ίδρυση νέων επιχειρήσεων έως την προώθηση αλλαγών εντός </a:t>
            </a:r>
            <a:r>
              <a:rPr lang="en-US" sz="1100" err="1">
                <a:latin typeface="Calibri" panose="020F0502020204030204" pitchFamily="34" charset="0"/>
                <a:ea typeface="Calibri" panose="020F0502020204030204" pitchFamily="34" charset="0"/>
                <a:cs typeface="Calibri" panose="020F0502020204030204" pitchFamily="34" charset="0"/>
              </a:rPr>
              <a:t>οργανισμών </a:t>
            </a:r>
            <a:r>
              <a:rPr lang="en-US" sz="1100">
                <a:latin typeface="Calibri" panose="020F0502020204030204" pitchFamily="34" charset="0"/>
                <a:ea typeface="Calibri" panose="020F0502020204030204" pitchFamily="34" charset="0"/>
                <a:cs typeface="Calibri" panose="020F0502020204030204" pitchFamily="34" charset="0"/>
              </a:rPr>
              <a:t>ή την ανεξάρτητη εργασία.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CA18C2-E713-81A3-C157-D86CE30F510A}"/>
              </a:ext>
            </a:extLst>
          </p:cNvPr>
          <p:cNvSpPr>
            <a:spLocks noGrp="1"/>
          </p:cNvSpPr>
          <p:nvPr>
            <p:ph type="sldNum" sz="quarter" idx="5"/>
          </p:nvPr>
        </p:nvSpPr>
        <p:spPr/>
        <p:txBody>
          <a:bodyPr/>
          <a:lstStyle/>
          <a:p>
            <a:fld id="{D274D5D8-74C3-4A38-835E-EC8AAD529D29}" type="slidenum">
              <a:rPr lang="el-GR" smtClean="0"/>
              <a:t>70</a:t>
            </a:fld>
            <a:endParaRPr lang="el-GR"/>
          </a:p>
        </p:txBody>
      </p:sp>
    </p:spTree>
    <p:extLst>
      <p:ext uri="{BB962C8B-B14F-4D97-AF65-F5344CB8AC3E}">
        <p14:creationId xmlns:p14="http://schemas.microsoft.com/office/powerpoint/2010/main" val="2430163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9F26-38A2-C095-5AA9-07C1F7C2E12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C3D8163-AF2F-0D91-DBF1-6D3473C0AB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867546-2061-FA21-CA38-F68426153FF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Κάθε μοντέλο έχει τις δικές του ευκαιρίες και περιορισμούς. Αυτή η σύγκριση υπογραμμίζει τον τρόπο με τον οποίο ο κίνδυνος, οι πόροι και το εύρος της καινοτομίας ποικίλλουν μεταξύ της επιχειρηματικότητας, της ενδοεπιχειρηματικότητας και </a:t>
            </a:r>
            <a:r>
              <a:rPr lang="en-US" sz="1100" err="1">
                <a:latin typeface="Calibri" panose="020F0502020204030204" pitchFamily="34" charset="0"/>
                <a:ea typeface="Calibri" panose="020F0502020204030204" pitchFamily="34" charset="0"/>
                <a:cs typeface="Calibri" panose="020F0502020204030204" pitchFamily="34" charset="0"/>
              </a:rPr>
              <a:t>της ατομικής επιχειρηματικότητας</a:t>
            </a:r>
            <a:r>
              <a:rPr lang="en-US" sz="1100">
                <a:latin typeface="Calibri" panose="020F0502020204030204" pitchFamily="34" charset="0"/>
                <a:ea typeface="Calibri" panose="020F0502020204030204" pitchFamily="34" charset="0"/>
                <a:cs typeface="Calibri" panose="020F0502020204030204" pitchFamily="34" charset="0"/>
              </a:rPr>
              <a:t>. Οι εκπαιδευτές μπορούν να χρησιμοποιήσουν αυτόν τον πίνακα για να βοηθήσουν τους μαθητές να σκεφτούν ποιο μοντέλο ή συνδυασμός ταιριάζει στους στόχους και το περιβάλλον τους.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72C4FB4-7B43-C093-D908-A33A6F35104F}"/>
              </a:ext>
            </a:extLst>
          </p:cNvPr>
          <p:cNvSpPr>
            <a:spLocks noGrp="1"/>
          </p:cNvSpPr>
          <p:nvPr>
            <p:ph type="sldNum" sz="quarter" idx="5"/>
          </p:nvPr>
        </p:nvSpPr>
        <p:spPr/>
        <p:txBody>
          <a:bodyPr/>
          <a:lstStyle/>
          <a:p>
            <a:fld id="{D274D5D8-74C3-4A38-835E-EC8AAD529D29}" type="slidenum">
              <a:rPr lang="el-GR" smtClean="0"/>
              <a:t>71</a:t>
            </a:fld>
            <a:endParaRPr lang="el-GR"/>
          </a:p>
        </p:txBody>
      </p:sp>
    </p:spTree>
    <p:extLst>
      <p:ext uri="{BB962C8B-B14F-4D97-AF65-F5344CB8AC3E}">
        <p14:creationId xmlns:p14="http://schemas.microsoft.com/office/powerpoint/2010/main" val="39125699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C695-CE3D-2451-F377-0F1497FEAB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A12DDB-21C7-36F8-9A3A-9BA4D250110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53765AA-E61C-C5D8-45AA-BDD0E0E96E4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επιχειρηματικότητα διαφέρει ανάλογα με το πλαίσιο. Είτε οι επαγγελματίες είναι ελεύθεροι επαγγελματίες είτε εργάζονται σε έναν </a:t>
            </a:r>
            <a:r>
              <a:rPr lang="en-US" sz="1100" err="1">
                <a:latin typeface="Calibri" panose="020F0502020204030204" pitchFamily="34" charset="0"/>
                <a:ea typeface="Calibri" panose="020F0502020204030204" pitchFamily="34" charset="0"/>
                <a:cs typeface="Calibri" panose="020F0502020204030204" pitchFamily="34" charset="0"/>
              </a:rPr>
              <a:t>οργανισμό</a:t>
            </a:r>
            <a:r>
              <a:rPr lang="en-US" sz="1100">
                <a:latin typeface="Calibri" panose="020F0502020204030204" pitchFamily="34" charset="0"/>
                <a:ea typeface="Calibri" panose="020F0502020204030204" pitchFamily="34" charset="0"/>
                <a:cs typeface="Calibri" panose="020F0502020204030204" pitchFamily="34" charset="0"/>
              </a:rPr>
              <a:t>, η επιχειρηματική σκέψη τους βοηθά να αναλάβουν πρωτοβουλίες, να προσαρμοστούν στις αλλαγές και να οικοδομήσουν βιώσιμες επαγγελματικές ταυτότητες. Οι εκπαιδευτές μπορούν να τους ενθαρρύνουν να αναλογιστούν πού βρίσκονται σήμερα και πού θα μπορούσαν να εξελιχθούν, καθώς και να προσδιορίσουν το μοντέλο που ταιριάζει καλύτερα στις αξίες, τους στόχους και το εργασιακό τους περιβάλλον.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795439-085D-E2CB-0AD1-EBE220D49C54}"/>
              </a:ext>
            </a:extLst>
          </p:cNvPr>
          <p:cNvSpPr>
            <a:spLocks noGrp="1"/>
          </p:cNvSpPr>
          <p:nvPr>
            <p:ph type="sldNum" sz="quarter" idx="5"/>
          </p:nvPr>
        </p:nvSpPr>
        <p:spPr/>
        <p:txBody>
          <a:bodyPr/>
          <a:lstStyle/>
          <a:p>
            <a:fld id="{D274D5D8-74C3-4A38-835E-EC8AAD529D29}" type="slidenum">
              <a:rPr lang="el-GR" smtClean="0"/>
              <a:t>72</a:t>
            </a:fld>
            <a:endParaRPr lang="el-GR"/>
          </a:p>
        </p:txBody>
      </p:sp>
    </p:spTree>
    <p:extLst>
      <p:ext uri="{BB962C8B-B14F-4D97-AF65-F5344CB8AC3E}">
        <p14:creationId xmlns:p14="http://schemas.microsoft.com/office/powerpoint/2010/main" val="100325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3C20-663E-0E68-7A84-AF2F663E82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75A3D8-63B0-CD02-2EC3-8EC93A9A133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F315D7-EE79-7CB3-CACF-39867A451D9B}"/>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επιχειρηματικότητα στις παραστατικές τέχνες δεν είναι κάτι αφηρημένο. Η περιορισμένη χρηματοδότηση, τα τεχνολογικά κενά και η αντίσταση των θεσμικών οργάνων μπορούν να δυσχεράνουν την εφαρμογή καινοτόμων προσεγγίσεων. Ως εκπαιδευτής, βοηθήστε τους μαθητές να αναστοχαστούν πάνω σε αυτές τις προκλήσεις και να αναπτύξουν δημιουργικές, ρεαλιστικές απαντήσεις που ταιριάζουν στο πραγματικό εργασιακό τους περιβάλλον.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2D43CB6-7064-C4C4-AC99-50395C636CB2}"/>
              </a:ext>
            </a:extLst>
          </p:cNvPr>
          <p:cNvSpPr>
            <a:spLocks noGrp="1"/>
          </p:cNvSpPr>
          <p:nvPr>
            <p:ph type="sldNum" sz="quarter" idx="5"/>
          </p:nvPr>
        </p:nvSpPr>
        <p:spPr/>
        <p:txBody>
          <a:bodyPr/>
          <a:lstStyle/>
          <a:p>
            <a:fld id="{D274D5D8-74C3-4A38-835E-EC8AAD529D29}" type="slidenum">
              <a:rPr lang="el-GR" smtClean="0"/>
              <a:t>73</a:t>
            </a:fld>
            <a:endParaRPr lang="el-GR"/>
          </a:p>
        </p:txBody>
      </p:sp>
    </p:spTree>
    <p:extLst>
      <p:ext uri="{BB962C8B-B14F-4D97-AF65-F5344CB8AC3E}">
        <p14:creationId xmlns:p14="http://schemas.microsoft.com/office/powerpoint/2010/main" val="3507851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6C83-E32B-CC6C-903B-A650878AD3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994AC3-9466-4CAC-8FAD-015FC75E70C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3435969-8B1F-A2A0-A682-84D4298FE16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 πίνακας αυτός επισημαίνει τους περιορισμούς που ισχύουν σε συγκεκριμένους τομείς και τους συγκεκριμένους τρόπους με τους οποίους οι εκπαιδευτές μπορούν να βοηθήσουν τους μαθητές να τους ξεπεράσουν. Κάθε πρόκληση μπορεί να μετατραπεί σε ευκαιρία μάθησης όταν αντιμετωπίζεται με πειραματισμό, προβληματισμό και πρακτικά εργαλεία.</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F72C97A-938D-6CD4-6BB2-5688012A65C9}"/>
              </a:ext>
            </a:extLst>
          </p:cNvPr>
          <p:cNvSpPr>
            <a:spLocks noGrp="1"/>
          </p:cNvSpPr>
          <p:nvPr>
            <p:ph type="sldNum" sz="quarter" idx="5"/>
          </p:nvPr>
        </p:nvSpPr>
        <p:spPr/>
        <p:txBody>
          <a:bodyPr/>
          <a:lstStyle/>
          <a:p>
            <a:fld id="{D274D5D8-74C3-4A38-835E-EC8AAD529D29}" type="slidenum">
              <a:rPr lang="el-GR" smtClean="0"/>
              <a:t>74</a:t>
            </a:fld>
            <a:endParaRPr lang="el-GR"/>
          </a:p>
        </p:txBody>
      </p:sp>
    </p:spTree>
    <p:extLst>
      <p:ext uri="{BB962C8B-B14F-4D97-AF65-F5344CB8AC3E}">
        <p14:creationId xmlns:p14="http://schemas.microsoft.com/office/powerpoint/2010/main" val="2049494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C700-EADA-045B-148E-9722B0462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20B260A-5690-FF86-EDB7-B7EA0E5F7D8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B326F4-50BC-5BA9-1689-3772EB07BF9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Σε αυτή τη δραστηριότητα, θα εξασκηθείτε </a:t>
            </a:r>
            <a:r>
              <a:rPr lang="en-US" sz="1100" err="1">
                <a:latin typeface="Calibri" panose="020F0502020204030204" pitchFamily="34" charset="0"/>
                <a:ea typeface="Calibri" panose="020F0502020204030204" pitchFamily="34" charset="0"/>
                <a:cs typeface="Calibri" panose="020F0502020204030204" pitchFamily="34" charset="0"/>
              </a:rPr>
              <a:t>στο να αναγνωρίζετε </a:t>
            </a:r>
            <a:r>
              <a:rPr lang="en-US" sz="1100">
                <a:latin typeface="Calibri" panose="020F0502020204030204" pitchFamily="34" charset="0"/>
                <a:ea typeface="Calibri" panose="020F0502020204030204" pitchFamily="34" charset="0"/>
                <a:cs typeface="Calibri" panose="020F0502020204030204" pitchFamily="34" charset="0"/>
              </a:rPr>
              <a:t>πώς οι διαφορετικοί τρόποι σκέψης και εργασίας εκδηλώνονται σε πραγματικές συνθήκες στις παραστατικές τέχνες. Πρόκειται για το να συνδέσετε τις γνώσεις σας με τον τρόπο που οι επαγγελματίες δημιουργούν αντίκτυπο.</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4F45CBF-8155-4C5F-860F-8B501A035FDF}"/>
              </a:ext>
            </a:extLst>
          </p:cNvPr>
          <p:cNvSpPr>
            <a:spLocks noGrp="1"/>
          </p:cNvSpPr>
          <p:nvPr>
            <p:ph type="sldNum" sz="quarter" idx="5"/>
          </p:nvPr>
        </p:nvSpPr>
        <p:spPr/>
        <p:txBody>
          <a:bodyPr/>
          <a:lstStyle/>
          <a:p>
            <a:fld id="{D274D5D8-74C3-4A38-835E-EC8AAD529D29}" type="slidenum">
              <a:rPr lang="el-GR" smtClean="0"/>
              <a:t>75</a:t>
            </a:fld>
            <a:endParaRPr lang="el-GR"/>
          </a:p>
        </p:txBody>
      </p:sp>
    </p:spTree>
    <p:extLst>
      <p:ext uri="{BB962C8B-B14F-4D97-AF65-F5344CB8AC3E}">
        <p14:creationId xmlns:p14="http://schemas.microsoft.com/office/powerpoint/2010/main" val="39932857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9597-9F5F-BE82-4D93-C603C43F1C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139555-F51C-58D6-9C04-953DD453090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653518C-3AEA-C886-A2C2-39E9AA47565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Έχετε εξερευνήσει επιχειρηματικά μοντέλα και τώρα συνδέουμε αυτή τη σκέψη με την πράξη. Ο στρατηγικός σχεδιασμός και η αναγνώριση ευκαιριών είναι αυτά που βοηθούν να μετατραπούν οι δημιουργικές ιδέες σε διαρκή, πραγματική επίδραση. Βοηθούν τους επαγγελματίες να ανταποκριθούν στην αλλαγή με σαφήνεια, όχι με χάος.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32F6FF3-F521-DCC0-690F-CB9739129D6D}"/>
              </a:ext>
            </a:extLst>
          </p:cNvPr>
          <p:cNvSpPr>
            <a:spLocks noGrp="1"/>
          </p:cNvSpPr>
          <p:nvPr>
            <p:ph type="sldNum" sz="quarter" idx="5"/>
          </p:nvPr>
        </p:nvSpPr>
        <p:spPr/>
        <p:txBody>
          <a:bodyPr/>
          <a:lstStyle/>
          <a:p>
            <a:fld id="{D274D5D8-74C3-4A38-835E-EC8AAD529D29}" type="slidenum">
              <a:rPr lang="el-GR" smtClean="0"/>
              <a:t>76</a:t>
            </a:fld>
            <a:endParaRPr lang="el-GR"/>
          </a:p>
        </p:txBody>
      </p:sp>
    </p:spTree>
    <p:extLst>
      <p:ext uri="{BB962C8B-B14F-4D97-AF65-F5344CB8AC3E}">
        <p14:creationId xmlns:p14="http://schemas.microsoft.com/office/powerpoint/2010/main" val="2033349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100">
                <a:latin typeface="Calibri" panose="020F0502020204030204" pitchFamily="34" charset="0"/>
                <a:ea typeface="Calibri" panose="020F0502020204030204" pitchFamily="34" charset="0"/>
                <a:cs typeface="Calibri" panose="020F0502020204030204" pitchFamily="34" charset="0"/>
              </a:rPr>
              <a:t>Δεν είναι κάθε ιδέα μια ευκαιρία. Μια ευκαιρία είναι μια επικυρωμένη ιδέα - ελκυστική, επίκαιρη και εφικτή με τους διαθέσιμους πόρους. Ενθαρρύνετε </a:t>
            </a:r>
            <a:r>
              <a:rPr lang="en-GB"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τους</a:t>
            </a:r>
            <a:r>
              <a:rPr lang="en-US" sz="1100">
                <a:latin typeface="Calibri" panose="020F0502020204030204" pitchFamily="34" charset="0"/>
                <a:ea typeface="Calibri" panose="020F0502020204030204" pitchFamily="34" charset="0"/>
                <a:cs typeface="Calibri" panose="020F0502020204030204" pitchFamily="34" charset="0"/>
              </a:rPr>
              <a:t> επαγγελματίες του τομέα των παραστατικών τεχνών, τους μαθητές σας, να δοκιμάσουν τις ιδέες τους χρησιμοποιώντας απλά κριτήρια: </a:t>
            </a:r>
            <a:r>
              <a:rPr lang="en-GB"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Η ιδέα καλύπτει μια πραγματική ανάγκη; Είναι εφικτή με τους υπάρχοντες πόρους; Τι είδους αξία δημιουργείται: οικονομική, πολιτιστική ή κοινωνική;</a:t>
            </a:r>
            <a:endParaRPr lang="el-GR"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1">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77</a:t>
            </a:fld>
            <a:endParaRPr lang="el-GR"/>
          </a:p>
        </p:txBody>
      </p:sp>
    </p:spTree>
    <p:extLst>
      <p:ext uri="{BB962C8B-B14F-4D97-AF65-F5344CB8AC3E}">
        <p14:creationId xmlns:p14="http://schemas.microsoft.com/office/powerpoint/2010/main" val="1743612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39FB-8736-D065-6885-E1FAF0765B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EE5245-CD64-E3CC-320B-7E07600A47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F54307-6346-60F0-491E-4A9C8C74CAF4}"/>
              </a:ext>
            </a:extLst>
          </p:cNvPr>
          <p:cNvSpPr>
            <a:spLocks noGrp="1"/>
          </p:cNvSpPr>
          <p:nvPr>
            <p:ph type="body" idx="1"/>
          </p:nvPr>
        </p:nvSpPr>
        <p:spPr/>
        <p:txBody>
          <a:bodyPr/>
          <a:lstStyle/>
          <a:p>
            <a:r>
              <a:rPr lang="en-US" sz="1100"/>
              <a:t>Οι ευκαιρίες συχνά προέρχονται από τομείς που αλληλεπικαλύπτονται: αλλαγές στο κοινό, τεχνολογικές αλλαγές, πολιτικές ή ακόμη και αχρησιμοποίητα περιουσιακά στοιχεία. Προσκαλέστε τους μαθητές να χαρτογραφήσουν τι θα μπορούσε να ισχύει στο τοπικό ή δημιουργικό τους πλαίσιο.</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FEE139-211F-291F-7D6B-085ABF2C0AA6}"/>
              </a:ext>
            </a:extLst>
          </p:cNvPr>
          <p:cNvSpPr>
            <a:spLocks noGrp="1"/>
          </p:cNvSpPr>
          <p:nvPr>
            <p:ph type="sldNum" sz="quarter" idx="5"/>
          </p:nvPr>
        </p:nvSpPr>
        <p:spPr/>
        <p:txBody>
          <a:bodyPr/>
          <a:lstStyle/>
          <a:p>
            <a:fld id="{D274D5D8-74C3-4A38-835E-EC8AAD529D29}" type="slidenum">
              <a:rPr lang="el-GR" smtClean="0"/>
              <a:t>78</a:t>
            </a:fld>
            <a:endParaRPr lang="el-GR"/>
          </a:p>
        </p:txBody>
      </p:sp>
    </p:spTree>
    <p:extLst>
      <p:ext uri="{BB962C8B-B14F-4D97-AF65-F5344CB8AC3E}">
        <p14:creationId xmlns:p14="http://schemas.microsoft.com/office/powerpoint/2010/main" val="1872855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3C60-EA27-1E19-AA37-5E27619CE9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41DFD9-B88F-5118-FF83-D18F464804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F53A79-7F83-7DA7-38FA-23FD29FA6A6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στρατηγική ευκαιρία δεν αφορά μόνο το να έχεις μια καλή ιδέα. Απαιτεί υποδομή. </a:t>
            </a:r>
            <a:r>
              <a:rPr lang="en-US" sz="1100" err="1">
                <a:latin typeface="Calibri" panose="020F0502020204030204" pitchFamily="34" charset="0"/>
                <a:ea typeface="Calibri" panose="020F0502020204030204" pitchFamily="34" charset="0"/>
                <a:cs typeface="Calibri" panose="020F0502020204030204" pitchFamily="34" charset="0"/>
              </a:rPr>
              <a:t>Οι</a:t>
            </a:r>
            <a:r>
              <a:rPr lang="en-US" sz="1100">
                <a:latin typeface="Calibri" panose="020F0502020204030204" pitchFamily="34" charset="0"/>
                <a:ea typeface="Calibri" panose="020F0502020204030204" pitchFamily="34" charset="0"/>
                <a:cs typeface="Calibri" panose="020F0502020204030204" pitchFamily="34" charset="0"/>
              </a:rPr>
              <a:t> ισχυρές </a:t>
            </a:r>
            <a:r>
              <a:rPr lang="en-US" sz="1100" err="1">
                <a:latin typeface="Calibri" panose="020F0502020204030204" pitchFamily="34" charset="0"/>
                <a:ea typeface="Calibri" panose="020F0502020204030204" pitchFamily="34" charset="0"/>
                <a:cs typeface="Calibri" panose="020F0502020204030204" pitchFamily="34" charset="0"/>
              </a:rPr>
              <a:t>οργανώσεις</a:t>
            </a:r>
            <a:r>
              <a:rPr lang="en-US" sz="1100">
                <a:latin typeface="Calibri" panose="020F0502020204030204" pitchFamily="34" charset="0"/>
                <a:ea typeface="Calibri" panose="020F0502020204030204" pitchFamily="34" charset="0"/>
                <a:cs typeface="Calibri" panose="020F0502020204030204" pitchFamily="34" charset="0"/>
              </a:rPr>
              <a:t> παραστατικών τεχνών ισορροπούν τον μακροπρόθεσμο σχεδιασμό με την καθημερινή εκτέλεση. Οι εκπαιδευτές μπορούν να βοηθήσουν τους μαθητές να συνδέσουν τον δημιουργικό σχεδιασμό με ρεαλιστικά χρονοδιαγράμματα, προϋπολογισμούς και στρατηγικές ηγεσίας.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7344E9-D087-193B-FA81-43888A691DC4}"/>
              </a:ext>
            </a:extLst>
          </p:cNvPr>
          <p:cNvSpPr>
            <a:spLocks noGrp="1"/>
          </p:cNvSpPr>
          <p:nvPr>
            <p:ph type="sldNum" sz="quarter" idx="5"/>
          </p:nvPr>
        </p:nvSpPr>
        <p:spPr/>
        <p:txBody>
          <a:bodyPr/>
          <a:lstStyle/>
          <a:p>
            <a:fld id="{D274D5D8-74C3-4A38-835E-EC8AAD529D29}" type="slidenum">
              <a:rPr lang="el-GR" smtClean="0"/>
              <a:t>79</a:t>
            </a:fld>
            <a:endParaRPr lang="el-GR"/>
          </a:p>
        </p:txBody>
      </p:sp>
    </p:spTree>
    <p:extLst>
      <p:ext uri="{BB962C8B-B14F-4D97-AF65-F5344CB8AC3E}">
        <p14:creationId xmlns:p14="http://schemas.microsoft.com/office/powerpoint/2010/main" val="23787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Ο τομέας των παραστατικών τεχνών υφίσταται σημαντικές μεταβολές, λόγω των επείγοντων περιβαλλοντικών, ψηφιακών και οικονομικών προκλήσεων. Οι επαγγελματίες καλούνται να προσαρμοστούν στις κλιματικές απαιτήσεις, να υιοθετήσουν τις ψηφιακές τεχνολογίες και να παραμείνουν καλλιτεχνικά και οικονομικά βιώσιμοι, όλα αυτά σε μια ταχέως εξελισσόμενη αγορά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εργασίας</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INSPIRE ανταποκρίνεται σε αυτές τις προκλήσεις προσφέροντας έναν στρατηγικό συνδυασμό ακαδημαϊκής και επαγγελματικής εκπαίδευσης. Το πρόγραμμα σπουδών του γεφυρώνει το χάσμα μεταξύ θεωρίας και πράξης, βοηθώντας τους εκπαιδευτικούς και τους μαθητές να εφαρμόσουν τις γνώσεις τους σε πραγματικές συνθήκες.</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 την προώθηση της καινοτομίας και της ανθεκτικότητας, το INSPIRE ενθαρρύνει τη διατομεακή συνεργασία και εξοπλίζει τους επαγγελματίες με τα εργαλεία για να ηγηθούν της αλλαγής. Υποστηρίζει τη μακροπρόθεσμη ζωτικότητα του τομέα και τοποθετεί τις παραστατικές τέχνες ως ένα προοδευτικό, κοινωνικά υπεύθυνο πεδίο.</a:t>
            </a:r>
          </a:p>
        </p:txBody>
      </p:sp>
      <p:sp>
        <p:nvSpPr>
          <p:cNvPr id="4" name="Foliennummernplatzhalter 3"/>
          <p:cNvSpPr>
            <a:spLocks noGrp="1"/>
          </p:cNvSpPr>
          <p:nvPr>
            <p:ph type="sldNum" sz="quarter" idx="5"/>
          </p:nvPr>
        </p:nvSpPr>
        <p:spPr/>
        <p:txBody>
          <a:bodyPr/>
          <a:lstStyle/>
          <a:p>
            <a:fld id="{D274D5D8-74C3-4A38-835E-EC8AAD529D29}" type="slidenum">
              <a:rPr lang="el-GR" smtClean="0"/>
              <a:t>8</a:t>
            </a:fld>
            <a:endParaRPr lang="el-GR"/>
          </a:p>
        </p:txBody>
      </p:sp>
    </p:spTree>
    <p:extLst>
      <p:ext uri="{BB962C8B-B14F-4D97-AF65-F5344CB8AC3E}">
        <p14:creationId xmlns:p14="http://schemas.microsoft.com/office/powerpoint/2010/main" val="309885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F177-24EE-A434-A146-A749532B0E2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C3B397-C7AC-450C-6649-DAC7864007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6C6167-5EE1-CECD-B19F-144E83B5171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Βοηθήστε τους μαθητές να αναλογιστούν πού ταιριάζουν οι ίδιοι ή οι μαθητές τους. Διαφορετικές δομές προσφέρουν διαφορετικές δυνατότητες για αξιοποίηση ευκαιριών. Ο στρατηγικός σχεδιασμός πρέπει να ταιριάζει με τη δομή, τους πόρους και τις φιλοδοξίες.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847137B-7314-7027-A603-E5FFBAB288F6}"/>
              </a:ext>
            </a:extLst>
          </p:cNvPr>
          <p:cNvSpPr>
            <a:spLocks noGrp="1"/>
          </p:cNvSpPr>
          <p:nvPr>
            <p:ph type="sldNum" sz="quarter" idx="5"/>
          </p:nvPr>
        </p:nvSpPr>
        <p:spPr/>
        <p:txBody>
          <a:bodyPr/>
          <a:lstStyle/>
          <a:p>
            <a:fld id="{D274D5D8-74C3-4A38-835E-EC8AAD529D29}" type="slidenum">
              <a:rPr lang="el-GR" smtClean="0"/>
              <a:t>80</a:t>
            </a:fld>
            <a:endParaRPr lang="el-GR"/>
          </a:p>
        </p:txBody>
      </p:sp>
    </p:spTree>
    <p:extLst>
      <p:ext uri="{BB962C8B-B14F-4D97-AF65-F5344CB8AC3E}">
        <p14:creationId xmlns:p14="http://schemas.microsoft.com/office/powerpoint/2010/main" val="2932576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8EC8-39EC-1A62-01AC-33E610F968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C1F9D1-9ACD-F3A2-9806-00D7DB363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CC1142-4735-6286-0DCE-0ABA01C41ABF}"/>
              </a:ext>
            </a:extLst>
          </p:cNvPr>
          <p:cNvSpPr>
            <a:spLocks noGrp="1"/>
          </p:cNvSpPr>
          <p:nvPr>
            <p:ph type="body" idx="1"/>
          </p:nvPr>
        </p:nvSpPr>
        <p:spPr/>
        <p:txBody>
          <a:bodyPr/>
          <a:lstStyle/>
          <a:p>
            <a:r>
              <a:rPr lang="en-US" sz="1100"/>
              <a:t>Αυτά τα εργαλεία βοηθούν να μετατρέψετε την διαίσθηση σε διορατικότητα. </a:t>
            </a:r>
            <a:r>
              <a:rPr lang="en-US" sz="1100" err="1"/>
              <a:t>Τονίστε </a:t>
            </a:r>
            <a:r>
              <a:rPr lang="en-US" sz="1100"/>
              <a:t>ότι </a:t>
            </a:r>
            <a:r>
              <a:rPr lang="en-US" sz="1100" err="1"/>
              <a:t>η αναγνώριση </a:t>
            </a:r>
            <a:r>
              <a:rPr lang="en-US" sz="1100"/>
              <a:t>των ευκαιριών δεν είναι υπόθεση μαντεψιάς — απαιτεί δομημένη σκέψη.</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E667015-0AE6-36AF-C4C7-686AF727573C}"/>
              </a:ext>
            </a:extLst>
          </p:cNvPr>
          <p:cNvSpPr>
            <a:spLocks noGrp="1"/>
          </p:cNvSpPr>
          <p:nvPr>
            <p:ph type="sldNum" sz="quarter" idx="5"/>
          </p:nvPr>
        </p:nvSpPr>
        <p:spPr/>
        <p:txBody>
          <a:bodyPr/>
          <a:lstStyle/>
          <a:p>
            <a:fld id="{D274D5D8-74C3-4A38-835E-EC8AAD529D29}" type="slidenum">
              <a:rPr lang="el-GR" smtClean="0"/>
              <a:t>81</a:t>
            </a:fld>
            <a:endParaRPr lang="el-GR"/>
          </a:p>
        </p:txBody>
      </p:sp>
    </p:spTree>
    <p:extLst>
      <p:ext uri="{BB962C8B-B14F-4D97-AF65-F5344CB8AC3E}">
        <p14:creationId xmlns:p14="http://schemas.microsoft.com/office/powerpoint/2010/main" val="4221437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335-BB5A-C8A9-BC6D-0226C4E1E4C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18A6911-ADCA-17A8-9587-339A85534C0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D941DB-3E19-50BE-0894-68A9BC526E2F}"/>
              </a:ext>
            </a:extLst>
          </p:cNvPr>
          <p:cNvSpPr>
            <a:spLocks noGrp="1"/>
          </p:cNvSpPr>
          <p:nvPr>
            <p:ph type="body" idx="1"/>
          </p:nvPr>
        </p:nvSpPr>
        <p:spPr/>
        <p:txBody>
          <a:bodyPr/>
          <a:lstStyle/>
          <a:p>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Η ευκαιρία δεν έχει να κάνει με την αποφυγή του κινδύνου, αλλά με τη διαχείρισή του. Ο στρατηγικός σχεδιασμός περιλαμβάνει το σχεδιασμό για το τι μπορεί να πάει στραβά - όχι για να αποφευχθεί η δημιουργικότητα, αλλά για να προστατευθεί. Ενθαρρύνετε τον ρεαλιστικό αισιοδοξισμό.</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3EAB260-84ED-12BA-3D81-8E80D1EA804D}"/>
              </a:ext>
            </a:extLst>
          </p:cNvPr>
          <p:cNvSpPr>
            <a:spLocks noGrp="1"/>
          </p:cNvSpPr>
          <p:nvPr>
            <p:ph type="sldNum" sz="quarter" idx="5"/>
          </p:nvPr>
        </p:nvSpPr>
        <p:spPr/>
        <p:txBody>
          <a:bodyPr/>
          <a:lstStyle/>
          <a:p>
            <a:fld id="{D274D5D8-74C3-4A38-835E-EC8AAD529D29}" type="slidenum">
              <a:rPr lang="el-GR" smtClean="0"/>
              <a:t>82</a:t>
            </a:fld>
            <a:endParaRPr lang="el-GR"/>
          </a:p>
        </p:txBody>
      </p:sp>
    </p:spTree>
    <p:extLst>
      <p:ext uri="{BB962C8B-B14F-4D97-AF65-F5344CB8AC3E}">
        <p14:creationId xmlns:p14="http://schemas.microsoft.com/office/powerpoint/2010/main" val="628276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7700-65B3-5434-45C3-7941944B0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5BF20B-49CA-AF17-828F-34054D6210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EC9B93-2D85-4409-F839-5FD884A36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Έτσι, η αναγνώριση των ευκαιριών είναι το σημείο από όπου ξεκινούν όλα. Ωστόσο, οι ιδέες από μόνες τους δεν δημιουργούν αλλαγή. Είναι η στρατηγική που βοηθά να προσδιοριστεί ποιες ιδέες είναι εφικτές, σχετικές και συνάδουν με τη γενική εικόνα. Το αποτέλεσμα είναι ο αντίκτυπος: μια δημιουργική λύση που δεν είναι μόνο εμπνευσμένη, αλλά και βιώσιμη και ρεαλιστική.</a:t>
            </a:r>
          </a:p>
          <a:p>
            <a:r>
              <a:rPr lang="en-US" sz="1100">
                <a:latin typeface="Calibri" panose="020F0502020204030204" pitchFamily="34" charset="0"/>
                <a:ea typeface="Calibri" panose="020F0502020204030204" pitchFamily="34" charset="0"/>
                <a:cs typeface="Calibri" panose="020F0502020204030204" pitchFamily="34" charset="0"/>
              </a:rPr>
              <a:t>Ενθαρρύνετε τους μαθητές να το βλέπουν αυτό ως μια συνεχή ροή και όχι ως μεμονωμένα βήματα. Ο στρατηγικός σχεδιασμός γεφυρώνει το χάσμα μεταξύ οράματος και υλοποίησης. Ως εκπαιδευτές, ο ρόλος μας είναι να βοηθήσουμε τους μαθητές να αποκτήσουν αυτοπεποίθηση στη χρήση εργαλείων που κάνουν αυτή τη γέφυρα πιο σταθερή.</a:t>
            </a:r>
          </a:p>
        </p:txBody>
      </p:sp>
      <p:sp>
        <p:nvSpPr>
          <p:cNvPr id="4" name="Θέση αριθμού διαφάνειας 3">
            <a:extLst>
              <a:ext uri="{FF2B5EF4-FFF2-40B4-BE49-F238E27FC236}">
                <a16:creationId xmlns:a16="http://schemas.microsoft.com/office/drawing/2014/main" id="{FC85E66B-67EC-4163-3514-8FE9D6565BE7}"/>
              </a:ext>
            </a:extLst>
          </p:cNvPr>
          <p:cNvSpPr>
            <a:spLocks noGrp="1"/>
          </p:cNvSpPr>
          <p:nvPr>
            <p:ph type="sldNum" sz="quarter" idx="5"/>
          </p:nvPr>
        </p:nvSpPr>
        <p:spPr/>
        <p:txBody>
          <a:bodyPr/>
          <a:lstStyle/>
          <a:p>
            <a:fld id="{D274D5D8-74C3-4A38-835E-EC8AAD529D29}" type="slidenum">
              <a:rPr lang="el-GR" smtClean="0"/>
              <a:t>83</a:t>
            </a:fld>
            <a:endParaRPr lang="el-GR"/>
          </a:p>
        </p:txBody>
      </p:sp>
    </p:spTree>
    <p:extLst>
      <p:ext uri="{BB962C8B-B14F-4D97-AF65-F5344CB8AC3E}">
        <p14:creationId xmlns:p14="http://schemas.microsoft.com/office/powerpoint/2010/main" val="3821466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DD83-45DD-0BB2-D14F-C2D1C114979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5EB8D49-6D64-A3ED-7826-1C3CD68C0B8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1D2E7F3-EA99-030F-1F72-D65DD25BDFD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 στρατηγικός σχεδιασμός συνδέει τους μακροπρόθεσμους στόχους με τις καθημερινές αποφάσεις και παρέχει ένα πλαίσιο για την αντιμετώπιση της αβεβαιότητας.</a:t>
            </a:r>
          </a:p>
          <a:p>
            <a:r>
              <a:rPr lang="en-US" sz="1100">
                <a:latin typeface="Calibri" panose="020F0502020204030204" pitchFamily="34" charset="0"/>
                <a:ea typeface="Calibri" panose="020F0502020204030204" pitchFamily="34" charset="0"/>
                <a:cs typeface="Calibri" panose="020F0502020204030204" pitchFamily="34" charset="0"/>
              </a:rPr>
              <a:t>Αυτός ο τύπος σχεδιασμού δεν περιορίζει τη δημιουργικότητα. Την ενισχύει, αποσαφηνίζοντας τις προτεραιότητες, συντονίζοντας τις προσπάθειες και χτίζοντας ανθεκτικότητα με την πάροδο του χρόνου.</a:t>
            </a: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58AD781-1A01-C2AA-F768-1FFD6B113B10}"/>
              </a:ext>
            </a:extLst>
          </p:cNvPr>
          <p:cNvSpPr>
            <a:spLocks noGrp="1"/>
          </p:cNvSpPr>
          <p:nvPr>
            <p:ph type="sldNum" sz="quarter" idx="5"/>
          </p:nvPr>
        </p:nvSpPr>
        <p:spPr/>
        <p:txBody>
          <a:bodyPr/>
          <a:lstStyle/>
          <a:p>
            <a:fld id="{D274D5D8-74C3-4A38-835E-EC8AAD529D29}" type="slidenum">
              <a:rPr lang="el-GR" smtClean="0"/>
              <a:t>84</a:t>
            </a:fld>
            <a:endParaRPr lang="el-GR"/>
          </a:p>
        </p:txBody>
      </p:sp>
    </p:spTree>
    <p:extLst>
      <p:ext uri="{BB962C8B-B14F-4D97-AF65-F5344CB8AC3E}">
        <p14:creationId xmlns:p14="http://schemas.microsoft.com/office/powerpoint/2010/main" val="9655034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E7B9-75A1-271E-4019-BE5B43DF03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1EEEA-2983-D383-A54E-C2767F1CA4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0AA7135-AD91-ECBD-2822-DCC81345EC7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Αυτή η δραστηριότητα σας βοηθά να εντοπίσετε αναδυόμενες ευκαιρίες σε διάφορους τομείς του πραγματικού κόσμου: κοινό, τεχνολογία, πολιτική και συνεργασίες. Πρόκειται για την ανάλυση του τοπίου, τον εντοπισμό δυνατοτήτων και την έναρξη στρατηγικής σκέψης σχετικά με τον τρόπο αντίδρασης.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EFE526B-7474-444C-CDB6-7F655AE20474}"/>
              </a:ext>
            </a:extLst>
          </p:cNvPr>
          <p:cNvSpPr>
            <a:spLocks noGrp="1"/>
          </p:cNvSpPr>
          <p:nvPr>
            <p:ph type="sldNum" sz="quarter" idx="5"/>
          </p:nvPr>
        </p:nvSpPr>
        <p:spPr/>
        <p:txBody>
          <a:bodyPr/>
          <a:lstStyle/>
          <a:p>
            <a:fld id="{D274D5D8-74C3-4A38-835E-EC8AAD529D29}" type="slidenum">
              <a:rPr lang="el-GR" smtClean="0"/>
              <a:t>85</a:t>
            </a:fld>
            <a:endParaRPr lang="el-GR"/>
          </a:p>
        </p:txBody>
      </p:sp>
    </p:spTree>
    <p:extLst>
      <p:ext uri="{BB962C8B-B14F-4D97-AF65-F5344CB8AC3E}">
        <p14:creationId xmlns:p14="http://schemas.microsoft.com/office/powerpoint/2010/main" val="19312883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Η αναγέννηση βασίζεται στη στρατηγική. Θέτει το ερώτημα: πώς μπορεί η δουλειά σας να δημιουργήσει μακροπρόθεσμη αξία, όχι μόνο για το έργο σας, αλλά και για τους ανθρώπους, τους τόπους και τον πλανήτη;</a:t>
            </a:r>
          </a:p>
          <a:p>
            <a:r>
              <a:rPr lang="en-US" sz="1100">
                <a:latin typeface="Calibri" panose="020F0502020204030204" pitchFamily="34" charset="0"/>
                <a:ea typeface="Calibri" panose="020F0502020204030204" pitchFamily="34" charset="0"/>
                <a:cs typeface="Calibri" panose="020F0502020204030204" pitchFamily="34" charset="0"/>
              </a:rPr>
              <a:t>Ενθαρρύνετε τους μαθητές σας να το δουν ως μια εξέλιξη: από το σχεδιασμό για επιβίωση στο σχεδιασμό για συνεισφορά.</a:t>
            </a:r>
          </a:p>
          <a:p>
            <a:r>
              <a:rPr lang="en-US" sz="1100">
                <a:latin typeface="Calibri" panose="020F0502020204030204" pitchFamily="34" charset="0"/>
                <a:ea typeface="Calibri" panose="020F0502020204030204" pitchFamily="34" charset="0"/>
                <a:cs typeface="Calibri" panose="020F0502020204030204" pitchFamily="34" charset="0"/>
              </a:rPr>
              <a:t>Αυτή η αλλαγή καλεί τους μαθητές να δουν τη δουλειά τους ως μέρος ενός ευρύτερου οικοσυστήματος, όπου ο αντίκτυπος είναι σκόπιμος και συνεχής.</a:t>
            </a: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86</a:t>
            </a:fld>
            <a:endParaRPr lang="el-GR"/>
          </a:p>
        </p:txBody>
      </p:sp>
    </p:spTree>
    <p:extLst>
      <p:ext uri="{BB962C8B-B14F-4D97-AF65-F5344CB8AC3E}">
        <p14:creationId xmlns:p14="http://schemas.microsoft.com/office/powerpoint/2010/main" val="1469935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DB72-ECD2-20F9-F8FB-21C5729AA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00B429-9350-E048-69C9-EBA94245DD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B6F161D-632E-27D3-8634-EB2323299E86}"/>
              </a:ext>
            </a:extLst>
          </p:cNvPr>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Αυτές οι αρχές προσφέρουν μια αλλαγή νοοτροπίας, από </a:t>
            </a:r>
            <a:r>
              <a:rPr lang="en-US" sz="1100" b="0" err="1">
                <a:latin typeface="Calibri" panose="020F0502020204030204" pitchFamily="34" charset="0"/>
                <a:ea typeface="Calibri" panose="020F0502020204030204" pitchFamily="34" charset="0"/>
                <a:cs typeface="Calibri" panose="020F0502020204030204" pitchFamily="34" charset="0"/>
              </a:rPr>
              <a:t>την ελαχιστοποίηση </a:t>
            </a:r>
            <a:r>
              <a:rPr lang="en-US" sz="1100" b="0">
                <a:latin typeface="Calibri" panose="020F0502020204030204" pitchFamily="34" charset="0"/>
                <a:ea typeface="Calibri" panose="020F0502020204030204" pitchFamily="34" charset="0"/>
                <a:cs typeface="Calibri" panose="020F0502020204030204" pitchFamily="34" charset="0"/>
              </a:rPr>
              <a:t>της βλάβης στην ενεργή δημιουργία αξίας σε όλα τα συστήματα. Ενθαρρύνετε τους μαθητές να σκεφτούν πώς η δουλειά τους μπορεί να συμβάλει, και όχι μόνο να συντηρήσει. Είτε διαχειρίζονται έναν χώρο, σχεδιάζουν σκηνικά ή ηγούνται μιας συλλογικότητας, αυτές οι αρχές τους βοηθούν να πλαισιώσουν την επιτυχία όχι μόνο από καλλιτεχνική ή οικονομική άποψη, αλλά και από κοινωνική και οικολογική άποψη</a:t>
            </a:r>
            <a:r>
              <a:rPr lang="en-US" sz="1100"/>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A47769D-424E-1001-899A-2A2A33B6F33B}"/>
              </a:ext>
            </a:extLst>
          </p:cNvPr>
          <p:cNvSpPr>
            <a:spLocks noGrp="1"/>
          </p:cNvSpPr>
          <p:nvPr>
            <p:ph type="sldNum" sz="quarter" idx="5"/>
          </p:nvPr>
        </p:nvSpPr>
        <p:spPr/>
        <p:txBody>
          <a:bodyPr/>
          <a:lstStyle/>
          <a:p>
            <a:fld id="{D274D5D8-74C3-4A38-835E-EC8AAD529D29}" type="slidenum">
              <a:rPr lang="el-GR" smtClean="0"/>
              <a:t>87</a:t>
            </a:fld>
            <a:endParaRPr lang="el-GR"/>
          </a:p>
        </p:txBody>
      </p:sp>
    </p:spTree>
    <p:extLst>
      <p:ext uri="{BB962C8B-B14F-4D97-AF65-F5344CB8AC3E}">
        <p14:creationId xmlns:p14="http://schemas.microsoft.com/office/powerpoint/2010/main" val="3527508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63FC-9D7F-A033-9DD8-AA364D3655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DF8C86-7877-3805-770A-5FD88347C6C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8B3395-5196-BAED-1382-E88C3C72D68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Τα αναγεννητικά επιχειρηματικά μοντέλα ευθυγραμμίζουν τον σκοπό με τον αντίκτυπο, όχι μόνο διατηρώντας τους πόρους, αλλά και αποκαθιστώντας και εμπλουτίζοντας τα συστήματα με τα οποία ασχολούνται. Υποστηρίξτε τους μαθητές σας βοηθώντας τους επαγγελματίες να σχεδιάσουν μοντέλα που εξυπηρετούν τόσο την αποστολή τους όσο και τον ευρύτερο κόσμο στον οποίο ανήκουν.</a:t>
            </a:r>
          </a:p>
        </p:txBody>
      </p:sp>
      <p:sp>
        <p:nvSpPr>
          <p:cNvPr id="4" name="Θέση αριθμού διαφάνειας 3">
            <a:extLst>
              <a:ext uri="{FF2B5EF4-FFF2-40B4-BE49-F238E27FC236}">
                <a16:creationId xmlns:a16="http://schemas.microsoft.com/office/drawing/2014/main" id="{B30F80FB-A3A6-031E-94A8-49490FE55D34}"/>
              </a:ext>
            </a:extLst>
          </p:cNvPr>
          <p:cNvSpPr>
            <a:spLocks noGrp="1"/>
          </p:cNvSpPr>
          <p:nvPr>
            <p:ph type="sldNum" sz="quarter" idx="5"/>
          </p:nvPr>
        </p:nvSpPr>
        <p:spPr/>
        <p:txBody>
          <a:bodyPr/>
          <a:lstStyle/>
          <a:p>
            <a:fld id="{D274D5D8-74C3-4A38-835E-EC8AAD529D29}" type="slidenum">
              <a:rPr lang="el-GR" smtClean="0"/>
              <a:t>88</a:t>
            </a:fld>
            <a:endParaRPr lang="el-GR"/>
          </a:p>
        </p:txBody>
      </p:sp>
    </p:spTree>
    <p:extLst>
      <p:ext uri="{BB962C8B-B14F-4D97-AF65-F5344CB8AC3E}">
        <p14:creationId xmlns:p14="http://schemas.microsoft.com/office/powerpoint/2010/main" val="3789202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0043-8850-0C54-B6B9-61E354996ED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2BE143-EF8C-96EF-BCD5-41E0B3CDF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201B4E-6D58-C3C3-919C-A0D004706F9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Ο σχεδιασμός ενός αναγεννητικού μοντέλου ξεκινά με τον σκοπό. Το Regenerative Business Model Canvas (RBMC) υποστηρίζει αυτό το σκοπό, ενσωματώνοντας την καλλιτεχνική, οικονομική, κοινωνική και περιβαλλοντική σκέψη σε ένα πρακτικό εργαλείο.</a:t>
            </a:r>
          </a:p>
        </p:txBody>
      </p:sp>
      <p:sp>
        <p:nvSpPr>
          <p:cNvPr id="4" name="Θέση αριθμού διαφάνειας 3">
            <a:extLst>
              <a:ext uri="{FF2B5EF4-FFF2-40B4-BE49-F238E27FC236}">
                <a16:creationId xmlns:a16="http://schemas.microsoft.com/office/drawing/2014/main" id="{89C07838-1069-612F-4112-E6E922484F34}"/>
              </a:ext>
            </a:extLst>
          </p:cNvPr>
          <p:cNvSpPr>
            <a:spLocks noGrp="1"/>
          </p:cNvSpPr>
          <p:nvPr>
            <p:ph type="sldNum" sz="quarter" idx="5"/>
          </p:nvPr>
        </p:nvSpPr>
        <p:spPr/>
        <p:txBody>
          <a:bodyPr/>
          <a:lstStyle/>
          <a:p>
            <a:fld id="{D274D5D8-74C3-4A38-835E-EC8AAD529D29}" type="slidenum">
              <a:rPr lang="el-GR" smtClean="0"/>
              <a:t>89</a:t>
            </a:fld>
            <a:endParaRPr lang="el-GR"/>
          </a:p>
        </p:txBody>
      </p:sp>
    </p:spTree>
    <p:extLst>
      <p:ext uri="{BB962C8B-B14F-4D97-AF65-F5344CB8AC3E}">
        <p14:creationId xmlns:p14="http://schemas.microsoft.com/office/powerpoint/2010/main" val="71843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9</a:t>
            </a:fld>
            <a:endParaRPr lang="el-GR"/>
          </a:p>
        </p:txBody>
      </p:sp>
    </p:spTree>
    <p:extLst>
      <p:ext uri="{BB962C8B-B14F-4D97-AF65-F5344CB8AC3E}">
        <p14:creationId xmlns:p14="http://schemas.microsoft.com/office/powerpoint/2010/main" val="4813873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F2F5-C9CB-E2D8-DF23-9916A33AEB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35BACAF-66A0-9F2F-C73D-C16A6B7EF1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0CAD10-7184-FD39-C047-933B0F3AF0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Το RBMC βοηθά τους μαθητές να προχωρήσουν πέρα από τις αφηρημένες αρχές και να περάσουν στην πρακτική σχεδίαση. Κάθε ενότητα προσκαλεί σε κριτική σκέψη όχι μόνο σχετικά με τις λειτουργίες, αλλά και σχετικά με τις αξίες. Αυτός ο πίνακας </a:t>
            </a:r>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μπορεί να προσαρμοστεί σε οποιαδήποτε κλίμακα λειτουργίας.</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C32607B-4121-09DE-B5D5-F593118974F3}"/>
              </a:ext>
            </a:extLst>
          </p:cNvPr>
          <p:cNvSpPr>
            <a:spLocks noGrp="1"/>
          </p:cNvSpPr>
          <p:nvPr>
            <p:ph type="sldNum" sz="quarter" idx="5"/>
          </p:nvPr>
        </p:nvSpPr>
        <p:spPr/>
        <p:txBody>
          <a:bodyPr/>
          <a:lstStyle/>
          <a:p>
            <a:fld id="{D274D5D8-74C3-4A38-835E-EC8AAD529D29}" type="slidenum">
              <a:rPr lang="el-GR" smtClean="0"/>
              <a:t>90</a:t>
            </a:fld>
            <a:endParaRPr lang="el-GR"/>
          </a:p>
        </p:txBody>
      </p:sp>
    </p:spTree>
    <p:extLst>
      <p:ext uri="{BB962C8B-B14F-4D97-AF65-F5344CB8AC3E}">
        <p14:creationId xmlns:p14="http://schemas.microsoft.com/office/powerpoint/2010/main" val="10143759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8F78-E921-51AB-11A2-6A5EC6AEE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75F5048-20ED-2EAA-B4DE-E9E8E6327DE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5F687-BD2E-7989-28A0-B0CD1DFC501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Βοηθήστε τους μαθητές σας να σκεφτούν πέρα από τις δομές και να επικεντρωθούν στις αξίες στην πράξη. Η αναγεννητική διαχείριση δεν αφορά μόνο τους μεγάλους οργανισμούς. Είτε ηγούνται ομάδων είτε εργάζονται μόνοι τους, οι επαγγελματίες διαμορφώνουν την κουλτούρα μέσω των καθημερινών τους επιλογών. Ενθαρρύνετέ τους να ενσωματώσουν την αμεροληψία, τη φροντίδα και τη μακροπρόθεσμη σκέψη στον τρόπο με τον οποίο εκπαιδεύουν τους άλλους.</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E2707CC-09DC-711A-0A0A-B9FBDE72EE6E}"/>
              </a:ext>
            </a:extLst>
          </p:cNvPr>
          <p:cNvSpPr>
            <a:spLocks noGrp="1"/>
          </p:cNvSpPr>
          <p:nvPr>
            <p:ph type="sldNum" sz="quarter" idx="5"/>
          </p:nvPr>
        </p:nvSpPr>
        <p:spPr/>
        <p:txBody>
          <a:bodyPr/>
          <a:lstStyle/>
          <a:p>
            <a:fld id="{D274D5D8-74C3-4A38-835E-EC8AAD529D29}" type="slidenum">
              <a:rPr lang="el-GR" smtClean="0"/>
              <a:t>91</a:t>
            </a:fld>
            <a:endParaRPr lang="el-GR"/>
          </a:p>
        </p:txBody>
      </p:sp>
    </p:spTree>
    <p:extLst>
      <p:ext uri="{BB962C8B-B14F-4D97-AF65-F5344CB8AC3E}">
        <p14:creationId xmlns:p14="http://schemas.microsoft.com/office/powerpoint/2010/main" val="36145871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8346-9DB6-407D-5F25-DA282F2A36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23DC63F-19B5-CC4C-51A5-EB45393454B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3F1ABA-A200-7988-C30F-FA90B06A100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Ενθαρρύνετε τους επαγγελματίες των παραστατικών τεχνών να σκεφτούν πέρα από τους προϋπολογισμούς επιβίωσης. Η αναγεννητική χρηματοδότηση δεν αφορά μόνο τη λήψη χρηματοδότησης. Αφορά την επιλογή στρατηγικών εσόδων που υποστηρίζουν τη μακροπρόθεσμη ακεραιότητα. Βοηθήστε τους μαθητές να εξερευνήσουν τη χρηματοδοτική ποικιλομορφία και τον τρόπο με τον οποίο τα χρήματα μπορούν να αντικατοπτρίζουν τον σκοπό, χωρίς να τον παραμορφώνουν.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C97838-F02C-A126-2935-BA0CD5936274}"/>
              </a:ext>
            </a:extLst>
          </p:cNvPr>
          <p:cNvSpPr>
            <a:spLocks noGrp="1"/>
          </p:cNvSpPr>
          <p:nvPr>
            <p:ph type="sldNum" sz="quarter" idx="5"/>
          </p:nvPr>
        </p:nvSpPr>
        <p:spPr/>
        <p:txBody>
          <a:bodyPr/>
          <a:lstStyle/>
          <a:p>
            <a:fld id="{D274D5D8-74C3-4A38-835E-EC8AAD529D29}" type="slidenum">
              <a:rPr lang="el-GR" smtClean="0"/>
              <a:t>92</a:t>
            </a:fld>
            <a:endParaRPr lang="el-GR"/>
          </a:p>
        </p:txBody>
      </p:sp>
    </p:spTree>
    <p:extLst>
      <p:ext uri="{BB962C8B-B14F-4D97-AF65-F5344CB8AC3E}">
        <p14:creationId xmlns:p14="http://schemas.microsoft.com/office/powerpoint/2010/main" val="36265595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B1CF2-D91A-D8A3-7DD3-BBEC687AA7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373141-EC10-1FAB-8AB1-5D02C8775EF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F29A218-84AA-48B5-48D1-E44C248C6D37}"/>
              </a:ext>
            </a:extLst>
          </p:cNvPr>
          <p:cNvSpPr>
            <a:spLocks noGrp="1"/>
          </p:cNvSpPr>
          <p:nvPr>
            <p:ph type="body" idx="1"/>
          </p:nvPr>
        </p:nvSpPr>
        <p:spPr/>
        <p:txBody>
          <a:bodyPr/>
          <a:lstStyle/>
          <a:p>
            <a:r>
              <a:rPr lang="en-US"/>
              <a:t>Μόλις καταρτιστούν οι χρηματοοικονομικές στρατηγικές, το επόμενο ερώτημα είναι: πώς θα υλοποιήσουμε αυτές τις φιλοδοξίες; Η διαχείριση έργων είναι το στάδιο όπου οι ιδέες παίρνουν σάρκα και οστά.</a:t>
            </a:r>
            <a:r>
              <a:rPr lang="en-US" sz="1100"/>
              <a:t> Όχι μόνο μέσω χρονοδιαγραμμάτων και προϋπολογισμών, αλλά και μέσω πρακτικών που αντανακλούν τη φροντίδα για τους ανθρώπους, τον τόπο και τον σκοπό. Είναι το τελικό στάδιο της στρατηγικής που διασφαλίζει ότι η αναγεννητική σκέψη μετατρέπεται σε πραγματικό αντίκτυπο.</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6682585-A58B-9D1B-FDA5-3228A089D750}"/>
              </a:ext>
            </a:extLst>
          </p:cNvPr>
          <p:cNvSpPr>
            <a:spLocks noGrp="1"/>
          </p:cNvSpPr>
          <p:nvPr>
            <p:ph type="sldNum" sz="quarter" idx="5"/>
          </p:nvPr>
        </p:nvSpPr>
        <p:spPr/>
        <p:txBody>
          <a:bodyPr/>
          <a:lstStyle/>
          <a:p>
            <a:fld id="{D274D5D8-74C3-4A38-835E-EC8AAD529D29}" type="slidenum">
              <a:rPr lang="el-GR" smtClean="0"/>
              <a:t>93</a:t>
            </a:fld>
            <a:endParaRPr lang="el-GR"/>
          </a:p>
        </p:txBody>
      </p:sp>
    </p:spTree>
    <p:extLst>
      <p:ext uri="{BB962C8B-B14F-4D97-AF65-F5344CB8AC3E}">
        <p14:creationId xmlns:p14="http://schemas.microsoft.com/office/powerpoint/2010/main" val="136171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3EB4-7F04-2475-AE7F-8D8ACA88D0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899B298-F0B4-7604-4234-DC2C15F8203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BA1239-C834-F7A0-F8A7-821F051BA6E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Αυτή η δραστηριότητα σας βοηθά να μεταφράσετε τη θεωρία της αναγέννησης στην εκπαιδευτική σας πρακτική.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0D4BC33-8592-2BBB-7028-139FE5F8C43A}"/>
              </a:ext>
            </a:extLst>
          </p:cNvPr>
          <p:cNvSpPr>
            <a:spLocks noGrp="1"/>
          </p:cNvSpPr>
          <p:nvPr>
            <p:ph type="sldNum" sz="quarter" idx="5"/>
          </p:nvPr>
        </p:nvSpPr>
        <p:spPr/>
        <p:txBody>
          <a:bodyPr/>
          <a:lstStyle/>
          <a:p>
            <a:fld id="{D274D5D8-74C3-4A38-835E-EC8AAD529D29}" type="slidenum">
              <a:rPr lang="el-GR" smtClean="0"/>
              <a:t>94</a:t>
            </a:fld>
            <a:endParaRPr lang="el-GR"/>
          </a:p>
        </p:txBody>
      </p:sp>
    </p:spTree>
    <p:extLst>
      <p:ext uri="{BB962C8B-B14F-4D97-AF65-F5344CB8AC3E}">
        <p14:creationId xmlns:p14="http://schemas.microsoft.com/office/powerpoint/2010/main" val="4118974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Ακριβώς όπως τα αναγεννητικά μοντέλα διαμορφώνουν το</a:t>
            </a:r>
            <a:r>
              <a:rPr lang="en-US" sz="1100" i="1">
                <a:latin typeface="Calibri" panose="020F0502020204030204" pitchFamily="34" charset="0"/>
                <a:ea typeface="Calibri" panose="020F0502020204030204" pitchFamily="34" charset="0"/>
                <a:cs typeface="Calibri" panose="020F0502020204030204" pitchFamily="34" charset="0"/>
              </a:rPr>
              <a:t> τι </a:t>
            </a:r>
            <a:r>
              <a:rPr lang="en-US" sz="1100">
                <a:latin typeface="Calibri" panose="020F0502020204030204" pitchFamily="34" charset="0"/>
                <a:ea typeface="Calibri" panose="020F0502020204030204" pitchFamily="34" charset="0"/>
                <a:cs typeface="Calibri" panose="020F0502020204030204" pitchFamily="34" charset="0"/>
              </a:rPr>
              <a:t>προσφέρουμε και </a:t>
            </a:r>
            <a:r>
              <a:rPr lang="en-US" sz="1100" i="1">
                <a:latin typeface="Calibri" panose="020F0502020204030204" pitchFamily="34" charset="0"/>
                <a:ea typeface="Calibri" panose="020F0502020204030204" pitchFamily="34" charset="0"/>
                <a:cs typeface="Calibri" panose="020F0502020204030204" pitchFamily="34" charset="0"/>
              </a:rPr>
              <a:t>γιατί</a:t>
            </a:r>
            <a:r>
              <a:rPr lang="en-US" sz="1100">
                <a:latin typeface="Calibri" panose="020F0502020204030204" pitchFamily="34" charset="0"/>
                <a:ea typeface="Calibri" panose="020F0502020204030204" pitchFamily="34" charset="0"/>
                <a:cs typeface="Calibri" panose="020F0502020204030204" pitchFamily="34" charset="0"/>
              </a:rPr>
              <a:t>, το στρατηγικό μάρκετινγκ διαμορφώνει </a:t>
            </a:r>
            <a:r>
              <a:rPr lang="en-US" sz="1100" i="1">
                <a:latin typeface="Calibri" panose="020F0502020204030204" pitchFamily="34" charset="0"/>
                <a:ea typeface="Calibri" panose="020F0502020204030204" pitchFamily="34" charset="0"/>
                <a:cs typeface="Calibri" panose="020F0502020204030204" pitchFamily="34" charset="0"/>
              </a:rPr>
              <a:t>τον τρόπο </a:t>
            </a:r>
            <a:r>
              <a:rPr lang="en-US" sz="1100">
                <a:latin typeface="Calibri" panose="020F0502020204030204" pitchFamily="34" charset="0"/>
                <a:ea typeface="Calibri" panose="020F0502020204030204" pitchFamily="34" charset="0"/>
                <a:cs typeface="Calibri" panose="020F0502020204030204" pitchFamily="34" charset="0"/>
              </a:rPr>
              <a:t>με τον οποίο το επικοινωνούμε, καθιστώντας τις αξίες ορατές, τις σχέσεις ισχυρότερες και τον αντίκτυπο πιο ηχηρό. Ενθαρρύνετε τους μαθητές να βλέπουν το μάρκετινγκ ως μέρος των καθημερινών τους επιλογών.</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95</a:t>
            </a:fld>
            <a:endParaRPr lang="el-GR"/>
          </a:p>
        </p:txBody>
      </p:sp>
    </p:spTree>
    <p:extLst>
      <p:ext uri="{BB962C8B-B14F-4D97-AF65-F5344CB8AC3E}">
        <p14:creationId xmlns:p14="http://schemas.microsoft.com/office/powerpoint/2010/main" val="425726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DB0D-A0BA-0ED5-2C93-05B15F749B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B4CDA9-E9C2-F1CF-E25C-C0A262AC64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91E014-3546-3902-4E86-5ED2637C802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Τα 7 Π μπορούν να βοηθήσουν τους επαγγελματίες των παραστατικών τεχνών να δομήσουν τη σκέψη τους πέρα από την «προώθηση». Προσκαλέστε τους να εξερευνήσουν πώς κάθε «Π» εμφανίζεται στο πλαίσιο τους, ειδικά τα παραβλεπόμενα όπως </a:t>
            </a:r>
            <a:r>
              <a:rPr lang="en-US" sz="1100" i="1">
                <a:latin typeface="Calibri" panose="020F0502020204030204" pitchFamily="34" charset="0"/>
                <a:ea typeface="Calibri" panose="020F0502020204030204" pitchFamily="34" charset="0"/>
                <a:cs typeface="Calibri" panose="020F0502020204030204" pitchFamily="34" charset="0"/>
              </a:rPr>
              <a:t>τα Φυσικά Αποδεικτικά Στοιχεία </a:t>
            </a:r>
            <a:r>
              <a:rPr lang="en-US" sz="1100">
                <a:latin typeface="Calibri" panose="020F0502020204030204" pitchFamily="34" charset="0"/>
                <a:ea typeface="Calibri" panose="020F0502020204030204" pitchFamily="34" charset="0"/>
                <a:cs typeface="Calibri" panose="020F0502020204030204" pitchFamily="34" charset="0"/>
              </a:rPr>
              <a:t>ή </a:t>
            </a:r>
            <a:r>
              <a:rPr lang="en-US" sz="1100" i="1">
                <a:latin typeface="Calibri" panose="020F0502020204030204" pitchFamily="34" charset="0"/>
                <a:ea typeface="Calibri" panose="020F0502020204030204" pitchFamily="34" charset="0"/>
                <a:cs typeface="Calibri" panose="020F0502020204030204" pitchFamily="34" charset="0"/>
              </a:rPr>
              <a:t>η Διαδικασία</a:t>
            </a:r>
            <a:r>
              <a:rPr lang="en-US" sz="1100">
                <a:latin typeface="Calibri" panose="020F0502020204030204" pitchFamily="34" charset="0"/>
                <a:ea typeface="Calibri" panose="020F0502020204030204" pitchFamily="34" charset="0"/>
                <a:cs typeface="Calibri" panose="020F0502020204030204" pitchFamily="34" charset="0"/>
              </a:rPr>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458BA6E-97CD-5C0B-E460-B893063CBF83}"/>
              </a:ext>
            </a:extLst>
          </p:cNvPr>
          <p:cNvSpPr>
            <a:spLocks noGrp="1"/>
          </p:cNvSpPr>
          <p:nvPr>
            <p:ph type="sldNum" sz="quarter" idx="5"/>
          </p:nvPr>
        </p:nvSpPr>
        <p:spPr/>
        <p:txBody>
          <a:bodyPr/>
          <a:lstStyle/>
          <a:p>
            <a:fld id="{D274D5D8-74C3-4A38-835E-EC8AAD529D29}" type="slidenum">
              <a:rPr lang="el-GR" smtClean="0"/>
              <a:t>96</a:t>
            </a:fld>
            <a:endParaRPr lang="el-GR"/>
          </a:p>
        </p:txBody>
      </p:sp>
    </p:spTree>
    <p:extLst>
      <p:ext uri="{BB962C8B-B14F-4D97-AF65-F5344CB8AC3E}">
        <p14:creationId xmlns:p14="http://schemas.microsoft.com/office/powerpoint/2010/main" val="42648501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97</a:t>
            </a:fld>
            <a:endParaRPr lang="el-GR"/>
          </a:p>
        </p:txBody>
      </p:sp>
    </p:spTree>
    <p:extLst>
      <p:ext uri="{BB962C8B-B14F-4D97-AF65-F5344CB8AC3E}">
        <p14:creationId xmlns:p14="http://schemas.microsoft.com/office/powerpoint/2010/main" val="13327343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2A22-C5FD-669B-21EE-573E48F67E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779A3F-C0E4-7172-FDDD-E51E7133ABE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0BAF679-1D92-A69C-5D7F-C10974E457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Το βιώσιμο μάρκετινγκ εστιάζει στο να προκαλεί λιγότερη ζημιά, ευθυγραμμίζοντας την επικοινωνία με την περιβαλλοντική και κοινωνική ευθύνη. Το αναγεννητικό μάρκετινγκ προκαλεί τους μαθητές να προχωρήσουν περαιτέρω: να αναρωτηθούν πώς η δουλειά τους μπορεί να δημιουργήσει θετική αλλαγή μέσω του τρόπου με τον οποίο μοιράζεται. Προσκαλέστε τους να σκεφτούν πώς ακόμη και απλές επιλογές στον τόνο, τις πλατφόρμες ή τις συνεργασίες μπορούν να ενισχύσουν τη φροντίδα, την ισότητα και τον σκοπό.</a:t>
            </a:r>
          </a:p>
        </p:txBody>
      </p:sp>
      <p:sp>
        <p:nvSpPr>
          <p:cNvPr id="4" name="Θέση αριθμού διαφάνειας 3">
            <a:extLst>
              <a:ext uri="{FF2B5EF4-FFF2-40B4-BE49-F238E27FC236}">
                <a16:creationId xmlns:a16="http://schemas.microsoft.com/office/drawing/2014/main" id="{7FFD6A09-22CC-6398-EF78-F53421127633}"/>
              </a:ext>
            </a:extLst>
          </p:cNvPr>
          <p:cNvSpPr>
            <a:spLocks noGrp="1"/>
          </p:cNvSpPr>
          <p:nvPr>
            <p:ph type="sldNum" sz="quarter" idx="5"/>
          </p:nvPr>
        </p:nvSpPr>
        <p:spPr/>
        <p:txBody>
          <a:bodyPr/>
          <a:lstStyle/>
          <a:p>
            <a:fld id="{D274D5D8-74C3-4A38-835E-EC8AAD529D29}" type="slidenum">
              <a:rPr lang="el-GR" smtClean="0"/>
              <a:t>98</a:t>
            </a:fld>
            <a:endParaRPr lang="el-GR"/>
          </a:p>
        </p:txBody>
      </p:sp>
    </p:spTree>
    <p:extLst>
      <p:ext uri="{BB962C8B-B14F-4D97-AF65-F5344CB8AC3E}">
        <p14:creationId xmlns:p14="http://schemas.microsoft.com/office/powerpoint/2010/main" val="3321072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99</a:t>
            </a:fld>
            <a:endParaRPr lang="el-GR"/>
          </a:p>
        </p:txBody>
      </p:sp>
    </p:spTree>
    <p:extLst>
      <p:ext uri="{BB962C8B-B14F-4D97-AF65-F5344CB8AC3E}">
        <p14:creationId xmlns:p14="http://schemas.microsoft.com/office/powerpoint/2010/main" val="199120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κειμένου Master</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6.png"/><Relationship Id="rId4" Type="http://schemas.openxmlformats.org/officeDocument/2006/relationships/image" Target="../media/image17.svg"/><Relationship Id="rId9" Type="http://schemas.openxmlformats.org/officeDocument/2006/relationships/image" Target="../media/image21.svg"/></Relationships>
</file>

<file path=ppt/slides/_rels/slide100.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2.png"/><Relationship Id="rId7" Type="http://schemas.openxmlformats.org/officeDocument/2006/relationships/image" Target="../media/image188.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2.xml.rels><?xml version="1.0" encoding="UTF-8" standalone="yes"?>
<Relationships xmlns="http://schemas.openxmlformats.org/package/2006/relationships"><Relationship Id="rId8" Type="http://schemas.openxmlformats.org/officeDocument/2006/relationships/image" Target="../media/image191.svg"/><Relationship Id="rId3" Type="http://schemas.openxmlformats.org/officeDocument/2006/relationships/image" Target="../media/image2.png"/><Relationship Id="rId7" Type="http://schemas.openxmlformats.org/officeDocument/2006/relationships/image" Target="../media/image190.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04.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2.png"/><Relationship Id="rId7" Type="http://schemas.openxmlformats.org/officeDocument/2006/relationships/image" Target="../media/image192.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98.png"/><Relationship Id="rId18" Type="http://schemas.openxmlformats.org/officeDocument/2006/relationships/image" Target="../media/image20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97.png"/><Relationship Id="rId17" Type="http://schemas.openxmlformats.org/officeDocument/2006/relationships/image" Target="../media/image202.png"/><Relationship Id="rId2" Type="http://schemas.openxmlformats.org/officeDocument/2006/relationships/notesSlide" Target="../notesSlides/notesSlide107.xml"/><Relationship Id="rId16" Type="http://schemas.openxmlformats.org/officeDocument/2006/relationships/image" Target="../media/image201.jpeg"/><Relationship Id="rId20"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96.jpeg"/><Relationship Id="rId5" Type="http://schemas.openxmlformats.org/officeDocument/2006/relationships/image" Target="../media/image6.png"/><Relationship Id="rId15" Type="http://schemas.openxmlformats.org/officeDocument/2006/relationships/image" Target="../media/image200.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3.svg"/><Relationship Id="rId9" Type="http://schemas.openxmlformats.org/officeDocument/2006/relationships/image" Target="../media/image194.png"/><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sv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5.sv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globalmagazin.com/die-4-saeulen-der-nachhaltigkeit-kennenlern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de/photo/137973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35.sv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5.svg"/><Relationship Id="rId4" Type="http://schemas.openxmlformats.org/officeDocument/2006/relationships/image" Target="../media/image3.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5.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1.svg"/><Relationship Id="rId4" Type="http://schemas.openxmlformats.org/officeDocument/2006/relationships/image" Target="../media/image3.sv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0" Type="http://schemas.openxmlformats.org/officeDocument/2006/relationships/image" Target="../media/image65.svg"/><Relationship Id="rId4" Type="http://schemas.openxmlformats.org/officeDocument/2006/relationships/image" Target="../media/image3.svg"/><Relationship Id="rId9" Type="http://schemas.openxmlformats.org/officeDocument/2006/relationships/image" Target="../media/image64.png"/><Relationship Id="rId14" Type="http://schemas.openxmlformats.org/officeDocument/2006/relationships/image" Target="../media/image69.sv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3.svg"/><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5.svg"/><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notesSlide" Target="../notesSlides/notesSlide37.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74.png"/><Relationship Id="rId5" Type="http://schemas.openxmlformats.org/officeDocument/2006/relationships/image" Target="../media/image4.png"/><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image" Target="../media/image3.svg"/><Relationship Id="rId9" Type="http://schemas.openxmlformats.org/officeDocument/2006/relationships/image" Target="../media/image72.png"/><Relationship Id="rId14"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0.png"/><Relationship Id="rId5" Type="http://schemas.openxmlformats.org/officeDocument/2006/relationships/image" Target="../media/image4.png"/><Relationship Id="rId10" Type="http://schemas.openxmlformats.org/officeDocument/2006/relationships/image" Target="../media/image89.svg"/><Relationship Id="rId4" Type="http://schemas.openxmlformats.org/officeDocument/2006/relationships/image" Target="../media/image3.sv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7.png"/><Relationship Id="rId5" Type="http://schemas.openxmlformats.org/officeDocument/2006/relationships/image" Target="../media/image4.png"/><Relationship Id="rId10" Type="http://schemas.openxmlformats.org/officeDocument/2006/relationships/image" Target="../media/image96.svg"/><Relationship Id="rId4" Type="http://schemas.openxmlformats.org/officeDocument/2006/relationships/image" Target="../media/image3.svg"/><Relationship Id="rId9" Type="http://schemas.openxmlformats.org/officeDocument/2006/relationships/image" Target="../media/image95.png"/><Relationship Id="rId14" Type="http://schemas.openxmlformats.org/officeDocument/2006/relationships/image" Target="../media/image100.sv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9.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1.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2.png"/><Relationship Id="rId7" Type="http://schemas.openxmlformats.org/officeDocument/2006/relationships/image" Target="../media/image11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2.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8.png"/><Relationship Id="rId5" Type="http://schemas.openxmlformats.org/officeDocument/2006/relationships/image" Target="../media/image4.png"/><Relationship Id="rId10" Type="http://schemas.openxmlformats.org/officeDocument/2006/relationships/image" Target="../media/image117.svg"/><Relationship Id="rId4" Type="http://schemas.openxmlformats.org/officeDocument/2006/relationships/image" Target="../media/image3.svg"/><Relationship Id="rId9" Type="http://schemas.openxmlformats.org/officeDocument/2006/relationships/image" Target="../media/image116.png"/><Relationship Id="rId14" Type="http://schemas.openxmlformats.org/officeDocument/2006/relationships/image" Target="../media/image121.svg"/></Relationships>
</file>

<file path=ppt/slides/_rels/slide63.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image" Target="../media/image2.png"/><Relationship Id="rId7" Type="http://schemas.openxmlformats.org/officeDocument/2006/relationships/image" Target="../media/image122.png"/><Relationship Id="rId12" Type="http://schemas.openxmlformats.org/officeDocument/2006/relationships/image" Target="../media/image127.sv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6.png"/><Relationship Id="rId5" Type="http://schemas.openxmlformats.org/officeDocument/2006/relationships/image" Target="../media/image4.png"/><Relationship Id="rId10" Type="http://schemas.openxmlformats.org/officeDocument/2006/relationships/image" Target="../media/image125.svg"/><Relationship Id="rId4" Type="http://schemas.openxmlformats.org/officeDocument/2006/relationships/image" Target="../media/image3.svg"/><Relationship Id="rId9" Type="http://schemas.openxmlformats.org/officeDocument/2006/relationships/image" Target="../media/image124.png"/><Relationship Id="rId14" Type="http://schemas.openxmlformats.org/officeDocument/2006/relationships/image" Target="../media/image129.sv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2.png"/><Relationship Id="rId7" Type="http://schemas.openxmlformats.org/officeDocument/2006/relationships/image" Target="../media/image130.png"/><Relationship Id="rId12" Type="http://schemas.openxmlformats.org/officeDocument/2006/relationships/image" Target="../media/image135.sv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4.png"/><Relationship Id="rId5" Type="http://schemas.openxmlformats.org/officeDocument/2006/relationships/image" Target="../media/image4.png"/><Relationship Id="rId10" Type="http://schemas.openxmlformats.org/officeDocument/2006/relationships/image" Target="../media/image133.svg"/><Relationship Id="rId4" Type="http://schemas.openxmlformats.org/officeDocument/2006/relationships/image" Target="../media/image3.svg"/><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sv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2.png"/><Relationship Id="rId7" Type="http://schemas.openxmlformats.org/officeDocument/2006/relationships/image" Target="../media/image137.png"/><Relationship Id="rId12" Type="http://schemas.openxmlformats.org/officeDocument/2006/relationships/image" Target="../media/image142.sv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1.png"/><Relationship Id="rId5" Type="http://schemas.openxmlformats.org/officeDocument/2006/relationships/image" Target="../media/image4.png"/><Relationship Id="rId10" Type="http://schemas.openxmlformats.org/officeDocument/2006/relationships/image" Target="../media/image140.svg"/><Relationship Id="rId4" Type="http://schemas.openxmlformats.org/officeDocument/2006/relationships/image" Target="../media/image3.svg"/><Relationship Id="rId9" Type="http://schemas.openxmlformats.org/officeDocument/2006/relationships/image" Target="../media/image139.png"/></Relationships>
</file>

<file path=ppt/slides/_rels/slide73.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2.png"/><Relationship Id="rId7"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6.xml.rels><?xml version="1.0" encoding="UTF-8" standalone="yes"?>
<Relationships xmlns="http://schemas.openxmlformats.org/package/2006/relationships"><Relationship Id="rId8" Type="http://schemas.openxmlformats.org/officeDocument/2006/relationships/image" Target="../media/image146.svg"/><Relationship Id="rId3" Type="http://schemas.openxmlformats.org/officeDocument/2006/relationships/image" Target="../media/image2.png"/><Relationship Id="rId7"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2.png"/><Relationship Id="rId7"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3.0/" TargetMode="External"/><Relationship Id="rId10" Type="http://schemas.microsoft.com/office/2007/relationships/diagramDrawing" Target="../diagrams/drawing1.xml"/><Relationship Id="rId4" Type="http://schemas.openxmlformats.org/officeDocument/2006/relationships/hyperlink" Target="https://www.teachinginlifelonglearning.org.uk/article/doi/10.5920/till.537/" TargetMode="External"/><Relationship Id="rId9" Type="http://schemas.openxmlformats.org/officeDocument/2006/relationships/diagramColors" Target="../diagrams/colors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image" Target="../media/image2.png"/><Relationship Id="rId7" Type="http://schemas.openxmlformats.org/officeDocument/2006/relationships/image" Target="../media/image150.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2.png"/><Relationship Id="rId7" Type="http://schemas.openxmlformats.org/officeDocument/2006/relationships/image" Target="../media/image152.png"/><Relationship Id="rId12" Type="http://schemas.openxmlformats.org/officeDocument/2006/relationships/image" Target="../media/image157.sv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6.png"/><Relationship Id="rId5" Type="http://schemas.openxmlformats.org/officeDocument/2006/relationships/image" Target="../media/image4.png"/><Relationship Id="rId10" Type="http://schemas.openxmlformats.org/officeDocument/2006/relationships/image" Target="../media/image155.svg"/><Relationship Id="rId4" Type="http://schemas.openxmlformats.org/officeDocument/2006/relationships/image" Target="../media/image3.svg"/><Relationship Id="rId9" Type="http://schemas.openxmlformats.org/officeDocument/2006/relationships/image" Target="../media/image154.png"/></Relationships>
</file>

<file path=ppt/slides/_rels/slide84.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2.png"/><Relationship Id="rId7"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8.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2.png"/><Relationship Id="rId7"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9.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2.png"/><Relationship Id="rId7"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1.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2.png"/><Relationship Id="rId7" Type="http://schemas.openxmlformats.org/officeDocument/2006/relationships/image" Target="../media/image165.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3.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2.png"/><Relationship Id="rId7" Type="http://schemas.openxmlformats.org/officeDocument/2006/relationships/image" Target="../media/image167.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70.svg"/><Relationship Id="rId4" Type="http://schemas.openxmlformats.org/officeDocument/2006/relationships/image" Target="../media/image3.svg"/><Relationship Id="rId9" Type="http://schemas.openxmlformats.org/officeDocument/2006/relationships/image" Target="../media/image169.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173.svg"/><Relationship Id="rId13" Type="http://schemas.openxmlformats.org/officeDocument/2006/relationships/image" Target="../media/image178.png"/><Relationship Id="rId18" Type="http://schemas.openxmlformats.org/officeDocument/2006/relationships/image" Target="../media/image183.svg"/><Relationship Id="rId3" Type="http://schemas.openxmlformats.org/officeDocument/2006/relationships/image" Target="../media/image2.png"/><Relationship Id="rId7" Type="http://schemas.openxmlformats.org/officeDocument/2006/relationships/image" Target="../media/image172.png"/><Relationship Id="rId12" Type="http://schemas.openxmlformats.org/officeDocument/2006/relationships/image" Target="../media/image177.svg"/><Relationship Id="rId17" Type="http://schemas.openxmlformats.org/officeDocument/2006/relationships/image" Target="../media/image182.png"/><Relationship Id="rId2" Type="http://schemas.openxmlformats.org/officeDocument/2006/relationships/notesSlide" Target="../notesSlides/notesSlide96.xml"/><Relationship Id="rId16" Type="http://schemas.openxmlformats.org/officeDocument/2006/relationships/image" Target="../media/image181.svg"/><Relationship Id="rId20" Type="http://schemas.openxmlformats.org/officeDocument/2006/relationships/image" Target="../media/image18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6.png"/><Relationship Id="rId5" Type="http://schemas.openxmlformats.org/officeDocument/2006/relationships/image" Target="../media/image4.png"/><Relationship Id="rId15" Type="http://schemas.openxmlformats.org/officeDocument/2006/relationships/image" Target="../media/image180.png"/><Relationship Id="rId10" Type="http://schemas.openxmlformats.org/officeDocument/2006/relationships/image" Target="../media/image175.svg"/><Relationship Id="rId19" Type="http://schemas.openxmlformats.org/officeDocument/2006/relationships/image" Target="../media/image184.png"/><Relationship Id="rId4" Type="http://schemas.openxmlformats.org/officeDocument/2006/relationships/image" Target="../media/image3.svg"/><Relationship Id="rId9" Type="http://schemas.openxmlformats.org/officeDocument/2006/relationships/image" Target="../media/image174.png"/><Relationship Id="rId14" Type="http://schemas.openxmlformats.org/officeDocument/2006/relationships/image" Target="../media/image179.sv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8.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Εικόνα 21" descr="Εικόνα που περιέχει κείμενο&#10;&#10;Περιγραφή που δημιουργήθηκε αυτόματα">
            <a:extLst>
              <a:ext uri="{FF2B5EF4-FFF2-40B4-BE49-F238E27FC236}">
                <a16:creationId xmlns:a16="http://schemas.microsoft.com/office/drawing/2014/main" id="{3B753BD0-DD66-424A-1D22-18DAA9330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1453" y="834093"/>
            <a:ext cx="7828623" cy="1642407"/>
          </a:xfrm>
          <a:prstGeom prst="rect">
            <a:avLst/>
          </a:prstGeom>
        </p:spPr>
      </p:pic>
      <p:sp>
        <p:nvSpPr>
          <p:cNvPr id="2" name="Freeform 2"/>
          <p:cNvSpPr/>
          <p:nvPr/>
        </p:nvSpPr>
        <p:spPr>
          <a:xfrm rot="-5400000">
            <a:off x="8390496" y="4139492"/>
            <a:ext cx="15426973" cy="6672166"/>
          </a:xfrm>
          <a:custGeom>
            <a:avLst/>
            <a:gdLst/>
            <a:ahLst/>
            <a:cxnLst/>
            <a:rect l="l" t="t" r="r" b="b"/>
            <a:pathLst>
              <a:path w="15426973" h="6672166">
                <a:moveTo>
                  <a:pt x="0" y="0"/>
                </a:moveTo>
                <a:lnTo>
                  <a:pt x="15426973" y="0"/>
                </a:lnTo>
                <a:lnTo>
                  <a:pt x="15426973" y="6672166"/>
                </a:lnTo>
                <a:lnTo>
                  <a:pt x="0" y="6672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3" name="Freeform 3"/>
          <p:cNvSpPr/>
          <p:nvPr/>
        </p:nvSpPr>
        <p:spPr>
          <a:xfrm rot="-2874349" flipV="1">
            <a:off x="7698158" y="6692029"/>
            <a:ext cx="15426973" cy="6672166"/>
          </a:xfrm>
          <a:custGeom>
            <a:avLst/>
            <a:gdLst/>
            <a:ahLst/>
            <a:cxnLst/>
            <a:rect l="l" t="t" r="r" b="b"/>
            <a:pathLst>
              <a:path w="15426973" h="6672166">
                <a:moveTo>
                  <a:pt x="0" y="6672166"/>
                </a:moveTo>
                <a:lnTo>
                  <a:pt x="15426973" y="6672166"/>
                </a:lnTo>
                <a:lnTo>
                  <a:pt x="15426973" y="0"/>
                </a:lnTo>
                <a:lnTo>
                  <a:pt x="0" y="0"/>
                </a:lnTo>
                <a:lnTo>
                  <a:pt x="0" y="667216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4" name="Freeform 4"/>
          <p:cNvSpPr/>
          <p:nvPr/>
        </p:nvSpPr>
        <p:spPr>
          <a:xfrm>
            <a:off x="-596817" y="-735710"/>
            <a:ext cx="2199515" cy="2199515"/>
          </a:xfrm>
          <a:custGeom>
            <a:avLst/>
            <a:gdLst/>
            <a:ahLst/>
            <a:cxnLst/>
            <a:rect l="l" t="t" r="r" b="b"/>
            <a:pathLst>
              <a:path w="2199515" h="2199515">
                <a:moveTo>
                  <a:pt x="0" y="0"/>
                </a:moveTo>
                <a:lnTo>
                  <a:pt x="2199516" y="0"/>
                </a:lnTo>
                <a:lnTo>
                  <a:pt x="2199516" y="2199515"/>
                </a:lnTo>
                <a:lnTo>
                  <a:pt x="0" y="2199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5" name="Freeform 5"/>
          <p:cNvSpPr/>
          <p:nvPr/>
        </p:nvSpPr>
        <p:spPr>
          <a:xfrm>
            <a:off x="12184342" y="7475575"/>
            <a:ext cx="2009598" cy="2009598"/>
          </a:xfrm>
          <a:custGeom>
            <a:avLst/>
            <a:gdLst/>
            <a:ahLst/>
            <a:cxnLst/>
            <a:rect l="l" t="t" r="r" b="b"/>
            <a:pathLst>
              <a:path w="2009598" h="2009598">
                <a:moveTo>
                  <a:pt x="0" y="0"/>
                </a:moveTo>
                <a:lnTo>
                  <a:pt x="2009599" y="0"/>
                </a:lnTo>
                <a:lnTo>
                  <a:pt x="2009599" y="2009599"/>
                </a:lnTo>
                <a:lnTo>
                  <a:pt x="0" y="200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6"/>
          <p:cNvSpPr/>
          <p:nvPr/>
        </p:nvSpPr>
        <p:spPr>
          <a:xfrm>
            <a:off x="1949020" y="194513"/>
            <a:ext cx="4966112" cy="2607924"/>
          </a:xfrm>
          <a:custGeom>
            <a:avLst/>
            <a:gdLst/>
            <a:ahLst/>
            <a:cxnLst/>
            <a:rect l="l" t="t" r="r" b="b"/>
            <a:pathLst>
              <a:path w="8961910" h="4869664">
                <a:moveTo>
                  <a:pt x="0" y="0"/>
                </a:moveTo>
                <a:lnTo>
                  <a:pt x="8961910" y="0"/>
                </a:lnTo>
                <a:lnTo>
                  <a:pt x="8961910" y="4869664"/>
                </a:lnTo>
                <a:lnTo>
                  <a:pt x="0" y="4869664"/>
                </a:lnTo>
                <a:lnTo>
                  <a:pt x="0" y="0"/>
                </a:lnTo>
                <a:close/>
              </a:path>
            </a:pathLst>
          </a:custGeom>
          <a:blipFill>
            <a:blip r:embed="rId10"/>
            <a:stretch>
              <a:fillRect/>
            </a:stretch>
          </a:blipFill>
        </p:spPr>
        <p:txBody>
          <a:bodyPr/>
          <a:lstStyle/>
          <a:p>
            <a:endParaRPr lang="en-GB" noProof="0" dirty="0"/>
          </a:p>
        </p:txBody>
      </p:sp>
      <p:sp>
        <p:nvSpPr>
          <p:cNvPr id="24" name="Text Box 4">
            <a:extLst>
              <a:ext uri="{FF2B5EF4-FFF2-40B4-BE49-F238E27FC236}">
                <a16:creationId xmlns:a16="http://schemas.microsoft.com/office/drawing/2014/main" id="{02D60612-AE9C-054B-30ED-9AA1A3B64353}"/>
              </a:ext>
            </a:extLst>
          </p:cNvPr>
          <p:cNvSpPr txBox="1">
            <a:spLocks noChangeArrowheads="1"/>
          </p:cNvSpPr>
          <p:nvPr/>
        </p:nvSpPr>
        <p:spPr bwMode="auto">
          <a:xfrm>
            <a:off x="340866" y="6591300"/>
            <a:ext cx="7356305" cy="101909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12700">
              <a:lnSpc>
                <a:spcPts val="3430"/>
              </a:lnSpc>
              <a:spcBef>
                <a:spcPts val="300"/>
              </a:spcBef>
              <a:spcAft>
                <a:spcPts val="300"/>
              </a:spcAft>
            </a:pPr>
            <a:r>
              <a:rPr lang="en-GB" sz="6000" b="1" noProof="0" dirty="0">
                <a:solidFill>
                  <a:srgbClr val="04A6C2"/>
                </a:solidFill>
                <a:effectLst/>
                <a:latin typeface="+mj-lt"/>
                <a:ea typeface="Tahoma" panose="020B0604030504040204" pitchFamily="34" charset="0"/>
                <a:cs typeface="Tahoma" panose="020B0604030504040204" pitchFamily="34" charset="0"/>
              </a:rPr>
              <a:t>Κεφάλαιο 4</a:t>
            </a:r>
            <a:r>
              <a:rPr lang="en-GB" sz="4500" b="1" noProof="0" dirty="0">
                <a:solidFill>
                  <a:srgbClr val="04A6C2"/>
                </a:solidFill>
                <a:effectLst/>
                <a:latin typeface="+mj-lt"/>
                <a:ea typeface="Tahoma" panose="020B0604030504040204" pitchFamily="34" charset="0"/>
                <a:cs typeface="Tahoma" panose="020B0604030504040204" pitchFamily="34" charset="0"/>
              </a:rPr>
              <a:t> </a:t>
            </a:r>
          </a:p>
          <a:p>
            <a:pPr marL="12700">
              <a:lnSpc>
                <a:spcPts val="3430"/>
              </a:lnSpc>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AE4E891-620E-83C7-4AB7-ADF7D0DF2A41}"/>
              </a:ext>
            </a:extLst>
          </p:cNvPr>
          <p:cNvSpPr txBox="1"/>
          <p:nvPr/>
        </p:nvSpPr>
        <p:spPr>
          <a:xfrm>
            <a:off x="340866" y="3645076"/>
            <a:ext cx="11831444" cy="1862048"/>
          </a:xfrm>
          <a:prstGeom prst="rect">
            <a:avLst/>
          </a:prstGeom>
          <a:noFill/>
        </p:spPr>
        <p:txBody>
          <a:bodyPr wrap="square">
            <a:spAutoFit/>
          </a:bodyPr>
          <a:lstStyle/>
          <a:p>
            <a:pPr marL="12700">
              <a:spcBef>
                <a:spcPts val="600"/>
              </a:spcBef>
              <a:spcAft>
                <a:spcPts val="600"/>
              </a:spcAft>
            </a:pPr>
            <a:r>
              <a:rPr lang="en-GB" sz="6000" b="1" spc="-30" noProof="0" dirty="0">
                <a:latin typeface="+mj-lt"/>
                <a:ea typeface="Tahoma" panose="020B0604030504040204" pitchFamily="34" charset="0"/>
                <a:cs typeface="Tahoma" panose="020B0604030504040204" pitchFamily="34" charset="0"/>
              </a:rPr>
              <a:t>WP3</a:t>
            </a:r>
          </a:p>
          <a:p>
            <a:pPr marL="12700">
              <a:spcBef>
                <a:spcPts val="600"/>
              </a:spcBef>
              <a:spcAft>
                <a:spcPts val="600"/>
              </a:spcAft>
            </a:pPr>
            <a:r>
              <a:rPr lang="en-GB" sz="4500" b="1" spc="-30" noProof="0" dirty="0">
                <a:latin typeface="+mj-lt"/>
                <a:ea typeface="Tahoma" panose="020B0604030504040204" pitchFamily="34" charset="0"/>
                <a:cs typeface="Tahoma" panose="020B0604030504040204" pitchFamily="34" charset="0"/>
              </a:rPr>
              <a:t>Πρακτικό εγχειρίδιο INSPIRE</a:t>
            </a:r>
          </a:p>
        </p:txBody>
      </p:sp>
      <p:sp>
        <p:nvSpPr>
          <p:cNvPr id="11" name="TextBox 10">
            <a:extLst>
              <a:ext uri="{FF2B5EF4-FFF2-40B4-BE49-F238E27FC236}">
                <a16:creationId xmlns:a16="http://schemas.microsoft.com/office/drawing/2014/main" id="{8D09B27B-AD02-94B6-475A-A3697F903AB9}"/>
              </a:ext>
            </a:extLst>
          </p:cNvPr>
          <p:cNvSpPr txBox="1"/>
          <p:nvPr/>
        </p:nvSpPr>
        <p:spPr>
          <a:xfrm>
            <a:off x="340866" y="7130133"/>
            <a:ext cx="11833058" cy="1477328"/>
          </a:xfrm>
          <a:prstGeom prst="rect">
            <a:avLst/>
          </a:prstGeom>
          <a:noFill/>
        </p:spPr>
        <p:txBody>
          <a:bodyPr wrap="square">
            <a:spAutoFit/>
          </a:bodyPr>
          <a:lstStyle/>
          <a:p>
            <a:pPr marL="12700">
              <a:spcBef>
                <a:spcPts val="300"/>
              </a:spcBef>
              <a:spcAft>
                <a:spcPts val="300"/>
              </a:spcAft>
            </a:pPr>
            <a:r>
              <a:rPr lang="en-GB" sz="4500" b="1" noProof="0" dirty="0">
                <a:solidFill>
                  <a:srgbClr val="04A6C2"/>
                </a:solidFill>
                <a:latin typeface="+mj-lt"/>
                <a:ea typeface="Tahoma" panose="020B0604030504040204" pitchFamily="34" charset="0"/>
                <a:cs typeface="Tahoma" panose="020B0604030504040204" pitchFamily="34" charset="0"/>
              </a:rPr>
              <a:t>Εργασία με το πρόγραμμα ηλεκτρονικής κατάρτισης INSPIRE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EA66-C3B8-5BF2-16FB-E84D8294CA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153F97-FF51-C4A7-33D8-205923F41B3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7ABDDC-6D9E-C272-9298-41AB8F4B80B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0E3E7F0-8EFB-417F-32DD-8813322A7CAC}"/>
              </a:ext>
            </a:extLst>
          </p:cNvPr>
          <p:cNvSpPr txBox="1"/>
          <p:nvPr/>
        </p:nvSpPr>
        <p:spPr>
          <a:xfrm>
            <a:off x="1664596" y="4127837"/>
            <a:ext cx="14401800" cy="938719"/>
          </a:xfrm>
          <a:prstGeom prst="rect">
            <a:avLst/>
          </a:prstGeom>
          <a:noFill/>
        </p:spPr>
        <p:txBody>
          <a:bodyPr wrap="square">
            <a:spAutoFit/>
          </a:bodyPr>
          <a:lstStyle/>
          <a:p>
            <a:pPr lvl="0" algn="ctr"/>
            <a:r>
              <a:rPr lang="en-GB" sz="5500" b="1" noProof="0" dirty="0"/>
              <a:t>Το Επαγγελματικό Ανοιχτό Διαδικτυακό Μάθημα (VOOC)</a:t>
            </a:r>
          </a:p>
        </p:txBody>
      </p:sp>
      <p:pic>
        <p:nvPicPr>
          <p:cNvPr id="6" name="Grafik 5">
            <a:extLst>
              <a:ext uri="{FF2B5EF4-FFF2-40B4-BE49-F238E27FC236}">
                <a16:creationId xmlns:a16="http://schemas.microsoft.com/office/drawing/2014/main" id="{FE3F372D-1345-4ABB-BD09-9EC6F85B07A6}"/>
              </a:ext>
            </a:extLst>
          </p:cNvPr>
          <p:cNvPicPr>
            <a:picLocks noChangeAspect="1"/>
          </p:cNvPicPr>
          <p:nvPr/>
        </p:nvPicPr>
        <p:blipFill>
          <a:blip r:embed="rId7">
            <a:duotone>
              <a:schemeClr val="accent5">
                <a:shade val="45000"/>
                <a:satMod val="135000"/>
              </a:schemeClr>
              <a:prstClr val="white"/>
            </a:duotone>
          </a:blip>
          <a:stretch>
            <a:fillRect/>
          </a:stretch>
        </p:blipFill>
        <p:spPr>
          <a:xfrm>
            <a:off x="3733800" y="5382345"/>
            <a:ext cx="2520000" cy="2520000"/>
          </a:xfrm>
          <a:prstGeom prst="rect">
            <a:avLst/>
          </a:prstGeom>
        </p:spPr>
      </p:pic>
      <p:pic>
        <p:nvPicPr>
          <p:cNvPr id="8" name="Grafik 7" descr="Professorin mit einfarbiger Füllung">
            <a:extLst>
              <a:ext uri="{FF2B5EF4-FFF2-40B4-BE49-F238E27FC236}">
                <a16:creationId xmlns:a16="http://schemas.microsoft.com/office/drawing/2014/main" id="{27EB6F30-02F7-A264-1D58-63116AD356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7000" y="5382345"/>
            <a:ext cx="2520000" cy="2520000"/>
          </a:xfrm>
          <a:prstGeom prst="rect">
            <a:avLst/>
          </a:prstGeom>
        </p:spPr>
      </p:pic>
    </p:spTree>
    <p:extLst>
      <p:ext uri="{BB962C8B-B14F-4D97-AF65-F5344CB8AC3E}">
        <p14:creationId xmlns:p14="http://schemas.microsoft.com/office/powerpoint/2010/main" val="3589717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BB8F-C564-A6D2-81A5-0C95FD4FFA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30F29D-7DD3-1D8B-855C-8582203A2F9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Τι είναι το στρατηγικό μάρκετινγκ;</a:t>
            </a:r>
          </a:p>
        </p:txBody>
      </p:sp>
      <p:sp>
        <p:nvSpPr>
          <p:cNvPr id="8" name="TextBox 7">
            <a:extLst>
              <a:ext uri="{FF2B5EF4-FFF2-40B4-BE49-F238E27FC236}">
                <a16:creationId xmlns:a16="http://schemas.microsoft.com/office/drawing/2014/main" id="{7B26011D-0650-F630-A77C-0C4D3B0532B6}"/>
              </a:ext>
            </a:extLst>
          </p:cNvPr>
          <p:cNvSpPr txBox="1"/>
          <p:nvPr/>
        </p:nvSpPr>
        <p:spPr>
          <a:xfrm>
            <a:off x="7467600" y="1930866"/>
            <a:ext cx="10210800" cy="8248412"/>
          </a:xfrm>
          <a:prstGeom prst="rect">
            <a:avLst/>
          </a:prstGeom>
          <a:noFill/>
        </p:spPr>
        <p:txBody>
          <a:bodyPr wrap="square">
            <a:spAutoFit/>
          </a:bodyPr>
          <a:lstStyle/>
          <a:p>
            <a:r>
              <a:rPr lang="en-GB" sz="3200" noProof="0" dirty="0"/>
              <a:t>Το στρατηγικό μάρκετινγκ συνδυάζει </a:t>
            </a:r>
            <a:r>
              <a:rPr lang="en-GB" sz="3200" b="1" noProof="0" dirty="0">
                <a:solidFill>
                  <a:srgbClr val="3F6031"/>
                </a:solidFill>
              </a:rPr>
              <a:t>την ανάπτυξη του κοινού </a:t>
            </a:r>
            <a:r>
              <a:rPr lang="en-GB" sz="3200" noProof="0" dirty="0"/>
              <a:t>με </a:t>
            </a:r>
            <a:r>
              <a:rPr lang="en-GB" sz="3200" b="1" noProof="0" dirty="0">
                <a:solidFill>
                  <a:srgbClr val="3F6031"/>
                </a:solidFill>
              </a:rPr>
              <a:t>τους μακροπρόθεσμους οργανωτικούς στόχους</a:t>
            </a:r>
            <a:r>
              <a:rPr lang="en-GB" sz="3200" noProof="0" dirty="0"/>
              <a:t>. Περιλαμβάνει την τμηματοποίηση του κοινού, την ευθυγράμμιση της επικοινωνίας με την αποστολή και τη διασφάλιση ότι οι αποφάσεις μάρκετινγκ υποστηρίζουν την καλλιτεχνική και λειτουργική βιωσιμότητα.</a:t>
            </a:r>
          </a:p>
          <a:p>
            <a:endParaRPr lang="en-GB" sz="3200" noProof="0" dirty="0"/>
          </a:p>
          <a:p>
            <a:r>
              <a:rPr lang="en-GB" sz="3200" noProof="0" dirty="0"/>
              <a:t>Το στρατηγικό μάρκετινγκ στην πράξη περιλαμβάνει: </a:t>
            </a:r>
          </a:p>
          <a:p>
            <a:endParaRPr lang="en-GB" sz="3200" kern="0" noProof="0" dirty="0">
              <a:latin typeface="+mj-lt"/>
              <a:ea typeface="Arial" panose="020B0604020202020204" pitchFamily="34" charset="0"/>
              <a:cs typeface="Aptos Display" panose="020B0004020202020204" pitchFamily="34" charset="0"/>
            </a:endParaRPr>
          </a:p>
          <a:p>
            <a:pPr marL="457200" indent="-457200">
              <a:buClr>
                <a:srgbClr val="3F6031"/>
              </a:buClr>
              <a:buFont typeface="Arial" panose="020B0604020202020204" pitchFamily="34" charset="0"/>
              <a:buChar char="•"/>
            </a:pPr>
            <a:r>
              <a:rPr lang="en-GB" sz="3200" noProof="0" dirty="0"/>
              <a:t>Σχεδιασμό πολυκαναλικών σχεδίων μάρκετινγκ (online + offline)</a:t>
            </a:r>
          </a:p>
          <a:p>
            <a:pPr marL="457200" indent="-457200">
              <a:buClr>
                <a:srgbClr val="3F6031"/>
              </a:buClr>
              <a:buFont typeface="Arial" panose="020B0604020202020204" pitchFamily="34" charset="0"/>
              <a:buChar char="•"/>
            </a:pPr>
            <a:r>
              <a:rPr lang="en-GB" sz="3200" noProof="0" dirty="0"/>
              <a:t>Παρακολούθηση της αφοσίωσης και των σχολίων</a:t>
            </a:r>
          </a:p>
          <a:p>
            <a:pPr marL="457200" indent="-457200">
              <a:buClr>
                <a:srgbClr val="3F6031"/>
              </a:buClr>
              <a:buFont typeface="Arial" panose="020B0604020202020204" pitchFamily="34" charset="0"/>
              <a:buChar char="•"/>
            </a:pPr>
            <a:r>
              <a:rPr lang="en-GB" sz="3200" noProof="0" dirty="0"/>
              <a:t>Ανάπτυξη δεξιοτήτων προσωπικής επωνυμίας και αυτοπροβολής</a:t>
            </a:r>
          </a:p>
          <a:p>
            <a:pPr marL="457200" indent="-457200">
              <a:buClr>
                <a:srgbClr val="3F6031"/>
              </a:buClr>
              <a:buFont typeface="Arial" panose="020B0604020202020204" pitchFamily="34" charset="0"/>
              <a:buChar char="•"/>
            </a:pPr>
            <a:r>
              <a:rPr lang="en-GB" sz="3200" noProof="0" dirty="0"/>
              <a:t>Εφαρμογή σαφούς, αξιακής προσέγγισης </a:t>
            </a:r>
          </a:p>
          <a:p>
            <a:endParaRPr lang="en-GB" sz="3200" kern="0" noProof="0" dirty="0">
              <a:latin typeface="+mj-lt"/>
              <a:ea typeface="Arial" panose="020B0604020202020204" pitchFamily="34" charset="0"/>
              <a:cs typeface="Aptos Display" panose="020B0004020202020204" pitchFamily="34" charset="0"/>
            </a:endParaRPr>
          </a:p>
        </p:txBody>
      </p:sp>
      <p:pic>
        <p:nvPicPr>
          <p:cNvPr id="3" name="Εικόνα 2" descr="Εικόνα που περιέχει γραμμή, τέχνη&#10;&#10;Το περιεχόμενο που δημιουργείται από AI ενδέχεται να είναι εσφαλμένο.">
            <a:extLst>
              <a:ext uri="{FF2B5EF4-FFF2-40B4-BE49-F238E27FC236}">
                <a16:creationId xmlns:a16="http://schemas.microsoft.com/office/drawing/2014/main" id="{FF8F7118-BB53-EFAD-18A5-A8D79C504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60512" cy="10287000"/>
          </a:xfrm>
          <a:prstGeom prst="rect">
            <a:avLst/>
          </a:prstGeom>
        </p:spPr>
      </p:pic>
    </p:spTree>
    <p:extLst>
      <p:ext uri="{BB962C8B-B14F-4D97-AF65-F5344CB8AC3E}">
        <p14:creationId xmlns:p14="http://schemas.microsoft.com/office/powerpoint/2010/main" val="3501822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E6F6-DDC8-CFB1-3AE9-120007E642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B0E652-5116-9E3D-FEAB-31AC6E055B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388AD76-2C9B-7499-E288-74744CB7223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CBE96B-DB3A-A983-0921-4139B5D97AC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Περισσότερο από ένα λογότυπο: Το branding ως εμπειρία του κοινού</a:t>
            </a:r>
          </a:p>
        </p:txBody>
      </p:sp>
      <p:sp>
        <p:nvSpPr>
          <p:cNvPr id="6" name="TextBox 5">
            <a:extLst>
              <a:ext uri="{FF2B5EF4-FFF2-40B4-BE49-F238E27FC236}">
                <a16:creationId xmlns:a16="http://schemas.microsoft.com/office/drawing/2014/main" id="{6CC5DB43-C674-A2EC-395C-5F23FBAF1993}"/>
              </a:ext>
            </a:extLst>
          </p:cNvPr>
          <p:cNvSpPr txBox="1"/>
          <p:nvPr/>
        </p:nvSpPr>
        <p:spPr>
          <a:xfrm>
            <a:off x="381001" y="3581238"/>
            <a:ext cx="12573000" cy="6261714"/>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b="1" kern="100" noProof="0" dirty="0">
                <a:solidFill>
                  <a:srgbClr val="3F6031"/>
                </a:solidFill>
                <a:latin typeface="+mj-lt"/>
                <a:cs typeface="Times New Roman" panose="02020603050405020304" pitchFamily="18" charset="0"/>
              </a:rPr>
              <a:t>Το branding </a:t>
            </a:r>
            <a:r>
              <a:rPr lang="en-GB" sz="3200" kern="100" noProof="0" dirty="0">
                <a:latin typeface="+mj-lt"/>
                <a:cs typeface="Times New Roman" panose="02020603050405020304" pitchFamily="18" charset="0"/>
              </a:rPr>
              <a:t>είναι ο τρόπος με τον οποίο ένας πελάτης αντιλαμβάνεται τα προϊόντα ή τις υπηρεσίες που του προσφέρονται.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Μια </a:t>
            </a:r>
            <a:r>
              <a:rPr lang="en-GB" sz="3200" b="1" kern="100" noProof="0" dirty="0">
                <a:solidFill>
                  <a:srgbClr val="3F6031"/>
                </a:solidFill>
                <a:latin typeface="+mj-lt"/>
                <a:cs typeface="Times New Roman" panose="02020603050405020304" pitchFamily="18" charset="0"/>
              </a:rPr>
              <a:t>μάρκα </a:t>
            </a:r>
            <a:r>
              <a:rPr lang="en-GB" sz="3200" kern="100" noProof="0" dirty="0">
                <a:latin typeface="+mj-lt"/>
                <a:cs typeface="Times New Roman" panose="02020603050405020304" pitchFamily="18" charset="0"/>
              </a:rPr>
              <a:t>είναι αυτό που προκαλεί συναισθήματα και επηρεάζει το μυαλό ενός ατόμου. Είναι αυτό που μας λέει τι να περιμένουμε από μια εταιρεία.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b="1" kern="100" noProof="0" dirty="0">
                <a:solidFill>
                  <a:srgbClr val="3F6031"/>
                </a:solidFill>
                <a:latin typeface="+mj-lt"/>
                <a:cs typeface="Times New Roman" panose="02020603050405020304" pitchFamily="18" charset="0"/>
              </a:rPr>
              <a:t>Η ταυτότητα της μάρκας </a:t>
            </a:r>
            <a:r>
              <a:rPr lang="en-GB" sz="3200" kern="100" noProof="0" dirty="0">
                <a:latin typeface="+mj-lt"/>
                <a:cs typeface="Times New Roman" panose="02020603050405020304" pitchFamily="18" charset="0"/>
              </a:rPr>
              <a:t>είναι απτή και απευθύνεται στις αισθήσεις. Μπορείτε να τη δείτε, να την αγγίξετε, να την κρατήσετε, να την ακούσετε, να την δείτε να κινείται. Η ταυτότητα της μάρκας ενισχύει την αναγνωρισιμότητα, μεγεθύνει τη διαφοροποίηση και καθιστά προσβάσιμες τις μεγάλες ιδέες και το νόημα. </a:t>
            </a:r>
          </a:p>
        </p:txBody>
      </p:sp>
      <p:sp>
        <p:nvSpPr>
          <p:cNvPr id="8" name="TextBox 7">
            <a:extLst>
              <a:ext uri="{FF2B5EF4-FFF2-40B4-BE49-F238E27FC236}">
                <a16:creationId xmlns:a16="http://schemas.microsoft.com/office/drawing/2014/main" id="{9C449B43-01E6-7B2D-3E59-FE8B62B48620}"/>
              </a:ext>
            </a:extLst>
          </p:cNvPr>
          <p:cNvSpPr txBox="1"/>
          <p:nvPr/>
        </p:nvSpPr>
        <p:spPr>
          <a:xfrm>
            <a:off x="541422" y="2815005"/>
            <a:ext cx="13555579" cy="584775"/>
          </a:xfrm>
          <a:prstGeom prst="rect">
            <a:avLst/>
          </a:prstGeom>
          <a:noFill/>
        </p:spPr>
        <p:txBody>
          <a:bodyPr wrap="square">
            <a:spAutoFit/>
          </a:bodyPr>
          <a:lstStyle/>
          <a:p>
            <a:r>
              <a:rPr lang="en-GB" sz="3200" b="1" kern="0" noProof="0" dirty="0">
                <a:solidFill>
                  <a:srgbClr val="3F6031"/>
                </a:solidFill>
                <a:effectLst/>
                <a:latin typeface="+mj-lt"/>
                <a:ea typeface="Arial" panose="020B0604020202020204" pitchFamily="34" charset="0"/>
                <a:cs typeface="Aptos Display" panose="020B0004020202020204" pitchFamily="34" charset="0"/>
              </a:rPr>
              <a:t>Στενά συνδεδεμένη με το στρατηγικό μάρκετινγκ είναι η έννοια του branding.</a:t>
            </a:r>
            <a:endParaRPr lang="en-GB" sz="3200" b="1" noProof="0" dirty="0">
              <a:solidFill>
                <a:srgbClr val="3F6031"/>
              </a:solidFill>
              <a:latin typeface="+mj-lt"/>
            </a:endParaRPr>
          </a:p>
        </p:txBody>
      </p:sp>
      <p:pic>
        <p:nvPicPr>
          <p:cNvPr id="9" name="Γραφικό 8">
            <a:extLst>
              <a:ext uri="{FF2B5EF4-FFF2-40B4-BE49-F238E27FC236}">
                <a16:creationId xmlns:a16="http://schemas.microsoft.com/office/drawing/2014/main" id="{1E15B05D-408A-FE08-D83C-F309EC78349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182600" y="3581238"/>
            <a:ext cx="4588042" cy="4581204"/>
          </a:xfrm>
          <a:prstGeom prst="rect">
            <a:avLst/>
          </a:prstGeom>
        </p:spPr>
      </p:pic>
    </p:spTree>
    <p:extLst>
      <p:ext uri="{BB962C8B-B14F-4D97-AF65-F5344CB8AC3E}">
        <p14:creationId xmlns:p14="http://schemas.microsoft.com/office/powerpoint/2010/main" val="3479590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A669-A3D0-D687-1886-BF556A02C5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275B8D-C2DC-7643-9986-48E8862C727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BE6414D-E348-D0C7-B281-4E12C6D28B6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B5656E5-CBFF-B7CE-A07C-B3F48563B5B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Από τη μετατροπή στη σύνδεση</a:t>
            </a:r>
          </a:p>
        </p:txBody>
      </p:sp>
      <p:sp>
        <p:nvSpPr>
          <p:cNvPr id="6" name="TextBox 5">
            <a:extLst>
              <a:ext uri="{FF2B5EF4-FFF2-40B4-BE49-F238E27FC236}">
                <a16:creationId xmlns:a16="http://schemas.microsoft.com/office/drawing/2014/main" id="{4F320096-16CB-7AFF-A801-10E8D3CE1C26}"/>
              </a:ext>
            </a:extLst>
          </p:cNvPr>
          <p:cNvSpPr txBox="1"/>
          <p:nvPr/>
        </p:nvSpPr>
        <p:spPr>
          <a:xfrm>
            <a:off x="457200" y="4570177"/>
            <a:ext cx="12761495" cy="3100079"/>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Εμπλοκή </a:t>
            </a:r>
            <a:r>
              <a:rPr lang="en-GB" sz="3200" b="1" kern="100" noProof="0" dirty="0">
                <a:solidFill>
                  <a:srgbClr val="FF0000"/>
                </a:solidFill>
                <a:latin typeface="+mj-lt"/>
                <a:cs typeface="Times New Roman" panose="02020603050405020304" pitchFamily="18" charset="0"/>
              </a:rPr>
              <a:t>= </a:t>
            </a:r>
            <a:r>
              <a:rPr lang="en-GB" sz="3200" kern="100" noProof="0" dirty="0">
                <a:latin typeface="+mj-lt"/>
                <a:cs typeface="Times New Roman" panose="02020603050405020304" pitchFamily="18" charset="0"/>
              </a:rPr>
              <a:t>οικοδόμηση μακροπρόθεσμων σχέσεων</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Το κοινό είναι συν-συμμετέχοντες, όχι απλώς καταναλωτές</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Η αφοσίωση επιτυγχάνεται μέσω του σχεδιασμού, της πρόσβασης και του διαλόγου</a:t>
            </a:r>
          </a:p>
        </p:txBody>
      </p:sp>
      <p:pic>
        <p:nvPicPr>
          <p:cNvPr id="4" name="Γραφικό 3">
            <a:extLst>
              <a:ext uri="{FF2B5EF4-FFF2-40B4-BE49-F238E27FC236}">
                <a16:creationId xmlns:a16="http://schemas.microsoft.com/office/drawing/2014/main" id="{E4D2BF2E-F060-49D4-0FFB-04959F1EE33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877800" y="3581238"/>
            <a:ext cx="4648200" cy="4696893"/>
          </a:xfrm>
          <a:prstGeom prst="rect">
            <a:avLst/>
          </a:prstGeom>
        </p:spPr>
      </p:pic>
    </p:spTree>
    <p:extLst>
      <p:ext uri="{BB962C8B-B14F-4D97-AF65-F5344CB8AC3E}">
        <p14:creationId xmlns:p14="http://schemas.microsoft.com/office/powerpoint/2010/main" val="264533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712B-EB5F-97F8-0250-618351961A1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AE27B-3E3E-9963-5ED9-680076F80F31}"/>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Ποιος είναι ένας τρόπος με τον οποίο θα μπορούσατε να βοηθήσετε τους μαθητές να συνδέσουν τις καθημερινές τους αποφάσεις με την εμπειρία του κοινού από μια μάρκα;</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9613642-5DBB-1A51-7CAF-114E67C7362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2367114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AFB7-2116-1B8F-9CDB-CDCA4AB49F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34C313-9275-20C4-E5EE-305F9B7FB7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326EEB1-D09C-9371-4747-42D548C0170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AC275A1-2470-8117-09D5-632B3F81FE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Όλοι διαμορφώνουν την πορεία του κοινού</a:t>
            </a:r>
          </a:p>
        </p:txBody>
      </p:sp>
      <p:sp>
        <p:nvSpPr>
          <p:cNvPr id="6" name="TextBox 5">
            <a:extLst>
              <a:ext uri="{FF2B5EF4-FFF2-40B4-BE49-F238E27FC236}">
                <a16:creationId xmlns:a16="http://schemas.microsoft.com/office/drawing/2014/main" id="{023D99C7-7EEC-034B-89D9-AB97BC685153}"/>
              </a:ext>
            </a:extLst>
          </p:cNvPr>
          <p:cNvSpPr txBox="1"/>
          <p:nvPr/>
        </p:nvSpPr>
        <p:spPr>
          <a:xfrm>
            <a:off x="457200" y="4570177"/>
            <a:ext cx="13555579" cy="3104311"/>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Το μάρκετινγκ δεν είναι απλώς ένα τμήμα, είναι μια νοοτροπία</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Κάθε σημείο επαφής διαμορφώνει την αντίληψη</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Οι σχέσεις αναπτύσσονται από τον κοινό σκοπό και τη φροντίδα</a:t>
            </a:r>
          </a:p>
          <a:p>
            <a:endParaRPr lang="en-GB" sz="1600" noProof="0" dirty="0"/>
          </a:p>
        </p:txBody>
      </p:sp>
      <p:pic>
        <p:nvPicPr>
          <p:cNvPr id="7" name="Γραφικό 6">
            <a:extLst>
              <a:ext uri="{FF2B5EF4-FFF2-40B4-BE49-F238E27FC236}">
                <a16:creationId xmlns:a16="http://schemas.microsoft.com/office/drawing/2014/main" id="{D566487D-4BA0-6AB8-19C9-2DAAD6C110D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115800" y="3238500"/>
            <a:ext cx="4900613" cy="4786201"/>
          </a:xfrm>
          <a:prstGeom prst="rect">
            <a:avLst/>
          </a:prstGeom>
        </p:spPr>
      </p:pic>
    </p:spTree>
    <p:extLst>
      <p:ext uri="{BB962C8B-B14F-4D97-AF65-F5344CB8AC3E}">
        <p14:creationId xmlns:p14="http://schemas.microsoft.com/office/powerpoint/2010/main" val="942869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188C-8711-6096-20A9-61B829D759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65F2AD-D2A7-0D7D-CA7C-9C5F95E8A719}"/>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B95079-D985-A183-9701-CCDE8B2FC3F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51CDA5E-618F-E56D-AE19-241368FB4393}"/>
              </a:ext>
            </a:extLst>
          </p:cNvPr>
          <p:cNvSpPr txBox="1"/>
          <p:nvPr/>
        </p:nvSpPr>
        <p:spPr>
          <a:xfrm>
            <a:off x="1828800" y="2628900"/>
            <a:ext cx="14871032" cy="769441"/>
          </a:xfrm>
          <a:prstGeom prst="rect">
            <a:avLst/>
          </a:prstGeom>
          <a:noFill/>
        </p:spPr>
        <p:txBody>
          <a:bodyPr wrap="square">
            <a:spAutoFit/>
          </a:bodyPr>
          <a:lstStyle/>
          <a:p>
            <a:pPr lvl="0"/>
            <a:r>
              <a:rPr lang="en-GB" sz="4400" b="1" noProof="0" dirty="0">
                <a:solidFill>
                  <a:srgbClr val="3F6031"/>
                </a:solidFill>
              </a:rPr>
              <a:t>Κεφάλαιο 4 Προβληματισμός και βασικά συμπεράσματα</a:t>
            </a:r>
          </a:p>
        </p:txBody>
      </p:sp>
      <p:sp>
        <p:nvSpPr>
          <p:cNvPr id="7" name="TextBox 6">
            <a:extLst>
              <a:ext uri="{FF2B5EF4-FFF2-40B4-BE49-F238E27FC236}">
                <a16:creationId xmlns:a16="http://schemas.microsoft.com/office/drawing/2014/main" id="{110F1A07-BD8F-78CA-99B8-AE13582E3E16}"/>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Ποια είναι τα 2-3 βασικά σας συμπεράσματα από αυτό το κεφάλαιο;</a:t>
            </a:r>
          </a:p>
          <a:p>
            <a:pPr marL="722313" indent="-546100">
              <a:spcBef>
                <a:spcPts val="1200"/>
              </a:spcBef>
              <a:spcAft>
                <a:spcPts val="1200"/>
              </a:spcAft>
              <a:buClr>
                <a:srgbClr val="FF0000"/>
              </a:buClr>
              <a:buFont typeface="Calibri" panose="020F0502020204030204" pitchFamily="34" charset="0"/>
              <a:buChar char="?"/>
            </a:pPr>
            <a:r>
              <a:rPr lang="en-GB" sz="3500" b="1" noProof="0" dirty="0"/>
              <a:t>Γιατί σας κάνουν εντύπωση;</a:t>
            </a:r>
          </a:p>
          <a:p>
            <a:pPr marL="722313" indent="-546100">
              <a:spcBef>
                <a:spcPts val="1200"/>
              </a:spcBef>
              <a:spcAft>
                <a:spcPts val="1200"/>
              </a:spcAft>
              <a:buClr>
                <a:srgbClr val="FF0000"/>
              </a:buClr>
              <a:buFont typeface="Calibri" panose="020F0502020204030204" pitchFamily="34" charset="0"/>
              <a:buChar char="?"/>
            </a:pPr>
            <a:r>
              <a:rPr lang="en-GB" sz="3500" b="1" noProof="0" dirty="0"/>
              <a:t>Μοιραστείτε τις σκέψεις σας με την ομάδα και ακούστε τις κοινές απόψεις.</a:t>
            </a:r>
          </a:p>
        </p:txBody>
      </p:sp>
    </p:spTree>
    <p:extLst>
      <p:ext uri="{BB962C8B-B14F-4D97-AF65-F5344CB8AC3E}">
        <p14:creationId xmlns:p14="http://schemas.microsoft.com/office/powerpoint/2010/main" val="2125018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0243-82E5-6EAB-EABB-1516D3657A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6A3A5B-3DFA-A2DC-EFD0-28C4EFC8E8ED}"/>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9F39DE5-63BB-2ABE-15D2-73DD5F78DB6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4336148-507D-9407-28FA-B5A93C21FDE7}"/>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Κλείσιμο σεμιναρίου</a:t>
            </a:r>
          </a:p>
        </p:txBody>
      </p:sp>
      <p:sp>
        <p:nvSpPr>
          <p:cNvPr id="7" name="TextBox 6">
            <a:extLst>
              <a:ext uri="{FF2B5EF4-FFF2-40B4-BE49-F238E27FC236}">
                <a16:creationId xmlns:a16="http://schemas.microsoft.com/office/drawing/2014/main" id="{74D3B652-5AF9-FF8D-E0A0-49277EB69A08}"/>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Ποια είναι η βασική ιδέα που αποκομίζετε από το σεμινάριο;</a:t>
            </a:r>
          </a:p>
          <a:p>
            <a:pPr marL="722313" indent="-546100">
              <a:spcBef>
                <a:spcPts val="1200"/>
              </a:spcBef>
              <a:spcAft>
                <a:spcPts val="1200"/>
              </a:spcAft>
              <a:buClr>
                <a:srgbClr val="FF0000"/>
              </a:buClr>
              <a:buFont typeface="Calibri" panose="020F0502020204030204" pitchFamily="34" charset="0"/>
              <a:buChar char="?"/>
            </a:pPr>
            <a:r>
              <a:rPr lang="en-GB" sz="3500" b="1" noProof="0" dirty="0"/>
              <a:t>Πώς θα μπορούσατε να την εφαρμόσετε στην εκπαίδευσή σας ή στο περιβάλλον σας;</a:t>
            </a:r>
          </a:p>
          <a:p>
            <a:pPr marL="722313" indent="-546100">
              <a:spcBef>
                <a:spcPts val="1200"/>
              </a:spcBef>
              <a:spcAft>
                <a:spcPts val="1200"/>
              </a:spcAft>
              <a:buClr>
                <a:srgbClr val="FF0000"/>
              </a:buClr>
              <a:buFont typeface="Calibri" panose="020F0502020204030204" pitchFamily="34" charset="0"/>
              <a:buChar char="?"/>
            </a:pPr>
            <a:r>
              <a:rPr lang="en-GB" sz="3500" b="1" noProof="0" dirty="0"/>
              <a:t>Τι σας προκάλεσε ή σας ενέπνευσε;</a:t>
            </a:r>
          </a:p>
        </p:txBody>
      </p:sp>
    </p:spTree>
    <p:extLst>
      <p:ext uri="{BB962C8B-B14F-4D97-AF65-F5344CB8AC3E}">
        <p14:creationId xmlns:p14="http://schemas.microsoft.com/office/powerpoint/2010/main" val="4057984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2260783"/>
            <a:ext cx="18515825" cy="8008094"/>
          </a:xfrm>
          <a:custGeom>
            <a:avLst/>
            <a:gdLst/>
            <a:ahLst/>
            <a:cxnLst/>
            <a:rect l="l" t="t" r="r" b="b"/>
            <a:pathLst>
              <a:path w="18515825" h="8008094">
                <a:moveTo>
                  <a:pt x="0" y="0"/>
                </a:moveTo>
                <a:lnTo>
                  <a:pt x="18515825" y="0"/>
                </a:lnTo>
                <a:lnTo>
                  <a:pt x="18515825" y="8008095"/>
                </a:lnTo>
                <a:lnTo>
                  <a:pt x="0" y="80080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992557" flipV="1">
            <a:off x="2884893" y="-4357319"/>
            <a:ext cx="16531572" cy="7149905"/>
          </a:xfrm>
          <a:custGeom>
            <a:avLst/>
            <a:gdLst/>
            <a:ahLst/>
            <a:cxnLst/>
            <a:rect l="l" t="t" r="r" b="b"/>
            <a:pathLst>
              <a:path w="16531572" h="7149905">
                <a:moveTo>
                  <a:pt x="0" y="7149905"/>
                </a:moveTo>
                <a:lnTo>
                  <a:pt x="16531571" y="7149905"/>
                </a:lnTo>
                <a:lnTo>
                  <a:pt x="16531571" y="0"/>
                </a:lnTo>
                <a:lnTo>
                  <a:pt x="0" y="0"/>
                </a:lnTo>
                <a:lnTo>
                  <a:pt x="0" y="714990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4" name="Freeform 4"/>
          <p:cNvSpPr/>
          <p:nvPr/>
        </p:nvSpPr>
        <p:spPr>
          <a:xfrm rot="-10800000">
            <a:off x="15687726" y="3362971"/>
            <a:ext cx="1571574" cy="1571574"/>
          </a:xfrm>
          <a:custGeom>
            <a:avLst/>
            <a:gdLst/>
            <a:ahLst/>
            <a:cxnLst/>
            <a:rect l="l" t="t" r="r" b="b"/>
            <a:pathLst>
              <a:path w="1571574" h="1571574">
                <a:moveTo>
                  <a:pt x="0" y="0"/>
                </a:moveTo>
                <a:lnTo>
                  <a:pt x="1571574" y="0"/>
                </a:lnTo>
                <a:lnTo>
                  <a:pt x="1571574" y="1571573"/>
                </a:lnTo>
                <a:lnTo>
                  <a:pt x="0" y="1571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Freeform 5"/>
          <p:cNvSpPr/>
          <p:nvPr/>
        </p:nvSpPr>
        <p:spPr>
          <a:xfrm rot="-10800000">
            <a:off x="-407121" y="-542874"/>
            <a:ext cx="1571574" cy="1571574"/>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dirty="0"/>
          </a:p>
        </p:txBody>
      </p:sp>
      <p:sp>
        <p:nvSpPr>
          <p:cNvPr id="6" name="TextBox 6"/>
          <p:cNvSpPr txBox="1"/>
          <p:nvPr/>
        </p:nvSpPr>
        <p:spPr>
          <a:xfrm>
            <a:off x="5598426" y="6282482"/>
            <a:ext cx="7091147" cy="919054"/>
          </a:xfrm>
          <a:prstGeom prst="rect">
            <a:avLst/>
          </a:prstGeom>
        </p:spPr>
        <p:txBody>
          <a:bodyPr lIns="0" tIns="0" rIns="0" bIns="0" rtlCol="0" anchor="t">
            <a:spAutoFit/>
          </a:bodyPr>
          <a:lstStyle/>
          <a:p>
            <a:pPr algn="ctr">
              <a:lnSpc>
                <a:spcPts val="6941"/>
              </a:lnSpc>
            </a:pPr>
            <a:r>
              <a:rPr lang="en-GB" sz="6872" b="1" noProof="0" dirty="0">
                <a:solidFill>
                  <a:srgbClr val="28853D"/>
                </a:solidFill>
                <a:latin typeface="+mj-lt"/>
              </a:rPr>
              <a:t>ΕΥΧΑΡΙΣΤΟΥΜΕ</a:t>
            </a:r>
          </a:p>
        </p:txBody>
      </p:sp>
      <p:sp>
        <p:nvSpPr>
          <p:cNvPr id="7" name="Freeform 7"/>
          <p:cNvSpPr/>
          <p:nvPr/>
        </p:nvSpPr>
        <p:spPr>
          <a:xfrm>
            <a:off x="2354279" y="9075651"/>
            <a:ext cx="4037279" cy="769812"/>
          </a:xfrm>
          <a:custGeom>
            <a:avLst/>
            <a:gdLst/>
            <a:ahLst/>
            <a:cxnLst/>
            <a:rect l="l" t="t" r="r" b="b"/>
            <a:pathLst>
              <a:path w="4037279" h="769812">
                <a:moveTo>
                  <a:pt x="0" y="0"/>
                </a:moveTo>
                <a:lnTo>
                  <a:pt x="4037279" y="0"/>
                </a:lnTo>
                <a:lnTo>
                  <a:pt x="4037279" y="769813"/>
                </a:lnTo>
                <a:lnTo>
                  <a:pt x="0" y="769813"/>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8" name="TextBox 8"/>
          <p:cNvSpPr txBox="1"/>
          <p:nvPr/>
        </p:nvSpPr>
        <p:spPr>
          <a:xfrm>
            <a:off x="6391558" y="9050895"/>
            <a:ext cx="9542163" cy="1059547"/>
          </a:xfrm>
          <a:prstGeom prst="rect">
            <a:avLst/>
          </a:prstGeom>
        </p:spPr>
        <p:txBody>
          <a:bodyPr lIns="0" tIns="0" rIns="0" bIns="0" rtlCol="0" anchor="t">
            <a:spAutoFit/>
          </a:bodyPr>
          <a:lstStyle/>
          <a:p>
            <a:pPr algn="l">
              <a:lnSpc>
                <a:spcPts val="1878"/>
              </a:lnSpc>
            </a:pPr>
            <a:r>
              <a:rPr lang="en-GB" sz="1341" noProof="0" dirty="0">
                <a:solidFill>
                  <a:srgbClr val="000000"/>
                </a:solidFill>
                <a:latin typeface="+mj-lt"/>
              </a:rPr>
              <a:t>Χρηματοδοτείται από την Ευρωπαϊκή Ένωση. Ωστόσο, οι απόψεις και οι γνώμες που εκφράζονται είναι αποκλειστικά του/των συγγραφέα/συγγραφέων και δεν αντανακλούν απαραίτητα τις απόψεις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αυτές.</a:t>
            </a:r>
          </a:p>
          <a:p>
            <a:pPr marL="0" lvl="0" indent="0" algn="ctr">
              <a:lnSpc>
                <a:spcPts val="2915"/>
              </a:lnSpc>
              <a:spcBef>
                <a:spcPct val="0"/>
              </a:spcBef>
            </a:pPr>
            <a:endParaRPr lang="en-GB" sz="1341" noProof="0" dirty="0">
              <a:solidFill>
                <a:srgbClr val="000000"/>
              </a:solidFill>
              <a:latin typeface="+mj-lt"/>
            </a:endParaRPr>
          </a:p>
        </p:txBody>
      </p:sp>
      <p:sp>
        <p:nvSpPr>
          <p:cNvPr id="9" name="TextBox 9"/>
          <p:cNvSpPr txBox="1"/>
          <p:nvPr/>
        </p:nvSpPr>
        <p:spPr>
          <a:xfrm>
            <a:off x="8413788" y="9977216"/>
            <a:ext cx="2412117" cy="237878"/>
          </a:xfrm>
          <a:prstGeom prst="rect">
            <a:avLst/>
          </a:prstGeom>
        </p:spPr>
        <p:txBody>
          <a:bodyPr lIns="0" tIns="0" rIns="0" bIns="0" rtlCol="0" anchor="t">
            <a:spAutoFit/>
          </a:bodyPr>
          <a:lstStyle/>
          <a:p>
            <a:pPr algn="ctr">
              <a:lnSpc>
                <a:spcPts val="1940"/>
              </a:lnSpc>
              <a:spcBef>
                <a:spcPct val="0"/>
              </a:spcBef>
            </a:pPr>
            <a:r>
              <a:rPr lang="en-GB" sz="1385" noProof="0" dirty="0">
                <a:solidFill>
                  <a:srgbClr val="000000"/>
                </a:solidFill>
                <a:latin typeface="+mj-lt"/>
              </a:rPr>
              <a:t>Αριθμός έργου: 101139932</a:t>
            </a:r>
          </a:p>
        </p:txBody>
      </p:sp>
      <p:grpSp>
        <p:nvGrpSpPr>
          <p:cNvPr id="10" name="Group 10"/>
          <p:cNvGrpSpPr/>
          <p:nvPr/>
        </p:nvGrpSpPr>
        <p:grpSpPr>
          <a:xfrm>
            <a:off x="354602" y="7782108"/>
            <a:ext cx="17578796" cy="712971"/>
            <a:chOff x="0" y="0"/>
            <a:chExt cx="23438395" cy="950628"/>
          </a:xfrm>
        </p:grpSpPr>
        <p:sp>
          <p:nvSpPr>
            <p:cNvPr id="11" name="Freeform 11"/>
            <p:cNvSpPr/>
            <p:nvPr/>
          </p:nvSpPr>
          <p:spPr>
            <a:xfrm>
              <a:off x="2434279" y="0"/>
              <a:ext cx="1532170" cy="864392"/>
            </a:xfrm>
            <a:custGeom>
              <a:avLst/>
              <a:gdLst/>
              <a:ahLst/>
              <a:cxnLst/>
              <a:rect l="l" t="t" r="r" b="b"/>
              <a:pathLst>
                <a:path w="1532170" h="864392">
                  <a:moveTo>
                    <a:pt x="0" y="0"/>
                  </a:moveTo>
                  <a:lnTo>
                    <a:pt x="1532170" y="0"/>
                  </a:lnTo>
                  <a:lnTo>
                    <a:pt x="1532170" y="864392"/>
                  </a:lnTo>
                  <a:lnTo>
                    <a:pt x="0" y="864392"/>
                  </a:lnTo>
                  <a:lnTo>
                    <a:pt x="0" y="0"/>
                  </a:lnTo>
                  <a:close/>
                </a:path>
              </a:pathLst>
            </a:custGeom>
            <a:blipFill>
              <a:blip r:embed="rId10"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2" name="Freeform 12"/>
            <p:cNvSpPr/>
            <p:nvPr/>
          </p:nvSpPr>
          <p:spPr>
            <a:xfrm>
              <a:off x="6524456"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1"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3" name="Freeform 13"/>
            <p:cNvSpPr/>
            <p:nvPr/>
          </p:nvSpPr>
          <p:spPr>
            <a:xfrm>
              <a:off x="21059165" y="81568"/>
              <a:ext cx="2379230" cy="826596"/>
            </a:xfrm>
            <a:custGeom>
              <a:avLst/>
              <a:gdLst/>
              <a:ahLst/>
              <a:cxnLst/>
              <a:rect l="l" t="t" r="r" b="b"/>
              <a:pathLst>
                <a:path w="2379230" h="826596">
                  <a:moveTo>
                    <a:pt x="0" y="0"/>
                  </a:moveTo>
                  <a:lnTo>
                    <a:pt x="2379230" y="0"/>
                  </a:lnTo>
                  <a:lnTo>
                    <a:pt x="2379230" y="826596"/>
                  </a:lnTo>
                  <a:lnTo>
                    <a:pt x="0" y="826596"/>
                  </a:lnTo>
                  <a:lnTo>
                    <a:pt x="0" y="0"/>
                  </a:lnTo>
                  <a:close/>
                </a:path>
              </a:pathLst>
            </a:custGeom>
            <a:blipFill>
              <a:blip r:embed="rId12"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4" name="Freeform 14"/>
            <p:cNvSpPr/>
            <p:nvPr/>
          </p:nvSpPr>
          <p:spPr>
            <a:xfrm>
              <a:off x="8769894" y="81568"/>
              <a:ext cx="2126364" cy="869060"/>
            </a:xfrm>
            <a:custGeom>
              <a:avLst/>
              <a:gdLst/>
              <a:ahLst/>
              <a:cxnLst/>
              <a:rect l="l" t="t" r="r" b="b"/>
              <a:pathLst>
                <a:path w="2126364" h="869060">
                  <a:moveTo>
                    <a:pt x="0" y="0"/>
                  </a:moveTo>
                  <a:lnTo>
                    <a:pt x="2126363" y="0"/>
                  </a:lnTo>
                  <a:lnTo>
                    <a:pt x="2126363" y="869060"/>
                  </a:lnTo>
                  <a:lnTo>
                    <a:pt x="0" y="869060"/>
                  </a:lnTo>
                  <a:lnTo>
                    <a:pt x="0" y="0"/>
                  </a:lnTo>
                  <a:close/>
                </a:path>
              </a:pathLst>
            </a:custGeom>
            <a:blipFill>
              <a:blip r:embed="rId13"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5" name="Freeform 15"/>
            <p:cNvSpPr/>
            <p:nvPr/>
          </p:nvSpPr>
          <p:spPr>
            <a:xfrm>
              <a:off x="4174828"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4" cstate="print">
                <a:extLst>
                  <a:ext uri="{28A0092B-C50C-407E-A947-70E740481C1C}">
                    <a14:useLocalDpi xmlns:a14="http://schemas.microsoft.com/office/drawing/2010/main"/>
                  </a:ext>
                </a:extLst>
              </a:blip>
              <a:stretch>
                <a:fillRect t="-1610" b="-1610"/>
              </a:stretch>
            </a:blipFill>
          </p:spPr>
          <p:txBody>
            <a:bodyPr/>
            <a:lstStyle/>
            <a:p>
              <a:endParaRPr lang="en-GB" noProof="0" dirty="0"/>
            </a:p>
          </p:txBody>
        </p:sp>
        <p:sp>
          <p:nvSpPr>
            <p:cNvPr id="16" name="Freeform 16"/>
            <p:cNvSpPr/>
            <p:nvPr/>
          </p:nvSpPr>
          <p:spPr>
            <a:xfrm>
              <a:off x="11134405" y="81568"/>
              <a:ext cx="2378325" cy="677732"/>
            </a:xfrm>
            <a:custGeom>
              <a:avLst/>
              <a:gdLst/>
              <a:ahLst/>
              <a:cxnLst/>
              <a:rect l="l" t="t" r="r" b="b"/>
              <a:pathLst>
                <a:path w="2378325" h="677732">
                  <a:moveTo>
                    <a:pt x="0" y="0"/>
                  </a:moveTo>
                  <a:lnTo>
                    <a:pt x="2378325" y="0"/>
                  </a:lnTo>
                  <a:lnTo>
                    <a:pt x="2378325" y="677732"/>
                  </a:lnTo>
                  <a:lnTo>
                    <a:pt x="0" y="677732"/>
                  </a:lnTo>
                  <a:lnTo>
                    <a:pt x="0" y="0"/>
                  </a:lnTo>
                  <a:close/>
                </a:path>
              </a:pathLst>
            </a:custGeom>
            <a:blipFill>
              <a:blip r:embed="rId15"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7" name="Freeform 17"/>
            <p:cNvSpPr/>
            <p:nvPr/>
          </p:nvSpPr>
          <p:spPr>
            <a:xfrm>
              <a:off x="14655043" y="135988"/>
              <a:ext cx="2161604" cy="623313"/>
            </a:xfrm>
            <a:custGeom>
              <a:avLst/>
              <a:gdLst/>
              <a:ahLst/>
              <a:cxnLst/>
              <a:rect l="l" t="t" r="r" b="b"/>
              <a:pathLst>
                <a:path w="2161604" h="623313">
                  <a:moveTo>
                    <a:pt x="0" y="0"/>
                  </a:moveTo>
                  <a:lnTo>
                    <a:pt x="2161604" y="0"/>
                  </a:lnTo>
                  <a:lnTo>
                    <a:pt x="2161604" y="623312"/>
                  </a:lnTo>
                  <a:lnTo>
                    <a:pt x="0" y="623312"/>
                  </a:lnTo>
                  <a:lnTo>
                    <a:pt x="0" y="0"/>
                  </a:lnTo>
                  <a:close/>
                </a:path>
              </a:pathLst>
            </a:custGeom>
            <a:blipFill>
              <a:blip r:embed="rId16"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8" name="Freeform 18"/>
            <p:cNvSpPr/>
            <p:nvPr/>
          </p:nvSpPr>
          <p:spPr>
            <a:xfrm>
              <a:off x="16816647" y="50581"/>
              <a:ext cx="1956253" cy="838731"/>
            </a:xfrm>
            <a:custGeom>
              <a:avLst/>
              <a:gdLst/>
              <a:ahLst/>
              <a:cxnLst/>
              <a:rect l="l" t="t" r="r" b="b"/>
              <a:pathLst>
                <a:path w="1956253" h="838731">
                  <a:moveTo>
                    <a:pt x="0" y="0"/>
                  </a:moveTo>
                  <a:lnTo>
                    <a:pt x="1956253" y="0"/>
                  </a:lnTo>
                  <a:lnTo>
                    <a:pt x="1956253" y="838731"/>
                  </a:lnTo>
                  <a:lnTo>
                    <a:pt x="0" y="838731"/>
                  </a:lnTo>
                  <a:lnTo>
                    <a:pt x="0" y="0"/>
                  </a:lnTo>
                  <a:close/>
                </a:path>
              </a:pathLst>
            </a:custGeom>
            <a:blipFill>
              <a:blip r:embed="rId17"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9" name="Freeform 19"/>
            <p:cNvSpPr/>
            <p:nvPr/>
          </p:nvSpPr>
          <p:spPr>
            <a:xfrm>
              <a:off x="18684839" y="75501"/>
              <a:ext cx="2399118" cy="788891"/>
            </a:xfrm>
            <a:custGeom>
              <a:avLst/>
              <a:gdLst/>
              <a:ahLst/>
              <a:cxnLst/>
              <a:rect l="l" t="t" r="r" b="b"/>
              <a:pathLst>
                <a:path w="2399118" h="788891">
                  <a:moveTo>
                    <a:pt x="0" y="0"/>
                  </a:moveTo>
                  <a:lnTo>
                    <a:pt x="2399118" y="0"/>
                  </a:lnTo>
                  <a:lnTo>
                    <a:pt x="2399118" y="788891"/>
                  </a:lnTo>
                  <a:lnTo>
                    <a:pt x="0" y="788891"/>
                  </a:lnTo>
                  <a:lnTo>
                    <a:pt x="0" y="0"/>
                  </a:lnTo>
                  <a:close/>
                </a:path>
              </a:pathLst>
            </a:custGeom>
            <a:blipFill>
              <a:blip r:embed="rId18"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0" name="Freeform 20"/>
            <p:cNvSpPr/>
            <p:nvPr/>
          </p:nvSpPr>
          <p:spPr>
            <a:xfrm>
              <a:off x="13750878" y="38491"/>
              <a:ext cx="785091" cy="787411"/>
            </a:xfrm>
            <a:custGeom>
              <a:avLst/>
              <a:gdLst/>
              <a:ahLst/>
              <a:cxnLst/>
              <a:rect l="l" t="t" r="r" b="b"/>
              <a:pathLst>
                <a:path w="785091" h="787411">
                  <a:moveTo>
                    <a:pt x="0" y="0"/>
                  </a:moveTo>
                  <a:lnTo>
                    <a:pt x="785091" y="0"/>
                  </a:lnTo>
                  <a:lnTo>
                    <a:pt x="785091" y="787410"/>
                  </a:lnTo>
                  <a:lnTo>
                    <a:pt x="0" y="787410"/>
                  </a:lnTo>
                  <a:lnTo>
                    <a:pt x="0" y="0"/>
                  </a:lnTo>
                  <a:close/>
                </a:path>
              </a:pathLst>
            </a:custGeom>
            <a:blipFill>
              <a:blip r:embed="rId1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1" name="Freeform 21"/>
            <p:cNvSpPr/>
            <p:nvPr/>
          </p:nvSpPr>
          <p:spPr>
            <a:xfrm>
              <a:off x="0" y="203169"/>
              <a:ext cx="2175026" cy="434530"/>
            </a:xfrm>
            <a:custGeom>
              <a:avLst/>
              <a:gdLst/>
              <a:ahLst/>
              <a:cxnLst/>
              <a:rect l="l" t="t" r="r" b="b"/>
              <a:pathLst>
                <a:path w="2175026" h="434530">
                  <a:moveTo>
                    <a:pt x="0" y="0"/>
                  </a:moveTo>
                  <a:lnTo>
                    <a:pt x="2175026" y="0"/>
                  </a:lnTo>
                  <a:lnTo>
                    <a:pt x="2175026" y="434530"/>
                  </a:lnTo>
                  <a:lnTo>
                    <a:pt x="0" y="434530"/>
                  </a:lnTo>
                  <a:lnTo>
                    <a:pt x="0" y="0"/>
                  </a:lnTo>
                  <a:close/>
                </a:path>
              </a:pathLst>
            </a:custGeom>
            <a:blipFill>
              <a:blip r:embed="rId20" cstate="print">
                <a:extLst>
                  <a:ext uri="{28A0092B-C50C-407E-A947-70E740481C1C}">
                    <a14:useLocalDpi xmlns:a14="http://schemas.microsoft.com/office/drawing/2010/main"/>
                  </a:ext>
                </a:extLst>
              </a:blip>
              <a:stretch>
                <a:fillRect/>
              </a:stretch>
            </a:blipFill>
          </p:spPr>
          <p:txBody>
            <a:bodyPr/>
            <a:lstStyle/>
            <a:p>
              <a:endParaRPr lang="en-GB" noProof="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627C-A6D5-D89F-94E5-C2ABD0B923F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447139E-2919-6589-231E-FF8A66BCF3C0}"/>
              </a:ext>
            </a:extLst>
          </p:cNvPr>
          <p:cNvSpPr>
            <a:spLocks noGrp="1"/>
          </p:cNvSpPr>
          <p:nvPr>
            <p:ph type="title"/>
          </p:nvPr>
        </p:nvSpPr>
        <p:spPr>
          <a:xfrm>
            <a:off x="1435100" y="952501"/>
            <a:ext cx="15011400" cy="1143000"/>
          </a:xfrm>
        </p:spPr>
        <p:txBody>
          <a:bodyPr>
            <a:normAutofit/>
          </a:bodyPr>
          <a:lstStyle/>
          <a:p>
            <a:pPr algn="r"/>
            <a:r>
              <a:rPr lang="en-GB" sz="6000" b="1" dirty="0">
                <a:latin typeface="+mn-lt"/>
                <a:ea typeface="+mn-ea"/>
                <a:cs typeface="+mn-cs"/>
              </a:rPr>
              <a:t>Πρόγραμμα</a:t>
            </a:r>
            <a:r>
              <a:rPr lang="en-GB" sz="6000" b="1" noProof="0" dirty="0">
                <a:latin typeface="+mn-lt"/>
                <a:ea typeface="+mn-ea"/>
                <a:cs typeface="+mn-cs"/>
              </a:rPr>
              <a:t> ηλεκτρονικής κατάρτισης INSPIRE</a:t>
            </a:r>
          </a:p>
        </p:txBody>
      </p:sp>
      <p:graphicFrame>
        <p:nvGraphicFramePr>
          <p:cNvPr id="7" name="Inhaltsplatzhalter 4">
            <a:extLst>
              <a:ext uri="{FF2B5EF4-FFF2-40B4-BE49-F238E27FC236}">
                <a16:creationId xmlns:a16="http://schemas.microsoft.com/office/drawing/2014/main" id="{B096A653-AAB9-64BF-2C6A-CE3DFF7AEC32}"/>
              </a:ext>
            </a:extLst>
          </p:cNvPr>
          <p:cNvGraphicFramePr>
            <a:graphicFrameLocks noGrp="1"/>
          </p:cNvGraphicFramePr>
          <p:nvPr>
            <p:ph idx="1"/>
            <p:extLst>
              <p:ext uri="{D42A27DB-BD31-4B8C-83A1-F6EECF244321}">
                <p14:modId xmlns:p14="http://schemas.microsoft.com/office/powerpoint/2010/main" val="795156981"/>
              </p:ext>
            </p:extLst>
          </p:nvPr>
        </p:nvGraphicFramePr>
        <p:xfrm>
          <a:off x="342900" y="4000500"/>
          <a:ext cx="17602200" cy="628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CFDEA957-F212-E8F0-EC02-AF336ABCA57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3D167834-4206-5CD3-4761-534CB0DC5F9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99482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C115CD2A-9B58-4580-7E2A-D5C2C2ADC330}"/>
              </a:ext>
            </a:extLst>
          </p:cNvPr>
          <p:cNvGraphicFramePr/>
          <p:nvPr>
            <p:extLst>
              <p:ext uri="{D42A27DB-BD31-4B8C-83A1-F6EECF244321}">
                <p14:modId xmlns:p14="http://schemas.microsoft.com/office/powerpoint/2010/main" val="1402459925"/>
              </p:ext>
            </p:extLst>
          </p:nvPr>
        </p:nvGraphicFramePr>
        <p:xfrm>
          <a:off x="1538445" y="442610"/>
          <a:ext cx="15211109" cy="940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92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E24F-E6E3-B3CC-25F1-3CA57ABBC72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1230D78-2A25-4E37-21A8-292231611901}"/>
              </a:ext>
            </a:extLst>
          </p:cNvPr>
          <p:cNvSpPr>
            <a:spLocks noGrp="1"/>
          </p:cNvSpPr>
          <p:nvPr>
            <p:ph type="title"/>
          </p:nvPr>
        </p:nvSpPr>
        <p:spPr>
          <a:xfrm>
            <a:off x="-368663" y="903710"/>
            <a:ext cx="17010743" cy="1143000"/>
          </a:xfrm>
        </p:spPr>
        <p:txBody>
          <a:bodyPr>
            <a:normAutofit fontScale="90000"/>
          </a:bodyPr>
          <a:lstStyle/>
          <a:p>
            <a:pPr algn="r"/>
            <a:r>
              <a:rPr lang="en-GB" sz="5500" b="1" noProof="0" dirty="0"/>
              <a:t>Δομή του διαδικτυακού προγράμματος κατάρτισης INSPIRE</a:t>
            </a:r>
          </a:p>
        </p:txBody>
      </p:sp>
      <p:graphicFrame>
        <p:nvGraphicFramePr>
          <p:cNvPr id="9" name="Diagramm 8">
            <a:extLst>
              <a:ext uri="{FF2B5EF4-FFF2-40B4-BE49-F238E27FC236}">
                <a16:creationId xmlns:a16="http://schemas.microsoft.com/office/drawing/2014/main" id="{D425C994-72CE-2681-126A-FA0A772064E5}"/>
              </a:ext>
            </a:extLst>
          </p:cNvPr>
          <p:cNvGraphicFramePr/>
          <p:nvPr>
            <p:extLst>
              <p:ext uri="{D42A27DB-BD31-4B8C-83A1-F6EECF244321}">
                <p14:modId xmlns:p14="http://schemas.microsoft.com/office/powerpoint/2010/main" val="3954616390"/>
              </p:ext>
            </p:extLst>
          </p:nvPr>
        </p:nvGraphicFramePr>
        <p:xfrm>
          <a:off x="2514600" y="2857500"/>
          <a:ext cx="14127480" cy="742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8A4F8E8D-8A05-5813-8C6B-7157996A2F2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13B34FC-A438-6B31-7190-EA7C70C4729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197463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Ενότητα 1: </a:t>
            </a:r>
            <a:r>
              <a:rPr lang="en-GB" sz="5500" noProof="0" dirty="0"/>
              <a:t>Βιωσιμότητα</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Inhaltsplatzhalter 6">
            <a:extLst>
              <a:ext uri="{FF2B5EF4-FFF2-40B4-BE49-F238E27FC236}">
                <a16:creationId xmlns:a16="http://schemas.microsoft.com/office/drawing/2014/main" id="{55BBAD82-F669-E3CF-A079-582AED5D8D93}"/>
              </a:ext>
            </a:extLst>
          </p:cNvPr>
          <p:cNvSpPr>
            <a:spLocks noGrp="1"/>
          </p:cNvSpPr>
          <p:nvPr>
            <p:ph idx="1"/>
          </p:nvPr>
        </p:nvSpPr>
        <p:spPr>
          <a:xfrm>
            <a:off x="556596" y="4309349"/>
            <a:ext cx="7209891" cy="4981002"/>
          </a:xfrm>
        </p:spPr>
        <p:txBody>
          <a:bodyPr>
            <a:noAutofit/>
          </a:bodyPr>
          <a:lstStyle/>
          <a:p>
            <a:pPr>
              <a:lnSpc>
                <a:spcPct val="90000"/>
              </a:lnSpc>
              <a:buFont typeface="+mj-lt"/>
              <a:buAutoNum type="arabicPeriod"/>
            </a:pPr>
            <a:r>
              <a:rPr lang="en-GB" sz="2700" noProof="0" dirty="0"/>
              <a:t>Εισαγωγή στη βιωσιμότητα στις παραστατικές τέχνες</a:t>
            </a:r>
          </a:p>
          <a:p>
            <a:pPr>
              <a:lnSpc>
                <a:spcPct val="90000"/>
              </a:lnSpc>
              <a:buFont typeface="+mj-lt"/>
              <a:buAutoNum type="arabicPeriod"/>
            </a:pPr>
            <a:r>
              <a:rPr lang="en-GB" sz="2700" noProof="0" dirty="0"/>
              <a:t>Μοντέλα περιβαλλοντικής διαχείρισης</a:t>
            </a:r>
          </a:p>
          <a:p>
            <a:pPr>
              <a:lnSpc>
                <a:spcPct val="90000"/>
              </a:lnSpc>
              <a:buFont typeface="+mj-lt"/>
              <a:buAutoNum type="arabicPeriod"/>
            </a:pPr>
            <a:r>
              <a:rPr lang="en-GB" sz="2700" noProof="0" dirty="0"/>
              <a:t>Ενεργειακή απόδοση στις τέχνες</a:t>
            </a:r>
          </a:p>
          <a:p>
            <a:pPr>
              <a:lnSpc>
                <a:spcPct val="90000"/>
              </a:lnSpc>
              <a:buFont typeface="+mj-lt"/>
              <a:buAutoNum type="arabicPeriod"/>
            </a:pPr>
            <a:r>
              <a:rPr lang="en-GB" sz="2700" noProof="0" dirty="0"/>
              <a:t>Κυκλική οικονομία και βιώσιμη χρήση των πόρων στις παραστατικές τέχνες </a:t>
            </a:r>
          </a:p>
          <a:p>
            <a:pPr>
              <a:lnSpc>
                <a:spcPct val="90000"/>
              </a:lnSpc>
              <a:buFont typeface="+mj-lt"/>
              <a:buAutoNum type="arabicPeriod"/>
            </a:pPr>
            <a:r>
              <a:rPr lang="en-GB" sz="2700" noProof="0" dirty="0"/>
              <a:t>Η κλιματική αλλαγή και ο αντίκτυπός της στις παραστατικές τέχνες </a:t>
            </a:r>
          </a:p>
          <a:p>
            <a:pPr>
              <a:lnSpc>
                <a:spcPct val="90000"/>
              </a:lnSpc>
              <a:buFont typeface="+mj-lt"/>
              <a:buAutoNum type="arabicPeriod"/>
            </a:pPr>
            <a:r>
              <a:rPr lang="en-GB" sz="2700" noProof="0" dirty="0"/>
              <a:t>Ανάπτυξη στρατηγικής βιωσιμότητας στον πολιτιστικό τομέα </a:t>
            </a:r>
          </a:p>
          <a:p>
            <a:pPr>
              <a:lnSpc>
                <a:spcPct val="90000"/>
              </a:lnSpc>
              <a:buFont typeface="+mj-lt"/>
              <a:buAutoNum type="arabicPeriod"/>
            </a:pPr>
            <a:r>
              <a:rPr lang="en-GB" sz="2700" noProof="0" dirty="0"/>
              <a:t>Αναφορά βιωσιμότητας: διαφάνεια και λογοδοσία στις παραστατικές τέχνες </a:t>
            </a:r>
          </a:p>
        </p:txBody>
      </p:sp>
      <p:pic>
        <p:nvPicPr>
          <p:cNvPr id="9" name="Picture 8">
            <a:extLst>
              <a:ext uri="{FF2B5EF4-FFF2-40B4-BE49-F238E27FC236}">
                <a16:creationId xmlns:a16="http://schemas.microsoft.com/office/drawing/2014/main" id="{24E002DA-6A92-AB12-210A-794D067D514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feld 7">
            <a:extLst>
              <a:ext uri="{FF2B5EF4-FFF2-40B4-BE49-F238E27FC236}">
                <a16:creationId xmlns:a16="http://schemas.microsoft.com/office/drawing/2014/main" id="{82901CA3-0327-4419-A95B-E90D88C930EC}"/>
              </a:ext>
            </a:extLst>
          </p:cNvPr>
          <p:cNvSpPr txBox="1"/>
          <p:nvPr/>
        </p:nvSpPr>
        <p:spPr>
          <a:xfrm>
            <a:off x="7967554" y="10287000"/>
            <a:ext cx="10318163" cy="300082"/>
          </a:xfrm>
          <a:prstGeom prst="rect">
            <a:avLst/>
          </a:prstGeom>
          <a:noFill/>
        </p:spPr>
        <p:txBody>
          <a:bodyPr wrap="square" rtlCol="0">
            <a:spAutoFit/>
          </a:bodyPr>
          <a:lstStyle/>
          <a:p>
            <a:r>
              <a:rPr lang="en-GB" sz="1350" noProof="0" dirty="0"/>
              <a:t>"</a:t>
            </a:r>
            <a:r>
              <a:rPr lang="en-GB" sz="1350" noProof="0" dirty="0">
                <a:hlinkClick r:id="rId4" tooltip="https://globalmagazin.com/die-4-saeulen-der-nachhaltigkeit-kennenlernen/"/>
              </a:rPr>
              <a:t>Dieses Foto</a:t>
            </a:r>
            <a:r>
              <a:rPr lang="en-GB" sz="1350" noProof="0" dirty="0"/>
              <a:t>" του </a:t>
            </a:r>
            <a:r>
              <a:rPr lang="en-GB" sz="1350" noProof="0" dirty="0" err="1"/>
              <a:t>άγνωστου </a:t>
            </a:r>
            <a:r>
              <a:rPr lang="en-GB" sz="1350" noProof="0" dirty="0"/>
              <a:t>συγγραφέα </a:t>
            </a:r>
            <a:r>
              <a:rPr lang="en-GB" sz="1350" noProof="0" dirty="0" err="1"/>
              <a:t>είναι αδειοδοτημένο σύμφωνα με την </a:t>
            </a:r>
            <a:r>
              <a:rPr lang="en-GB" sz="1350" noProof="0" dirty="0">
                <a:hlinkClick r:id="rId5" tooltip="https://creativecommons.org/licenses/by/3.0/"/>
              </a:rPr>
              <a:t>CC BY</a:t>
            </a:r>
            <a:endParaRPr lang="en-GB" sz="1350" noProof="0" dirty="0"/>
          </a:p>
        </p:txBody>
      </p:sp>
    </p:spTree>
    <p:extLst>
      <p:ext uri="{BB962C8B-B14F-4D97-AF65-F5344CB8AC3E}">
        <p14:creationId xmlns:p14="http://schemas.microsoft.com/office/powerpoint/2010/main" val="419187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681827" y="4309349"/>
            <a:ext cx="7170089" cy="5489598"/>
          </a:xfrm>
        </p:spPr>
        <p:txBody>
          <a:bodyPr>
            <a:noAutofit/>
          </a:bodyPr>
          <a:lstStyle/>
          <a:p>
            <a:pPr>
              <a:buFont typeface="+mj-lt"/>
              <a:buAutoNum type="arabicPeriod"/>
            </a:pPr>
            <a:r>
              <a:rPr lang="en-GB" sz="2400" noProof="0" dirty="0"/>
              <a:t>Εισαγωγή στην αειφόρο παραγωγή στις παραστατικές τέχνες  </a:t>
            </a:r>
          </a:p>
          <a:p>
            <a:pPr>
              <a:buFont typeface="+mj-lt"/>
              <a:buAutoNum type="arabicPeriod"/>
            </a:pPr>
            <a:r>
              <a:rPr lang="en-GB" sz="2400" noProof="0" dirty="0"/>
              <a:t>Βιώσιμη λειτουργία χώρων παραστατικών τεχνών </a:t>
            </a:r>
          </a:p>
          <a:p>
            <a:pPr>
              <a:buFont typeface="+mj-lt"/>
              <a:buAutoNum type="arabicPeriod"/>
            </a:pPr>
            <a:r>
              <a:rPr lang="en-GB" sz="2400" noProof="0" dirty="0"/>
              <a:t>Αρχές οικολογικού σχεδιασμού για τις παραστατικές τέχνες </a:t>
            </a:r>
          </a:p>
          <a:p>
            <a:pPr>
              <a:buFont typeface="+mj-lt"/>
              <a:buAutoNum type="arabicPeriod"/>
            </a:pPr>
            <a:r>
              <a:rPr lang="en-GB" sz="2400" noProof="0" dirty="0"/>
              <a:t>Οικολογική κατασκευή: βιώσιμα υλικά και διαδικασίες </a:t>
            </a:r>
          </a:p>
          <a:p>
            <a:pPr>
              <a:buFont typeface="+mj-lt"/>
              <a:buAutoNum type="arabicPeriod"/>
            </a:pPr>
            <a:r>
              <a:rPr lang="en-GB" sz="2400" noProof="0" dirty="0"/>
              <a:t>Βιώσιμη διαχείριση σκηνικών </a:t>
            </a:r>
          </a:p>
          <a:p>
            <a:pPr>
              <a:buFont typeface="+mj-lt"/>
              <a:buAutoNum type="arabicPeriod"/>
            </a:pPr>
            <a:r>
              <a:rPr lang="en-GB" sz="2400" noProof="0" dirty="0"/>
              <a:t>Ενσωμάτωση της αειφορίας σε όλο τον κύκλο ζωής της παραγωγής</a:t>
            </a:r>
          </a:p>
          <a:p>
            <a:pPr>
              <a:buFont typeface="+mj-lt"/>
              <a:buAutoNum type="arabicPeriod"/>
            </a:pPr>
            <a:r>
              <a:rPr lang="en-GB" sz="2400" noProof="0" dirty="0"/>
              <a:t>Ενσωμάτωση της βιωσιμότητας σε όλους τους εμπλεκόμενους φορείς μιας παραγωγής παραστατικών τεχνών </a:t>
            </a:r>
          </a:p>
        </p:txBody>
      </p:sp>
      <p:pic>
        <p:nvPicPr>
          <p:cNvPr id="8" name="Picture 4">
            <a:extLst>
              <a:ext uri="{FF2B5EF4-FFF2-40B4-BE49-F238E27FC236}">
                <a16:creationId xmlns:a16="http://schemas.microsoft.com/office/drawing/2014/main" id="{76F3C11D-8FE1-EC1A-42D1-B8BF2600CDD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Ενότητα 2: </a:t>
            </a:r>
            <a:r>
              <a:rPr lang="en-GB" sz="5500" noProof="0" dirty="0"/>
              <a:t>Βιώσιμες παραγωγές</a:t>
            </a:r>
          </a:p>
        </p:txBody>
      </p:sp>
    </p:spTree>
    <p:extLst>
      <p:ext uri="{BB962C8B-B14F-4D97-AF65-F5344CB8AC3E}">
        <p14:creationId xmlns:p14="http://schemas.microsoft.com/office/powerpoint/2010/main" val="322514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960121" y="4309349"/>
            <a:ext cx="6365384" cy="4981002"/>
          </a:xfrm>
        </p:spPr>
        <p:txBody>
          <a:bodyPr>
            <a:noAutofit/>
          </a:bodyPr>
          <a:lstStyle/>
          <a:p>
            <a:pPr marL="685800" indent="-685800">
              <a:buFont typeface="+mj-lt"/>
              <a:buAutoNum type="arabicPeriod"/>
            </a:pPr>
            <a:r>
              <a:rPr lang="en-GB" sz="2800" noProof="0" dirty="0"/>
              <a:t>Συμβάλλετε στη δημιουργία ενός ασφαλούς ψηφιακού εργασιακού περιβάλλοντος</a:t>
            </a:r>
          </a:p>
          <a:p>
            <a:pPr marL="685800" indent="-685800">
              <a:buFont typeface="+mj-lt"/>
              <a:buAutoNum type="arabicPeriod"/>
            </a:pPr>
            <a:r>
              <a:rPr lang="en-GB" sz="2800" noProof="0" dirty="0"/>
              <a:t>Ψηφιακά μέσα και τρίτα μέρη</a:t>
            </a:r>
          </a:p>
          <a:p>
            <a:pPr marL="685800" indent="-685800">
              <a:buFont typeface="+mj-lt"/>
              <a:buAutoNum type="arabicPeriod"/>
            </a:pPr>
            <a:r>
              <a:rPr lang="en-GB" sz="2800" noProof="0" dirty="0"/>
              <a:t>Ανάπτυξη πολιτικής ψηφιοποίησης</a:t>
            </a:r>
          </a:p>
          <a:p>
            <a:pPr marL="685800" indent="-685800">
              <a:buFont typeface="+mj-lt"/>
              <a:buAutoNum type="arabicPeriod"/>
            </a:pPr>
            <a:r>
              <a:rPr lang="en-GB" sz="2800" noProof="0" dirty="0"/>
              <a:t>Αρχειοθέτηση και συνολική προσέγγιση</a:t>
            </a:r>
          </a:p>
          <a:p>
            <a:pPr marL="685800" indent="-685800">
              <a:buFont typeface="+mj-lt"/>
              <a:buAutoNum type="arabicPeriod"/>
            </a:pPr>
            <a:r>
              <a:rPr lang="en-GB" sz="2800" noProof="0" dirty="0"/>
              <a:t>Διαχείριση της ψηφιοποίησης ενός οργανισμού τέχνης</a:t>
            </a:r>
          </a:p>
          <a:p>
            <a:pPr marL="685800" indent="-685800">
              <a:buFont typeface="+mj-lt"/>
              <a:buAutoNum type="arabicPeriod"/>
            </a:pPr>
            <a:r>
              <a:rPr lang="en-GB" sz="2800" noProof="0" dirty="0"/>
              <a:t>Υποδομή και συσκευές</a:t>
            </a:r>
          </a:p>
          <a:p>
            <a:endParaRPr lang="en-GB" sz="2800" noProof="0" dirty="0"/>
          </a:p>
        </p:txBody>
      </p:sp>
      <p:pic>
        <p:nvPicPr>
          <p:cNvPr id="5" name="Picture 4" descr="Hintergrund mit blauen Blöcken und Netzwerktechnologie">
            <a:extLst>
              <a:ext uri="{FF2B5EF4-FFF2-40B4-BE49-F238E27FC236}">
                <a16:creationId xmlns:a16="http://schemas.microsoft.com/office/drawing/2014/main" id="{BECFD0C0-4623-B4DD-DD16-3CD21E3D464F}"/>
              </a:ext>
            </a:extLst>
          </p:cNvPr>
          <p:cNvPicPr>
            <a:picLocks noChangeAspect="1"/>
          </p:cNvPicPr>
          <p:nvPr/>
        </p:nvPicPr>
        <p:blipFill>
          <a:blip r:embed="rId3" cstate="print">
            <a:extLst>
              <a:ext uri="{28A0092B-C50C-407E-A947-70E740481C1C}">
                <a14:useLocalDpi xmlns:a14="http://schemas.microsoft.com/office/drawing/2010/main"/>
              </a:ext>
            </a:extLst>
          </a:blip>
          <a:srcRect b="-446"/>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Ενότητα 3:</a:t>
            </a:r>
            <a:r>
              <a:rPr lang="en-GB" sz="5500" noProof="0" dirty="0"/>
              <a:t> Ψηφιοποίηση</a:t>
            </a:r>
          </a:p>
        </p:txBody>
      </p:sp>
    </p:spTree>
    <p:extLst>
      <p:ext uri="{BB962C8B-B14F-4D97-AF65-F5344CB8AC3E}">
        <p14:creationId xmlns:p14="http://schemas.microsoft.com/office/powerpoint/2010/main" val="389435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16837" y="4309349"/>
            <a:ext cx="7450716" cy="5462166"/>
          </a:xfrm>
        </p:spPr>
        <p:txBody>
          <a:bodyPr>
            <a:noAutofit/>
          </a:bodyPr>
          <a:lstStyle/>
          <a:p>
            <a:pPr marL="685800" indent="-685800">
              <a:buFont typeface="+mj-lt"/>
              <a:buAutoNum type="arabicPeriod"/>
            </a:pPr>
            <a:r>
              <a:rPr lang="en-GB" sz="2400" noProof="0" dirty="0"/>
              <a:t>Εισαγωγή στην επιχειρηματικότητα, την ενδοεπιχειρηματικότητα και </a:t>
            </a:r>
            <a:r>
              <a:rPr lang="en-GB" sz="2400" noProof="0" dirty="0" err="1"/>
              <a:t>την ατομική επιχειρηματικότητα</a:t>
            </a:r>
            <a:endParaRPr lang="en-GB" sz="2400" noProof="0" dirty="0"/>
          </a:p>
          <a:p>
            <a:pPr marL="685800" indent="-685800">
              <a:buFont typeface="+mj-lt"/>
              <a:buAutoNum type="arabicPeriod"/>
            </a:pPr>
            <a:r>
              <a:rPr lang="en-GB" sz="2400" noProof="0" dirty="0"/>
              <a:t>Στρατηγική δημιουργική και καινοτόμος σκέψη</a:t>
            </a:r>
          </a:p>
          <a:p>
            <a:pPr marL="685800" indent="-685800">
              <a:buFont typeface="+mj-lt"/>
              <a:buAutoNum type="arabicPeriod"/>
            </a:pPr>
            <a:r>
              <a:rPr lang="en-GB" sz="2400" noProof="0" dirty="0"/>
              <a:t>Διαχείριση</a:t>
            </a:r>
          </a:p>
          <a:p>
            <a:pPr marL="685800" indent="-685800">
              <a:buFont typeface="+mj-lt"/>
              <a:buAutoNum type="arabicPeriod"/>
            </a:pPr>
            <a:r>
              <a:rPr lang="en-GB" sz="2400" noProof="0" dirty="0"/>
              <a:t>Από τις ιδέες στις στρατηγικές: Χτίζοντας την επιτυχία</a:t>
            </a:r>
          </a:p>
          <a:p>
            <a:pPr marL="685800" indent="-685800">
              <a:buFont typeface="+mj-lt"/>
              <a:buAutoNum type="arabicPeriod"/>
            </a:pPr>
            <a:r>
              <a:rPr lang="en-GB" sz="2400" noProof="0" dirty="0"/>
              <a:t>Ενσωμάτωση της βιωσιμότητας στη διαχείριση και τις στρατηγικές</a:t>
            </a:r>
          </a:p>
          <a:p>
            <a:pPr marL="685800" indent="-685800">
              <a:buFont typeface="+mj-lt"/>
              <a:buAutoNum type="arabicPeriod"/>
            </a:pPr>
            <a:r>
              <a:rPr lang="en-GB" sz="2400" noProof="0" dirty="0"/>
              <a:t>Βασικά στοιχεία μάρκετινγκ για την προσέλκυση και την αύξηση του κοινού στις παραστατικές τέχνες </a:t>
            </a:r>
          </a:p>
          <a:p>
            <a:pPr marL="685800" indent="-685800">
              <a:buFont typeface="+mj-lt"/>
              <a:buAutoNum type="arabicPeriod"/>
            </a:pPr>
            <a:r>
              <a:rPr lang="en-GB" sz="2400" noProof="0" dirty="0"/>
              <a:t>Διαχείριση της επιχειρηματικής σας ανάπτυξης και επόμενα βήματα </a:t>
            </a:r>
          </a:p>
        </p:txBody>
      </p:sp>
      <p:pic>
        <p:nvPicPr>
          <p:cNvPr id="8" name="Picture 4" descr="Personen, die an Ideen arbeiten">
            <a:extLst>
              <a:ext uri="{FF2B5EF4-FFF2-40B4-BE49-F238E27FC236}">
                <a16:creationId xmlns:a16="http://schemas.microsoft.com/office/drawing/2014/main" id="{B4A5603F-0338-146D-7202-D3A2E6FB8F4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Ενότητα 4: </a:t>
            </a:r>
            <a:r>
              <a:rPr lang="en-GB" sz="5500" noProof="0" dirty="0"/>
              <a:t>Επιχειρηματικότητα</a:t>
            </a:r>
          </a:p>
        </p:txBody>
      </p:sp>
    </p:spTree>
    <p:extLst>
      <p:ext uri="{BB962C8B-B14F-4D97-AF65-F5344CB8AC3E}">
        <p14:creationId xmlns:p14="http://schemas.microsoft.com/office/powerpoint/2010/main" val="20169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96348" y="4309349"/>
            <a:ext cx="7368917" cy="4981002"/>
          </a:xfrm>
        </p:spPr>
        <p:txBody>
          <a:bodyPr>
            <a:noAutofit/>
          </a:bodyPr>
          <a:lstStyle/>
          <a:p>
            <a:pPr marL="685800" indent="-685800">
              <a:buFont typeface="+mj-lt"/>
              <a:buAutoNum type="arabicPeriod"/>
            </a:pPr>
            <a:r>
              <a:rPr lang="en-GB" sz="2700" noProof="0" dirty="0"/>
              <a:t>Εισαγωγή στη διαχείριση ανθρώπινου δυναμικού και τη συναισθηματική νοημοσύνη στις παραστατικές τέχνες</a:t>
            </a:r>
          </a:p>
          <a:p>
            <a:pPr marL="685800" indent="-685800">
              <a:buFont typeface="+mj-lt"/>
              <a:buAutoNum type="arabicPeriod"/>
            </a:pPr>
            <a:r>
              <a:rPr lang="en-GB" sz="2700" noProof="0" dirty="0"/>
              <a:t>Συνεργασία σε ομάδες και διαχείριση συγκρούσεων</a:t>
            </a:r>
          </a:p>
          <a:p>
            <a:pPr marL="685800" indent="-685800">
              <a:buFont typeface="+mj-lt"/>
              <a:buAutoNum type="arabicPeriod"/>
            </a:pPr>
            <a:r>
              <a:rPr lang="en-GB" sz="2700" noProof="0" dirty="0"/>
              <a:t>Σχέσεις εξουσίας και ισότητα, πολυμορφία και ένταξη στις παραστατικές τέχνες </a:t>
            </a:r>
          </a:p>
          <a:p>
            <a:pPr marL="685800" indent="-685800">
              <a:buFont typeface="+mj-lt"/>
              <a:buAutoNum type="arabicPeriod"/>
            </a:pPr>
            <a:r>
              <a:rPr lang="en-GB" sz="2700" noProof="0" dirty="0"/>
              <a:t>Υιοθέτηση στάσης δια βίου μάθησης </a:t>
            </a:r>
          </a:p>
          <a:p>
            <a:pPr marL="685800" indent="-685800">
              <a:buFont typeface="+mj-lt"/>
              <a:buAutoNum type="arabicPeriod"/>
            </a:pPr>
            <a:r>
              <a:rPr lang="en-GB" sz="2700" noProof="0" dirty="0"/>
              <a:t>Ηγεσία και ενδοεπιχειρηματικότητα</a:t>
            </a:r>
          </a:p>
          <a:p>
            <a:pPr marL="685800" indent="-685800">
              <a:buFont typeface="+mj-lt"/>
              <a:buAutoNum type="arabicPeriod"/>
            </a:pPr>
            <a:r>
              <a:rPr lang="en-GB" sz="2700" noProof="0" dirty="0"/>
              <a:t>Αποδοχή της πολυπλοκότητας, της προσαρμοστικότητας και της ανθεκτικότητας</a:t>
            </a:r>
          </a:p>
          <a:p>
            <a:pPr marL="685800" indent="-685800">
              <a:buFont typeface="+mj-lt"/>
              <a:buAutoNum type="arabicPeriod"/>
            </a:pPr>
            <a:r>
              <a:rPr lang="en-GB" sz="2700" noProof="0" dirty="0"/>
              <a:t>Η μεταβιβασιμότητα των δεξιοτήτων</a:t>
            </a:r>
          </a:p>
        </p:txBody>
      </p:sp>
      <p:pic>
        <p:nvPicPr>
          <p:cNvPr id="7" name="Picture 4" descr="3D-Rendering von Spielteilen, mit einem Seil zusammengebunden">
            <a:extLst>
              <a:ext uri="{FF2B5EF4-FFF2-40B4-BE49-F238E27FC236}">
                <a16:creationId xmlns:a16="http://schemas.microsoft.com/office/drawing/2014/main" id="{144F80A2-529F-FBF5-F7CE-7F2E9F14BE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804435" y="515978"/>
            <a:ext cx="8031480" cy="2935262"/>
          </a:xfrm>
        </p:spPr>
        <p:txBody>
          <a:bodyPr anchor="b">
            <a:normAutofit/>
          </a:bodyPr>
          <a:lstStyle/>
          <a:p>
            <a:pPr algn="l">
              <a:lnSpc>
                <a:spcPct val="90000"/>
              </a:lnSpc>
            </a:pPr>
            <a:r>
              <a:rPr lang="en-GB" sz="5500" b="1" noProof="0" dirty="0">
                <a:solidFill>
                  <a:srgbClr val="04A6C2"/>
                </a:solidFill>
              </a:rPr>
              <a:t>Ενότητα 5: </a:t>
            </a:r>
            <a:br>
              <a:rPr lang="en-GB" sz="5500" b="1" noProof="0" dirty="0">
                <a:solidFill>
                  <a:srgbClr val="04A6C2"/>
                </a:solidFill>
              </a:rPr>
            </a:br>
            <a:r>
              <a:rPr lang="en-GB" sz="5500" noProof="0" dirty="0"/>
              <a:t>Διαχείριση ανθρώπινου δυναμικού</a:t>
            </a:r>
          </a:p>
        </p:txBody>
      </p:sp>
    </p:spTree>
    <p:extLst>
      <p:ext uri="{BB962C8B-B14F-4D97-AF65-F5344CB8AC3E}">
        <p14:creationId xmlns:p14="http://schemas.microsoft.com/office/powerpoint/2010/main" val="148889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656E-14EC-A77E-88FE-7928758A53C6}"/>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73605323-685E-6739-7E4B-5FBF865D391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2B63FB32-42B7-66E5-EDB5-0B8B1AA95FE6}"/>
              </a:ext>
            </a:extLst>
          </p:cNvPr>
          <p:cNvSpPr txBox="1"/>
          <p:nvPr/>
        </p:nvSpPr>
        <p:spPr>
          <a:xfrm>
            <a:off x="699052" y="5143500"/>
            <a:ext cx="14706600" cy="4247317"/>
          </a:xfrm>
          <a:prstGeom prst="rect">
            <a:avLst/>
          </a:prstGeom>
          <a:noFill/>
        </p:spPr>
        <p:txBody>
          <a:bodyPr wrap="square">
            <a:spAutoFit/>
          </a:bodyPr>
          <a:lstStyle/>
          <a:p>
            <a:r>
              <a:rPr lang="en-GB" sz="5400" b="1" i="1" noProof="0" dirty="0">
                <a:solidFill>
                  <a:srgbClr val="FF0000"/>
                </a:solidFill>
              </a:rPr>
              <a:t>Έχετε ερωτήσεις; </a:t>
            </a:r>
            <a:br>
              <a:rPr lang="en-GB" sz="5400" b="1" i="1" noProof="0" dirty="0">
                <a:solidFill>
                  <a:srgbClr val="FF0000"/>
                </a:solidFill>
              </a:rPr>
            </a:br>
            <a:r>
              <a:rPr lang="en-GB" sz="5400" b="1" i="1" noProof="0" dirty="0">
                <a:solidFill>
                  <a:srgbClr val="FF0000"/>
                </a:solidFill>
              </a:rPr>
              <a:t>Κάποιο από τα θέματα ή τις προσεγγίσεις που συζητήσαμε σας θύμισε τη δική σας εμπειρία ή τους επαγγελματικούς σας στόχους στον τομέα των παραστατικών τεχνών;</a:t>
            </a:r>
            <a:endParaRPr lang="en-GB" sz="5400" b="1" noProof="0" dirty="0">
              <a:solidFill>
                <a:srgbClr val="FF0000"/>
              </a:solidFill>
            </a:endParaRPr>
          </a:p>
        </p:txBody>
      </p:sp>
    </p:spTree>
    <p:extLst>
      <p:ext uri="{BB962C8B-B14F-4D97-AF65-F5344CB8AC3E}">
        <p14:creationId xmlns:p14="http://schemas.microsoft.com/office/powerpoint/2010/main" val="36929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99F1-1C11-DBD6-A58D-5765455D6F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91788E-B5DB-7DC3-3964-8552C8C783C7}"/>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203C1E7-E2AC-FC69-6976-5764527D3910}"/>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7E33D67-7393-6AB1-F590-ABC9745477B9}"/>
              </a:ext>
            </a:extLst>
          </p:cNvPr>
          <p:cNvSpPr txBox="1"/>
          <p:nvPr/>
        </p:nvSpPr>
        <p:spPr>
          <a:xfrm>
            <a:off x="5715000" y="952500"/>
            <a:ext cx="3886200" cy="1015663"/>
          </a:xfrm>
          <a:prstGeom prst="rect">
            <a:avLst/>
          </a:prstGeom>
          <a:noFill/>
        </p:spPr>
        <p:txBody>
          <a:bodyPr wrap="square">
            <a:spAutoFit/>
          </a:bodyPr>
          <a:lstStyle/>
          <a:p>
            <a:pPr lvl="0"/>
            <a:r>
              <a:rPr lang="en-GB" sz="6000" b="1" noProof="0" dirty="0">
                <a:solidFill>
                  <a:schemeClr val="tx1"/>
                </a:solidFill>
                <a:effectLst/>
                <a:latin typeface="+mn-lt"/>
              </a:rPr>
              <a:t>Μάθημα 1</a:t>
            </a:r>
            <a:endParaRPr lang="en-GB" sz="6000" noProof="0" dirty="0"/>
          </a:p>
        </p:txBody>
      </p:sp>
      <p:pic>
        <p:nvPicPr>
          <p:cNvPr id="7" name="Γραφικό 3" descr="Fernstudium Sprache Silhouette">
            <a:extLst>
              <a:ext uri="{FF2B5EF4-FFF2-40B4-BE49-F238E27FC236}">
                <a16:creationId xmlns:a16="http://schemas.microsoft.com/office/drawing/2014/main" id="{885A6D59-F08E-08BE-2E87-A21DAD87BCD4}"/>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A7F680A2-BE98-4711-0D7A-3BC39B1BEC12}"/>
              </a:ext>
            </a:extLst>
          </p:cNvPr>
          <p:cNvSpPr txBox="1"/>
          <p:nvPr/>
        </p:nvSpPr>
        <p:spPr>
          <a:xfrm>
            <a:off x="5638800" y="6726685"/>
            <a:ext cx="9216188" cy="1938992"/>
          </a:xfrm>
          <a:prstGeom prst="rect">
            <a:avLst/>
          </a:prstGeom>
          <a:noFill/>
        </p:spPr>
        <p:txBody>
          <a:bodyPr wrap="square">
            <a:spAutoFit/>
          </a:bodyPr>
          <a:lstStyle/>
          <a:p>
            <a:r>
              <a:rPr lang="en-GB" sz="6000" b="1" noProof="0" dirty="0"/>
              <a:t>Εργασία με το διαδικτυακό εκπαιδευτικό πρόγραμμα INSPIRE </a:t>
            </a:r>
          </a:p>
        </p:txBody>
      </p:sp>
    </p:spTree>
    <p:extLst>
      <p:ext uri="{BB962C8B-B14F-4D97-AF65-F5344CB8AC3E}">
        <p14:creationId xmlns:p14="http://schemas.microsoft.com/office/powerpoint/2010/main" val="203663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966" y="914400"/>
            <a:ext cx="12043529" cy="1143000"/>
          </a:xfrm>
        </p:spPr>
        <p:txBody>
          <a:bodyPr>
            <a:noAutofit/>
          </a:bodyPr>
          <a:lstStyle/>
          <a:p>
            <a:pPr algn="r"/>
            <a:r>
              <a:rPr lang="en-GB" sz="5500" b="1" noProof="0" dirty="0"/>
              <a:t>Εικονική πλατφόρμα μάθησης INSPIRE</a:t>
            </a:r>
          </a:p>
        </p:txBody>
      </p:sp>
      <p:sp>
        <p:nvSpPr>
          <p:cNvPr id="7" name="Οβάλ 6">
            <a:extLst>
              <a:ext uri="{FF2B5EF4-FFF2-40B4-BE49-F238E27FC236}">
                <a16:creationId xmlns:a16="http://schemas.microsoft.com/office/drawing/2014/main" id="{C5E6CFC9-3C6C-955E-975D-808A6B9FCB73}"/>
              </a:ext>
            </a:extLst>
          </p:cNvPr>
          <p:cNvSpPr/>
          <p:nvPr/>
        </p:nvSpPr>
        <p:spPr>
          <a:xfrm>
            <a:off x="3844965"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9" name="Ελεύθερη σχεδίαση: Σχήμα 8">
            <a:extLst>
              <a:ext uri="{FF2B5EF4-FFF2-40B4-BE49-F238E27FC236}">
                <a16:creationId xmlns:a16="http://schemas.microsoft.com/office/drawing/2014/main" id="{809D58AA-4531-A6E8-1BE6-B17A1EF81B24}"/>
              </a:ext>
            </a:extLst>
          </p:cNvPr>
          <p:cNvSpPr/>
          <p:nvPr/>
        </p:nvSpPr>
        <p:spPr>
          <a:xfrm>
            <a:off x="3223964"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Κεντρική πλατφόρμα για την παροχή VOOC.</a:t>
            </a:r>
          </a:p>
        </p:txBody>
      </p:sp>
      <p:sp>
        <p:nvSpPr>
          <p:cNvPr id="10" name="Οβάλ 9">
            <a:extLst>
              <a:ext uri="{FF2B5EF4-FFF2-40B4-BE49-F238E27FC236}">
                <a16:creationId xmlns:a16="http://schemas.microsoft.com/office/drawing/2014/main" id="{820C58B7-9AC4-5F3C-E6D5-EB7EE466FEC8}"/>
              </a:ext>
            </a:extLst>
          </p:cNvPr>
          <p:cNvSpPr/>
          <p:nvPr/>
        </p:nvSpPr>
        <p:spPr>
          <a:xfrm>
            <a:off x="8228220"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2" name="Ελεύθερη σχεδίαση: Σχήμα 11">
            <a:extLst>
              <a:ext uri="{FF2B5EF4-FFF2-40B4-BE49-F238E27FC236}">
                <a16:creationId xmlns:a16="http://schemas.microsoft.com/office/drawing/2014/main" id="{0C00130D-C7C0-F22C-556B-B674439E15D1}"/>
              </a:ext>
            </a:extLst>
          </p:cNvPr>
          <p:cNvSpPr/>
          <p:nvPr/>
        </p:nvSpPr>
        <p:spPr>
          <a:xfrm>
            <a:off x="745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Υποστηρίζει σύγχρονη και ασύγχρονη μάθηση.</a:t>
            </a:r>
          </a:p>
        </p:txBody>
      </p:sp>
      <p:sp>
        <p:nvSpPr>
          <p:cNvPr id="13" name="Οβάλ 12">
            <a:extLst>
              <a:ext uri="{FF2B5EF4-FFF2-40B4-BE49-F238E27FC236}">
                <a16:creationId xmlns:a16="http://schemas.microsoft.com/office/drawing/2014/main" id="{1C06F2F5-D1AB-E9F0-B4B5-50BAFBB11292}"/>
              </a:ext>
            </a:extLst>
          </p:cNvPr>
          <p:cNvSpPr/>
          <p:nvPr/>
        </p:nvSpPr>
        <p:spPr>
          <a:xfrm>
            <a:off x="12411472" y="4743916"/>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5" name="Ελεύθερη σχεδίαση: Σχήμα 14">
            <a:extLst>
              <a:ext uri="{FF2B5EF4-FFF2-40B4-BE49-F238E27FC236}">
                <a16:creationId xmlns:a16="http://schemas.microsoft.com/office/drawing/2014/main" id="{41C1A43A-6453-FEAD-EA81-EC1A456421F1}"/>
              </a:ext>
            </a:extLst>
          </p:cNvPr>
          <p:cNvSpPr/>
          <p:nvPr/>
        </p:nvSpPr>
        <p:spPr>
          <a:xfrm>
            <a:off x="1168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Προωθεί τη συμμετοχή της κοινότητας και τη δια βίου μάθηση.</a:t>
            </a:r>
          </a:p>
        </p:txBody>
      </p:sp>
      <p:pic>
        <p:nvPicPr>
          <p:cNvPr id="16" name="Γραφικό 15">
            <a:extLst>
              <a:ext uri="{FF2B5EF4-FFF2-40B4-BE49-F238E27FC236}">
                <a16:creationId xmlns:a16="http://schemas.microsoft.com/office/drawing/2014/main" id="{2663903F-C38F-8851-4370-5BECAC7EA42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6200000">
            <a:off x="4402966" y="5171463"/>
            <a:ext cx="1080000" cy="1080000"/>
          </a:xfrm>
          <a:prstGeom prst="rect">
            <a:avLst/>
          </a:prstGeom>
        </p:spPr>
      </p:pic>
      <p:pic>
        <p:nvPicPr>
          <p:cNvPr id="17" name="Γραφικό 16">
            <a:extLst>
              <a:ext uri="{FF2B5EF4-FFF2-40B4-BE49-F238E27FC236}">
                <a16:creationId xmlns:a16="http://schemas.microsoft.com/office/drawing/2014/main" id="{2E8C06DA-19F6-6BF4-0DCD-DB7D5237E6B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786220" y="5171463"/>
            <a:ext cx="1080000" cy="1080000"/>
          </a:xfrm>
          <a:prstGeom prst="rect">
            <a:avLst/>
          </a:prstGeom>
        </p:spPr>
      </p:pic>
      <p:pic>
        <p:nvPicPr>
          <p:cNvPr id="18" name="Γραφικό 17">
            <a:extLst>
              <a:ext uri="{FF2B5EF4-FFF2-40B4-BE49-F238E27FC236}">
                <a16:creationId xmlns:a16="http://schemas.microsoft.com/office/drawing/2014/main" id="{7946B6D9-7ABC-522B-4454-FE493483A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969472" y="5301916"/>
            <a:ext cx="1080000" cy="1080000"/>
          </a:xfrm>
          <a:prstGeom prst="rect">
            <a:avLst/>
          </a:prstGeom>
        </p:spPr>
      </p:pic>
      <p:sp>
        <p:nvSpPr>
          <p:cNvPr id="19" name="Freeform 2">
            <a:extLst>
              <a:ext uri="{FF2B5EF4-FFF2-40B4-BE49-F238E27FC236}">
                <a16:creationId xmlns:a16="http://schemas.microsoft.com/office/drawing/2014/main" id="{87D87096-112B-9E3C-1E76-02529A3DB5E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dirty="0"/>
          </a:p>
        </p:txBody>
      </p:sp>
      <p:sp>
        <p:nvSpPr>
          <p:cNvPr id="20" name="Freeform 3">
            <a:extLst>
              <a:ext uri="{FF2B5EF4-FFF2-40B4-BE49-F238E27FC236}">
                <a16:creationId xmlns:a16="http://schemas.microsoft.com/office/drawing/2014/main" id="{CD764A58-1854-84D0-EAC0-B2847BFBFE7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noProof="0" dirty="0"/>
          </a:p>
        </p:txBody>
      </p:sp>
    </p:spTree>
    <p:extLst>
      <p:ext uri="{BB962C8B-B14F-4D97-AF65-F5344CB8AC3E}">
        <p14:creationId xmlns:p14="http://schemas.microsoft.com/office/powerpoint/2010/main" val="416892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407C-FECD-E56D-0D46-220F987AD6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554997-1D91-1B7B-C58B-3155A17E30C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EC14E0B-A6FC-FDBD-0B24-FF3FBDF438D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3E37250-8CDA-0662-4624-DFC06FE4C7AE}"/>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Δραστηριότητα C4.A1</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196D322A-9989-C184-6FA3-AF502D6900C5}"/>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Εργασία με την πλατφόρμα εικονικής μάθησης INSPIRE και το πρόγραμμα κατάρτισης INSPIRE (VOOC)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0AEE467D-8010-7AE0-2EF5-D2A4F9229170}"/>
              </a:ext>
            </a:extLst>
          </p:cNvPr>
          <p:cNvSpPr txBox="1"/>
          <p:nvPr/>
        </p:nvSpPr>
        <p:spPr>
          <a:xfrm>
            <a:off x="4622801" y="7035463"/>
            <a:ext cx="12823370" cy="1723549"/>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Ποια χαρακτηριστικά της πλατφόρμας θεωρείτε πιο χρήσιμα ή ενδιαφέροντα; </a:t>
            </a:r>
          </a:p>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Πώς σκοπεύετε να χρησιμοποιήσετε την πλατφόρμα για να υποστηρίξετε τη μάθησή σας ή να εργαστείτε με τους πόρους κατάρτισης;</a:t>
            </a:r>
            <a:endParaRPr lang="el-GR" sz="3200" dirty="0"/>
          </a:p>
        </p:txBody>
      </p:sp>
    </p:spTree>
    <p:extLst>
      <p:ext uri="{BB962C8B-B14F-4D97-AF65-F5344CB8AC3E}">
        <p14:creationId xmlns:p14="http://schemas.microsoft.com/office/powerpoint/2010/main" val="61423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ED54-6DE4-0461-331B-28255D7790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445212-EF23-0739-6BB0-DD3052BF2332}"/>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AE7833-51A0-660E-AAA9-3E90C1AFB106}"/>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08F52E8-2DA3-A340-2D50-7063C2A17CBF}"/>
              </a:ext>
            </a:extLst>
          </p:cNvPr>
          <p:cNvSpPr txBox="1"/>
          <p:nvPr/>
        </p:nvSpPr>
        <p:spPr>
          <a:xfrm>
            <a:off x="5715000" y="952500"/>
            <a:ext cx="3886200" cy="1015663"/>
          </a:xfrm>
          <a:prstGeom prst="rect">
            <a:avLst/>
          </a:prstGeom>
          <a:noFill/>
        </p:spPr>
        <p:txBody>
          <a:bodyPr wrap="square">
            <a:spAutoFit/>
          </a:bodyPr>
          <a:lstStyle/>
          <a:p>
            <a:pPr lvl="0"/>
            <a:r>
              <a:rPr lang="en-GB" sz="6000" b="1" noProof="0" dirty="0">
                <a:solidFill>
                  <a:schemeClr val="tx1"/>
                </a:solidFill>
                <a:effectLst/>
                <a:latin typeface="+mn-lt"/>
              </a:rPr>
              <a:t>Μάθημα 2</a:t>
            </a:r>
            <a:endParaRPr lang="en-GB" sz="6000" noProof="0" dirty="0"/>
          </a:p>
        </p:txBody>
      </p:sp>
      <p:pic>
        <p:nvPicPr>
          <p:cNvPr id="7" name="Γραφικό 3" descr="Theatervorhang Silhouette">
            <a:extLst>
              <a:ext uri="{FF2B5EF4-FFF2-40B4-BE49-F238E27FC236}">
                <a16:creationId xmlns:a16="http://schemas.microsoft.com/office/drawing/2014/main" id="{AE23249D-2BE6-04C9-3E80-A14CE1EB33D8}"/>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9E70FEF6-E9A1-89D2-DBA0-515407B48527}"/>
              </a:ext>
            </a:extLst>
          </p:cNvPr>
          <p:cNvSpPr txBox="1"/>
          <p:nvPr/>
        </p:nvSpPr>
        <p:spPr>
          <a:xfrm>
            <a:off x="5638800" y="6726685"/>
            <a:ext cx="11734800" cy="3416320"/>
          </a:xfrm>
          <a:prstGeom prst="rect">
            <a:avLst/>
          </a:prstGeom>
          <a:noFill/>
        </p:spPr>
        <p:txBody>
          <a:bodyPr wrap="square">
            <a:spAutoFit/>
          </a:bodyPr>
          <a:lstStyle/>
          <a:p>
            <a:r>
              <a:rPr lang="en-GB" sz="5400" noProof="0" dirty="0"/>
              <a:t>Κατανόηση της δημιουργίας βιώσιμων παραγωγών και της λειτουργίας βιώσιμων χώρων για τις παραστατικές τέχνες</a:t>
            </a:r>
          </a:p>
        </p:txBody>
      </p:sp>
    </p:spTree>
    <p:extLst>
      <p:ext uri="{BB962C8B-B14F-4D97-AF65-F5344CB8AC3E}">
        <p14:creationId xmlns:p14="http://schemas.microsoft.com/office/powerpoint/2010/main" val="266400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2FEF-258A-F486-94D2-E6402AAB2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62CA51-A451-96EC-96E0-EBBE185B16A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301F399-E2C6-A7DF-B51A-CF184E6014FA}"/>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262BEBF-A51F-E5D4-9BF0-CB0507BFCCF3}"/>
              </a:ext>
            </a:extLst>
          </p:cNvPr>
          <p:cNvSpPr txBox="1"/>
          <p:nvPr/>
        </p:nvSpPr>
        <p:spPr>
          <a:xfrm>
            <a:off x="2209800" y="5384766"/>
            <a:ext cx="15468600" cy="3631763"/>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Η σημασία των βιώσιμων πρακτικών παραγωγής και λειτουργίας για τις παραστατικές τέχνες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Προς μια βιώσιμη θεατρική παραγωγή: δημιουργικές, συνεργατικές και προσανατολισμένες στον κύκλο ζωής προσεγγίσεις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Λειτουργία βιώσιμων χώρων: στρατηγικές βασισμένες σε δεδομένα για ενεργειακή απόδοση και μακροπρόθεσμη βελτίωση </a:t>
            </a:r>
          </a:p>
        </p:txBody>
      </p:sp>
      <p:sp>
        <p:nvSpPr>
          <p:cNvPr id="5" name="TextBox 4">
            <a:extLst>
              <a:ext uri="{FF2B5EF4-FFF2-40B4-BE49-F238E27FC236}">
                <a16:creationId xmlns:a16="http://schemas.microsoft.com/office/drawing/2014/main" id="{799B9FF1-0340-D7E1-5851-EE03CE0F6C1C}"/>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Θέματα του μαθήματος 2</a:t>
            </a:r>
          </a:p>
        </p:txBody>
      </p:sp>
    </p:spTree>
    <p:extLst>
      <p:ext uri="{BB962C8B-B14F-4D97-AF65-F5344CB8AC3E}">
        <p14:creationId xmlns:p14="http://schemas.microsoft.com/office/powerpoint/2010/main" val="418263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CDAE-EC7A-B068-6437-1A72D549F04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68C89A5-D22C-DCE9-EEAF-0171A2B37547}"/>
              </a:ext>
            </a:extLst>
          </p:cNvPr>
          <p:cNvSpPr txBox="1"/>
          <p:nvPr/>
        </p:nvSpPr>
        <p:spPr>
          <a:xfrm>
            <a:off x="1175657" y="1069207"/>
            <a:ext cx="15353280" cy="1754326"/>
          </a:xfrm>
          <a:prstGeom prst="rect">
            <a:avLst/>
          </a:prstGeom>
          <a:noFill/>
        </p:spPr>
        <p:txBody>
          <a:bodyPr wrap="square" rtlCol="0">
            <a:spAutoFit/>
          </a:bodyPr>
          <a:lstStyle/>
          <a:p>
            <a:pPr algn="r">
              <a:spcBef>
                <a:spcPct val="0"/>
              </a:spcBef>
            </a:pPr>
            <a:r>
              <a:rPr lang="en-GB" sz="5400" b="1" noProof="0" dirty="0">
                <a:latin typeface="+mj-lt"/>
                <a:ea typeface="+mj-ea"/>
                <a:cs typeface="+mj-cs"/>
              </a:rPr>
              <a:t>Η σημασία των βιώσιμων πρακτικών παραγωγής και λειτουργίας για τις παραστατικές τέχνες</a:t>
            </a:r>
            <a:endParaRPr lang="en-GB" sz="5400" noProof="0" dirty="0"/>
          </a:p>
        </p:txBody>
      </p:sp>
      <p:sp>
        <p:nvSpPr>
          <p:cNvPr id="5" name="TextBox 3">
            <a:extLst>
              <a:ext uri="{FF2B5EF4-FFF2-40B4-BE49-F238E27FC236}">
                <a16:creationId xmlns:a16="http://schemas.microsoft.com/office/drawing/2014/main" id="{A37A59A3-A582-7CD7-2D13-61F10A29B1B0}"/>
              </a:ext>
            </a:extLst>
          </p:cNvPr>
          <p:cNvSpPr txBox="1"/>
          <p:nvPr/>
        </p:nvSpPr>
        <p:spPr>
          <a:xfrm>
            <a:off x="2209800" y="4537273"/>
            <a:ext cx="15468600" cy="3400931"/>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Αντιμετώπιση των περιβαλλοντικών και κοινωνικών επιπτώσεων</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Ενίσχυση της δημιουργικής και λειτουργικής αριστείας</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Υπερνίκηση των βασικών προκλήσεων του τομέα</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Δημιουργία αποτυπώματος — Προώθηση θετικών αλλαγών</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Συνεργασία και κοινή ευθύνη</a:t>
            </a:r>
          </a:p>
        </p:txBody>
      </p:sp>
      <p:sp>
        <p:nvSpPr>
          <p:cNvPr id="6" name="Freeform 2">
            <a:extLst>
              <a:ext uri="{FF2B5EF4-FFF2-40B4-BE49-F238E27FC236}">
                <a16:creationId xmlns:a16="http://schemas.microsoft.com/office/drawing/2014/main" id="{51D5DBBE-299B-D136-3B73-09F561BC4F9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070E0CE-87BB-C448-7BF5-E3995FE265CA}"/>
              </a:ext>
            </a:extLst>
          </p:cNvPr>
          <p:cNvSpPr/>
          <p:nvPr/>
        </p:nvSpPr>
        <p:spPr>
          <a:xfrm rot="10800000">
            <a:off x="16647886" y="1255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05878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F48D-4085-7405-CDC0-A6B86B97C18F}"/>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7DA03FC3-CEAC-E7B3-6BE7-E57240341733}"/>
              </a:ext>
            </a:extLst>
          </p:cNvPr>
          <p:cNvSpPr txBox="1"/>
          <p:nvPr/>
        </p:nvSpPr>
        <p:spPr>
          <a:xfrm>
            <a:off x="2513671" y="1003861"/>
            <a:ext cx="13798045" cy="938719"/>
          </a:xfrm>
          <a:prstGeom prst="rect">
            <a:avLst/>
          </a:prstGeom>
          <a:noFill/>
        </p:spPr>
        <p:txBody>
          <a:bodyPr wrap="square" rtlCol="0">
            <a:spAutoFit/>
          </a:bodyPr>
          <a:lstStyle/>
          <a:p>
            <a:pPr algn="r">
              <a:spcBef>
                <a:spcPct val="0"/>
              </a:spcBef>
            </a:pPr>
            <a:r>
              <a:rPr lang="en-GB" sz="5500" b="1" dirty="0"/>
              <a:t>Βιώσιμη λειτουργία θεάτρου</a:t>
            </a:r>
            <a:endParaRPr lang="en-GB" sz="5500" dirty="0"/>
          </a:p>
        </p:txBody>
      </p:sp>
      <p:sp>
        <p:nvSpPr>
          <p:cNvPr id="6" name="Freeform 2">
            <a:extLst>
              <a:ext uri="{FF2B5EF4-FFF2-40B4-BE49-F238E27FC236}">
                <a16:creationId xmlns:a16="http://schemas.microsoft.com/office/drawing/2014/main" id="{4536FC36-986A-D79F-0F9C-BA6024E27E0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504605B5-AD24-1080-19D9-4C2A356D7E9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graphicFrame>
        <p:nvGraphicFramePr>
          <p:cNvPr id="2" name="Tabelle 3">
            <a:extLst>
              <a:ext uri="{FF2B5EF4-FFF2-40B4-BE49-F238E27FC236}">
                <a16:creationId xmlns:a16="http://schemas.microsoft.com/office/drawing/2014/main" id="{325AD3F5-9947-15F7-EB15-B96D801CEBDB}"/>
              </a:ext>
            </a:extLst>
          </p:cNvPr>
          <p:cNvGraphicFramePr>
            <a:graphicFrameLocks noGrp="1"/>
          </p:cNvGraphicFramePr>
          <p:nvPr>
            <p:extLst>
              <p:ext uri="{D42A27DB-BD31-4B8C-83A1-F6EECF244321}">
                <p14:modId xmlns:p14="http://schemas.microsoft.com/office/powerpoint/2010/main" val="208388861"/>
              </p:ext>
            </p:extLst>
          </p:nvPr>
        </p:nvGraphicFramePr>
        <p:xfrm>
          <a:off x="1087200" y="2802161"/>
          <a:ext cx="15890400" cy="6395098"/>
        </p:xfrm>
        <a:graphic>
          <a:graphicData uri="http://schemas.openxmlformats.org/drawingml/2006/table">
            <a:tbl>
              <a:tblPr/>
              <a:tblGrid>
                <a:gridCol w="6177600">
                  <a:extLst>
                    <a:ext uri="{9D8B030D-6E8A-4147-A177-3AD203B41FA5}">
                      <a16:colId xmlns:a16="http://schemas.microsoft.com/office/drawing/2014/main" val="2027609133"/>
                    </a:ext>
                  </a:extLst>
                </a:gridCol>
                <a:gridCol w="9712800">
                  <a:extLst>
                    <a:ext uri="{9D8B030D-6E8A-4147-A177-3AD203B41FA5}">
                      <a16:colId xmlns:a16="http://schemas.microsoft.com/office/drawing/2014/main" val="3106534361"/>
                    </a:ext>
                  </a:extLst>
                </a:gridCol>
              </a:tblGrid>
              <a:tr h="720000">
                <a:tc>
                  <a:txBody>
                    <a:bodyPr/>
                    <a:lstStyle/>
                    <a:p>
                      <a:pPr marL="0" algn="l" defTabSz="914400" rtl="0" eaLnBrk="1" latinLnBrk="0" hangingPunct="1"/>
                      <a:r>
                        <a:rPr kumimoji="0" lang="en-GB" sz="20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Καθορισμός σαφών πολιτικών και σχεδίων δράσης</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GB" sz="2000" b="1" kern="1200" noProof="0" dirty="0">
                        <a:solidFill>
                          <a:schemeClr val="tx1"/>
                        </a:solidFill>
                        <a:latin typeface="+mn-lt"/>
                        <a:ea typeface="+mn-ea"/>
                        <a:cs typeface="+mn-cs"/>
                      </a:endParaRP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223499"/>
                  </a:ext>
                </a:extLst>
              </a:tr>
              <a:tr h="754327">
                <a:tc>
                  <a:txBody>
                    <a:bodyPr/>
                    <a:lstStyle/>
                    <a:p>
                      <a:pPr lvl="1"/>
                      <a:r>
                        <a:rPr lang="en-GB" sz="2000" b="0" noProof="0" dirty="0"/>
                        <a:t>Πολιτικές βιωσιμότητας</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000" noProof="0" dirty="0"/>
                        <a:t>Ανάπτυξη και επικοινωνία πολιτικών που συνάδουν με τις λειτουργικές πρακτικές και τα πρότυπα βιωσιμότητας </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41692467"/>
                  </a:ext>
                </a:extLst>
              </a:tr>
              <a:tr h="612891">
                <a:tc>
                  <a:txBody>
                    <a:bodyPr/>
                    <a:lstStyle/>
                    <a:p>
                      <a:pPr lvl="1"/>
                      <a:r>
                        <a:rPr lang="en-GB" sz="2000" b="0" noProof="0" dirty="0"/>
                        <a:t>Στόχοι SMART</a:t>
                      </a:r>
                    </a:p>
                  </a:txBody>
                  <a:tcPr marL="47145" marR="47145" marT="23573" marB="23573" anchor="ctr">
                    <a:lnL>
                      <a:noFill/>
                    </a:lnL>
                    <a:lnR>
                      <a:noFill/>
                    </a:lnR>
                    <a:lnT>
                      <a:noFill/>
                    </a:lnT>
                    <a:lnB>
                      <a:noFill/>
                    </a:lnB>
                    <a:noFill/>
                  </a:tcPr>
                </a:tc>
                <a:tc>
                  <a:txBody>
                    <a:bodyPr/>
                    <a:lstStyle/>
                    <a:p>
                      <a:r>
                        <a:rPr lang="en-GB" sz="2000" noProof="0" dirty="0"/>
                        <a:t>Καθορισμός συγκεκριμένων, μετρήσιμων, εφικτών, σχετικών και χρονικά προσδιορισμένων στόχων </a:t>
                      </a:r>
                    </a:p>
                  </a:txBody>
                  <a:tcPr marL="47145" marR="47145" marT="23573" marB="23573" anchor="ctr">
                    <a:lnL>
                      <a:noFill/>
                    </a:lnL>
                    <a:lnR>
                      <a:noFill/>
                    </a:lnR>
                    <a:lnT>
                      <a:noFill/>
                    </a:lnT>
                    <a:lnB>
                      <a:noFill/>
                    </a:lnB>
                    <a:noFill/>
                  </a:tcPr>
                </a:tc>
                <a:extLst>
                  <a:ext uri="{0D108BD9-81ED-4DB2-BD59-A6C34878D82A}">
                    <a16:rowId xmlns:a16="http://schemas.microsoft.com/office/drawing/2014/main" val="46824604"/>
                  </a:ext>
                </a:extLst>
              </a:tr>
              <a:tr h="722641">
                <a:tc>
                  <a:txBody>
                    <a:bodyPr/>
                    <a:lstStyle/>
                    <a:p>
                      <a:pPr marL="0" algn="l" defTabSz="914400" rtl="0" eaLnBrk="1" latinLnBrk="0" hangingPunct="1"/>
                      <a:r>
                        <a:rPr kumimoji="0" lang="en-GB" sz="20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Βασικοί τομείς εστίασης για την ενσωμάτωση</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endParaRPr lang="en-GB" sz="2000" noProof="0" dirty="0"/>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516965"/>
                  </a:ext>
                </a:extLst>
              </a:tr>
              <a:tr h="612891">
                <a:tc>
                  <a:txBody>
                    <a:bodyPr/>
                    <a:lstStyle/>
                    <a:p>
                      <a:pPr lvl="1"/>
                      <a:r>
                        <a:rPr lang="en-GB" sz="2000" b="0" noProof="0" dirty="0"/>
                        <a:t>Προμήθεια υλικών και διαχείριση κύκλου ζωής</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000" noProof="0" dirty="0"/>
                        <a:t>Χρήση ανακυκλωμένων, ανακτημένων και υλικών χαμηλής επίπτωσης. Διασφάλιση αρθρωτού σχεδιασμού. Παρακολούθηση πηγών και διάθεσης υλικών. Σχεδιασμός με σκοπό την αποσυναρμολόγηση.</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6133991"/>
                  </a:ext>
                </a:extLst>
              </a:tr>
              <a:tr h="612891">
                <a:tc>
                  <a:txBody>
                    <a:bodyPr/>
                    <a:lstStyle/>
                    <a:p>
                      <a:pPr lvl="1"/>
                      <a:r>
                        <a:rPr lang="en-GB" sz="2000" b="0" noProof="0" dirty="0"/>
                        <a:t>Ενεργειακή απόδοση</a:t>
                      </a:r>
                    </a:p>
                  </a:txBody>
                  <a:tcPr marL="47145" marR="47145" marT="23573" marB="23573" anchor="ctr">
                    <a:lnL>
                      <a:noFill/>
                    </a:lnL>
                    <a:lnR>
                      <a:noFill/>
                    </a:lnR>
                    <a:lnT>
                      <a:noFill/>
                    </a:lnT>
                    <a:lnB>
                      <a:noFill/>
                    </a:lnB>
                    <a:noFill/>
                  </a:tcPr>
                </a:tc>
                <a:tc>
                  <a:txBody>
                    <a:bodyPr/>
                    <a:lstStyle/>
                    <a:p>
                      <a:r>
                        <a:rPr lang="en-GB" sz="2000" noProof="0" dirty="0"/>
                        <a:t>Εφαρμόστε  ενεργειακά αποδοτικά συστήματα HVAC, αυτοματισμού και ανανεώσιμων πηγών ενέργειας. Παρακολουθήστε τη χρήση ενέργειας με εργαλεία δεδομένων.</a:t>
                      </a:r>
                    </a:p>
                  </a:txBody>
                  <a:tcPr marL="47145" marR="47145" marT="23573" marB="23573" anchor="ctr">
                    <a:lnL>
                      <a:noFill/>
                    </a:lnL>
                    <a:lnR>
                      <a:noFill/>
                    </a:lnR>
                    <a:lnT>
                      <a:noFill/>
                    </a:lnT>
                    <a:lnB>
                      <a:noFill/>
                    </a:lnB>
                    <a:noFill/>
                  </a:tcPr>
                </a:tc>
                <a:extLst>
                  <a:ext uri="{0D108BD9-81ED-4DB2-BD59-A6C34878D82A}">
                    <a16:rowId xmlns:a16="http://schemas.microsoft.com/office/drawing/2014/main" val="4012732927"/>
                  </a:ext>
                </a:extLst>
              </a:tr>
              <a:tr h="612891">
                <a:tc>
                  <a:txBody>
                    <a:bodyPr/>
                    <a:lstStyle/>
                    <a:p>
                      <a:pPr lvl="1"/>
                      <a:r>
                        <a:rPr lang="en-GB" sz="2000" b="0" noProof="0" dirty="0"/>
                        <a:t>Διαχείριση αποβλήτων</a:t>
                      </a:r>
                    </a:p>
                  </a:txBody>
                  <a:tcPr marL="47145" marR="47145" marT="23573" marB="23573" anchor="ctr">
                    <a:lnL>
                      <a:noFill/>
                    </a:lnL>
                    <a:lnR>
                      <a:noFill/>
                    </a:lnR>
                    <a:lnT>
                      <a:noFill/>
                    </a:lnT>
                    <a:lnB>
                      <a:noFill/>
                    </a:lnB>
                    <a:noFill/>
                  </a:tcPr>
                </a:tc>
                <a:tc>
                  <a:txBody>
                    <a:bodyPr/>
                    <a:lstStyle/>
                    <a:p>
                      <a:r>
                        <a:rPr lang="en-GB" sz="2000" noProof="0" dirty="0"/>
                        <a:t>Προχωρήστε πέρα από την ανακύκλωση: προσθέστε κομποστοποίηση, δωρεά τροφίμων, χειροκίνητη διαλογή και αναβαθμίσεις αποδοτικής χρήσης πόρων σύμφωνα με τις αρχές της κυκλικής οικονομίας.</a:t>
                      </a:r>
                    </a:p>
                  </a:txBody>
                  <a:tcPr marL="47145" marR="47145" marT="23573" marB="23573" anchor="ctr">
                    <a:lnL>
                      <a:noFill/>
                    </a:lnL>
                    <a:lnR>
                      <a:noFill/>
                    </a:lnR>
                    <a:lnT>
                      <a:noFill/>
                    </a:lnT>
                    <a:lnB>
                      <a:noFill/>
                    </a:lnB>
                    <a:noFill/>
                  </a:tcPr>
                </a:tc>
                <a:extLst>
                  <a:ext uri="{0D108BD9-81ED-4DB2-BD59-A6C34878D82A}">
                    <a16:rowId xmlns:a16="http://schemas.microsoft.com/office/drawing/2014/main" val="3239556008"/>
                  </a:ext>
                </a:extLst>
              </a:tr>
              <a:tr h="612891">
                <a:tc>
                  <a:txBody>
                    <a:bodyPr/>
                    <a:lstStyle/>
                    <a:p>
                      <a:pPr lvl="1"/>
                      <a:r>
                        <a:rPr lang="en-GB" sz="2000" b="0" noProof="0" dirty="0"/>
                        <a:t>Βιώσιμη εφοδιαστική</a:t>
                      </a:r>
                    </a:p>
                  </a:txBody>
                  <a:tcPr marL="47145" marR="47145" marT="23573" marB="23573" anchor="ctr">
                    <a:lnL>
                      <a:noFill/>
                    </a:lnL>
                    <a:lnR>
                      <a:noFill/>
                    </a:lnR>
                    <a:lnT>
                      <a:noFill/>
                    </a:lnT>
                    <a:lnB>
                      <a:noFill/>
                    </a:lnB>
                    <a:noFill/>
                  </a:tcPr>
                </a:tc>
                <a:tc>
                  <a:txBody>
                    <a:bodyPr/>
                    <a:lstStyle/>
                    <a:p>
                      <a:r>
                        <a:rPr lang="en-GB" sz="2000" noProof="0" dirty="0"/>
                        <a:t>Μειώστε τις παραδόσεις, βελτιστοποιήστε τις διαδρομές μεταφοράς, επιλέξτε μεταφορικές επιλογές χαμηλών εκπομπών και παρακολουθήστε τις εκπομπές που σχετίζονται με τις μεταφορές.</a:t>
                      </a:r>
                    </a:p>
                  </a:txBody>
                  <a:tcPr marL="47145" marR="47145" marT="23573" marB="23573" anchor="ctr">
                    <a:lnL>
                      <a:noFill/>
                    </a:lnL>
                    <a:lnR>
                      <a:noFill/>
                    </a:lnR>
                    <a:lnT>
                      <a:noFill/>
                    </a:lnT>
                    <a:lnB>
                      <a:noFill/>
                    </a:lnB>
                    <a:noFill/>
                  </a:tcPr>
                </a:tc>
                <a:extLst>
                  <a:ext uri="{0D108BD9-81ED-4DB2-BD59-A6C34878D82A}">
                    <a16:rowId xmlns:a16="http://schemas.microsoft.com/office/drawing/2014/main" val="1240120321"/>
                  </a:ext>
                </a:extLst>
              </a:tr>
            </a:tbl>
          </a:graphicData>
        </a:graphic>
      </p:graphicFrame>
    </p:spTree>
    <p:extLst>
      <p:ext uri="{BB962C8B-B14F-4D97-AF65-F5344CB8AC3E}">
        <p14:creationId xmlns:p14="http://schemas.microsoft.com/office/powerpoint/2010/main" val="351568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6480-C5DD-1506-C397-0CA9D084B68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1A68CF18-E483-2862-8F85-6C587E1314F8}"/>
              </a:ext>
            </a:extLst>
          </p:cNvPr>
          <p:cNvSpPr txBox="1"/>
          <p:nvPr/>
        </p:nvSpPr>
        <p:spPr>
          <a:xfrm>
            <a:off x="537029" y="1025356"/>
            <a:ext cx="160890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Η έννοια του αποτυπώματος στο χέρι στις βιώσιμες παραστατικές τέχνες</a:t>
            </a:r>
          </a:p>
        </p:txBody>
      </p:sp>
      <p:sp>
        <p:nvSpPr>
          <p:cNvPr id="6" name="Textfeld 5">
            <a:extLst>
              <a:ext uri="{FF2B5EF4-FFF2-40B4-BE49-F238E27FC236}">
                <a16:creationId xmlns:a16="http://schemas.microsoft.com/office/drawing/2014/main" id="{5FF79F86-117D-F418-33BD-AF743B2D612D}"/>
              </a:ext>
            </a:extLst>
          </p:cNvPr>
          <p:cNvSpPr txBox="1"/>
          <p:nvPr/>
        </p:nvSpPr>
        <p:spPr>
          <a:xfrm>
            <a:off x="2414008" y="3367722"/>
            <a:ext cx="13961327" cy="923330"/>
          </a:xfrm>
          <a:prstGeom prst="rect">
            <a:avLst/>
          </a:prstGeom>
          <a:noFill/>
        </p:spPr>
        <p:txBody>
          <a:bodyPr wrap="square" rtlCol="0">
            <a:spAutoFit/>
          </a:bodyPr>
          <a:lstStyle/>
          <a:p>
            <a:r>
              <a:rPr lang="en-GB" sz="3600" b="1" noProof="0" dirty="0">
                <a:solidFill>
                  <a:srgbClr val="04A6C2"/>
                </a:solidFill>
              </a:rPr>
              <a:t>Χειροπρίονο έναντι αποτυπώματος ποδιού στις παραστατικές τέχνες</a:t>
            </a:r>
          </a:p>
          <a:p>
            <a:endParaRPr lang="en-GB" noProof="0" dirty="0"/>
          </a:p>
        </p:txBody>
      </p:sp>
      <p:sp>
        <p:nvSpPr>
          <p:cNvPr id="5" name="Freeform 2">
            <a:extLst>
              <a:ext uri="{FF2B5EF4-FFF2-40B4-BE49-F238E27FC236}">
                <a16:creationId xmlns:a16="http://schemas.microsoft.com/office/drawing/2014/main" id="{45B713DF-C95F-71FF-6A2C-6DE4CDA250B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6872B592-AC1A-D25C-7969-2872B81F5B7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9" name="Γραφικό 8">
            <a:extLst>
              <a:ext uri="{FF2B5EF4-FFF2-40B4-BE49-F238E27FC236}">
                <a16:creationId xmlns:a16="http://schemas.microsoft.com/office/drawing/2014/main" id="{FD2784A5-9D87-BCD6-8845-02C7C87B9DB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414008" y="4679393"/>
            <a:ext cx="1800000" cy="1800000"/>
          </a:xfrm>
          <a:prstGeom prst="rect">
            <a:avLst/>
          </a:prstGeom>
        </p:spPr>
      </p:pic>
      <p:pic>
        <p:nvPicPr>
          <p:cNvPr id="11" name="Γραφικό 10">
            <a:extLst>
              <a:ext uri="{FF2B5EF4-FFF2-40B4-BE49-F238E27FC236}">
                <a16:creationId xmlns:a16="http://schemas.microsoft.com/office/drawing/2014/main" id="{2D570F23-3B64-84F7-9791-DF9E9A37AC2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14008" y="7461644"/>
            <a:ext cx="1800000" cy="1800000"/>
          </a:xfrm>
          <a:prstGeom prst="rect">
            <a:avLst/>
          </a:prstGeom>
        </p:spPr>
      </p:pic>
      <p:sp>
        <p:nvSpPr>
          <p:cNvPr id="13" name="TextBox 12">
            <a:extLst>
              <a:ext uri="{FF2B5EF4-FFF2-40B4-BE49-F238E27FC236}">
                <a16:creationId xmlns:a16="http://schemas.microsoft.com/office/drawing/2014/main" id="{D871D21D-A7D2-6138-0DD5-46E15C05BB84}"/>
              </a:ext>
            </a:extLst>
          </p:cNvPr>
          <p:cNvSpPr txBox="1"/>
          <p:nvPr/>
        </p:nvSpPr>
        <p:spPr>
          <a:xfrm>
            <a:off x="4466192" y="4840483"/>
            <a:ext cx="11705770" cy="1708160"/>
          </a:xfrm>
          <a:prstGeom prst="rect">
            <a:avLst/>
          </a:prstGeom>
          <a:noFill/>
        </p:spPr>
        <p:txBody>
          <a:bodyPr wrap="square">
            <a:spAutoFit/>
          </a:bodyPr>
          <a:lstStyle/>
          <a:p>
            <a:pPr lvl="0">
              <a:lnSpc>
                <a:spcPct val="100000"/>
              </a:lnSpc>
            </a:pPr>
            <a:r>
              <a:rPr lang="en-GB" sz="3500" b="1" noProof="0" dirty="0"/>
              <a:t>Αποτύπωμα: </a:t>
            </a:r>
            <a:br>
              <a:rPr lang="en-GB" sz="3500" b="1" noProof="0" dirty="0"/>
            </a:br>
            <a:r>
              <a:rPr lang="en-GB" sz="3500" noProof="0" dirty="0"/>
              <a:t>Μείωση των βλαβών, όπως μείωση της κατανάλωσης ενέργειας, των αποβλήτων ή των πόρων στις παραγωγές.</a:t>
            </a:r>
          </a:p>
        </p:txBody>
      </p:sp>
      <p:sp>
        <p:nvSpPr>
          <p:cNvPr id="15" name="TextBox 14">
            <a:extLst>
              <a:ext uri="{FF2B5EF4-FFF2-40B4-BE49-F238E27FC236}">
                <a16:creationId xmlns:a16="http://schemas.microsoft.com/office/drawing/2014/main" id="{EC70D2AD-E256-DBD0-5027-D9C167A5D930}"/>
              </a:ext>
            </a:extLst>
          </p:cNvPr>
          <p:cNvSpPr txBox="1"/>
          <p:nvPr/>
        </p:nvSpPr>
        <p:spPr>
          <a:xfrm>
            <a:off x="4466192" y="7691984"/>
            <a:ext cx="11241314" cy="1569660"/>
          </a:xfrm>
          <a:prstGeom prst="rect">
            <a:avLst/>
          </a:prstGeom>
          <a:noFill/>
        </p:spPr>
        <p:txBody>
          <a:bodyPr wrap="square">
            <a:spAutoFit/>
          </a:bodyPr>
          <a:lstStyle/>
          <a:p>
            <a:pPr lvl="0">
              <a:lnSpc>
                <a:spcPct val="100000"/>
              </a:lnSpc>
            </a:pPr>
            <a:r>
              <a:rPr lang="en-GB" sz="3200" b="1" noProof="0" dirty="0"/>
              <a:t>Χειροαποτύπωμα: </a:t>
            </a:r>
            <a:br>
              <a:rPr lang="en-GB" sz="3200" b="1" noProof="0" dirty="0"/>
            </a:br>
            <a:r>
              <a:rPr lang="en-GB" sz="3200" dirty="0"/>
              <a:t>Προληπτική δημιουργία θετικών αλλαγών, τόσο εντός όσο και εκτός της σκηνής.</a:t>
            </a:r>
            <a:endParaRPr lang="en-GB" sz="3200" noProof="0" dirty="0"/>
          </a:p>
        </p:txBody>
      </p:sp>
    </p:spTree>
    <p:extLst>
      <p:ext uri="{BB962C8B-B14F-4D97-AF65-F5344CB8AC3E}">
        <p14:creationId xmlns:p14="http://schemas.microsoft.com/office/powerpoint/2010/main" val="212345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Γραφικό 32">
            <a:extLst>
              <a:ext uri="{FF2B5EF4-FFF2-40B4-BE49-F238E27FC236}">
                <a16:creationId xmlns:a16="http://schemas.microsoft.com/office/drawing/2014/main" id="{78AC337A-4A6B-AB2E-8E41-A5C309ED3DB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453080" y="2677310"/>
            <a:ext cx="1800000" cy="1800000"/>
          </a:xfrm>
          <a:prstGeom prst="rect">
            <a:avLst/>
          </a:prstGeom>
        </p:spPr>
      </p:pic>
      <p:pic>
        <p:nvPicPr>
          <p:cNvPr id="34" name="Γραφικό 33">
            <a:extLst>
              <a:ext uri="{FF2B5EF4-FFF2-40B4-BE49-F238E27FC236}">
                <a16:creationId xmlns:a16="http://schemas.microsoft.com/office/drawing/2014/main" id="{FA0C8D86-8E6E-8B98-8219-51D392B2D2B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243803" y="2711942"/>
            <a:ext cx="1800000" cy="1800000"/>
          </a:xfrm>
          <a:prstGeom prst="rect">
            <a:avLst/>
          </a:prstGeom>
        </p:spPr>
      </p:pic>
      <p:pic>
        <p:nvPicPr>
          <p:cNvPr id="35" name="Γραφικό 34">
            <a:extLst>
              <a:ext uri="{FF2B5EF4-FFF2-40B4-BE49-F238E27FC236}">
                <a16:creationId xmlns:a16="http://schemas.microsoft.com/office/drawing/2014/main" id="{B79F0704-DC2F-450C-A5C5-CDCA1981367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0307" y="2520360"/>
            <a:ext cx="2221114" cy="2297515"/>
          </a:xfrm>
          <a:prstGeom prst="rect">
            <a:avLst/>
          </a:prstGeom>
        </p:spPr>
      </p:pic>
      <p:pic>
        <p:nvPicPr>
          <p:cNvPr id="36" name="Γραφικό 35">
            <a:extLst>
              <a:ext uri="{FF2B5EF4-FFF2-40B4-BE49-F238E27FC236}">
                <a16:creationId xmlns:a16="http://schemas.microsoft.com/office/drawing/2014/main" id="{22022944-D157-CDD1-7474-2CE133DC2FC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67314" y="6170640"/>
            <a:ext cx="1800000" cy="1800000"/>
          </a:xfrm>
          <a:prstGeom prst="rect">
            <a:avLst/>
          </a:prstGeom>
        </p:spPr>
      </p:pic>
      <p:pic>
        <p:nvPicPr>
          <p:cNvPr id="37" name="Γραφικό 36">
            <a:extLst>
              <a:ext uri="{FF2B5EF4-FFF2-40B4-BE49-F238E27FC236}">
                <a16:creationId xmlns:a16="http://schemas.microsoft.com/office/drawing/2014/main" id="{18BE6B7A-D3D9-E957-DF4C-6AFD1C26B1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243803" y="6170640"/>
            <a:ext cx="1800000" cy="1800000"/>
          </a:xfrm>
          <a:prstGeom prst="rect">
            <a:avLst/>
          </a:prstGeom>
        </p:spPr>
      </p:pic>
      <p:pic>
        <p:nvPicPr>
          <p:cNvPr id="38" name="Γραφικό 37">
            <a:extLst>
              <a:ext uri="{FF2B5EF4-FFF2-40B4-BE49-F238E27FC236}">
                <a16:creationId xmlns:a16="http://schemas.microsoft.com/office/drawing/2014/main" id="{A1F5491C-AC39-E6DD-9219-65DA6893E0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530864" y="6170640"/>
            <a:ext cx="1800000" cy="1800000"/>
          </a:xfrm>
          <a:prstGeom prst="rect">
            <a:avLst/>
          </a:prstGeom>
        </p:spPr>
      </p:pic>
      <p:sp>
        <p:nvSpPr>
          <p:cNvPr id="3" name="TextBox 2">
            <a:extLst>
              <a:ext uri="{FF2B5EF4-FFF2-40B4-BE49-F238E27FC236}">
                <a16:creationId xmlns:a16="http://schemas.microsoft.com/office/drawing/2014/main" id="{394BED92-B49A-E9FC-D25B-9B46F96B8F94}"/>
              </a:ext>
            </a:extLst>
          </p:cNvPr>
          <p:cNvSpPr txBox="1"/>
          <p:nvPr/>
        </p:nvSpPr>
        <p:spPr>
          <a:xfrm>
            <a:off x="13561964" y="8094801"/>
            <a:ext cx="3766267" cy="1677382"/>
          </a:xfrm>
          <a:prstGeom prst="rect">
            <a:avLst/>
          </a:prstGeom>
          <a:noFill/>
        </p:spPr>
        <p:txBody>
          <a:bodyPr wrap="square">
            <a:spAutoFit/>
          </a:bodyPr>
          <a:lstStyle/>
          <a:p>
            <a:pPr algn="ctr">
              <a:buNone/>
            </a:pPr>
            <a:r>
              <a:rPr lang="en-US" sz="2800" b="1" dirty="0"/>
              <a:t>Ιδρύματα και χρηματοδότες: </a:t>
            </a:r>
            <a:br>
              <a:rPr lang="en-US" sz="2800" b="1" dirty="0"/>
            </a:br>
            <a:r>
              <a:rPr lang="en-US" sz="2500" dirty="0"/>
              <a:t>Ενίσχυση της βιωσιμότητας μέσω πολιτικών και οικονομικής υποστήριξης</a:t>
            </a:r>
          </a:p>
        </p:txBody>
      </p:sp>
      <p:sp>
        <p:nvSpPr>
          <p:cNvPr id="5" name="TextBox 4">
            <a:extLst>
              <a:ext uri="{FF2B5EF4-FFF2-40B4-BE49-F238E27FC236}">
                <a16:creationId xmlns:a16="http://schemas.microsoft.com/office/drawing/2014/main" id="{4EA91634-4DD1-9CD4-BA60-550B146393AE}"/>
              </a:ext>
            </a:extLst>
          </p:cNvPr>
          <p:cNvSpPr txBox="1"/>
          <p:nvPr/>
        </p:nvSpPr>
        <p:spPr>
          <a:xfrm>
            <a:off x="853134" y="4550869"/>
            <a:ext cx="4999892" cy="1292662"/>
          </a:xfrm>
          <a:prstGeom prst="rect">
            <a:avLst/>
          </a:prstGeom>
          <a:noFill/>
        </p:spPr>
        <p:txBody>
          <a:bodyPr wrap="square">
            <a:spAutoFit/>
          </a:bodyPr>
          <a:lstStyle/>
          <a:p>
            <a:pPr algn="ctr">
              <a:buNone/>
            </a:pPr>
            <a:r>
              <a:rPr lang="en-US" sz="2800" b="1" dirty="0"/>
              <a:t>Καλλιτέχνες: </a:t>
            </a:r>
            <a:br>
              <a:rPr lang="en-US" sz="2500" dirty="0"/>
            </a:br>
            <a:r>
              <a:rPr lang="en-US" sz="2500" dirty="0"/>
              <a:t>Δημιουργικοί οραματιστές που υποστηρίζουν τη βιωσιμότητα και εμπνέουν την καινοτομία.</a:t>
            </a:r>
          </a:p>
        </p:txBody>
      </p:sp>
      <p:sp>
        <p:nvSpPr>
          <p:cNvPr id="7" name="TextBox 6">
            <a:extLst>
              <a:ext uri="{FF2B5EF4-FFF2-40B4-BE49-F238E27FC236}">
                <a16:creationId xmlns:a16="http://schemas.microsoft.com/office/drawing/2014/main" id="{330746E9-2DE1-2FAF-6B4B-7C7F461B2626}"/>
              </a:ext>
            </a:extLst>
          </p:cNvPr>
          <p:cNvSpPr txBox="1"/>
          <p:nvPr/>
        </p:nvSpPr>
        <p:spPr>
          <a:xfrm>
            <a:off x="6952146" y="4550869"/>
            <a:ext cx="4383313" cy="1292662"/>
          </a:xfrm>
          <a:prstGeom prst="rect">
            <a:avLst/>
          </a:prstGeom>
          <a:noFill/>
        </p:spPr>
        <p:txBody>
          <a:bodyPr wrap="square">
            <a:spAutoFit/>
          </a:bodyPr>
          <a:lstStyle/>
          <a:p>
            <a:pPr algn="ctr">
              <a:buNone/>
            </a:pPr>
            <a:r>
              <a:rPr lang="en-US" sz="2800" b="1" dirty="0"/>
              <a:t>Τεχνίτες και τεχνικοί: </a:t>
            </a:r>
            <a:br>
              <a:rPr lang="en-US" sz="2800" b="1" dirty="0"/>
            </a:br>
            <a:r>
              <a:rPr lang="en-US" sz="2500" dirty="0"/>
              <a:t>Εφαρμόζουν βιώσιμες πρακτικές στα υλικά και το σχεδιασμό</a:t>
            </a:r>
          </a:p>
        </p:txBody>
      </p:sp>
      <p:sp>
        <p:nvSpPr>
          <p:cNvPr id="9" name="TextBox 8">
            <a:extLst>
              <a:ext uri="{FF2B5EF4-FFF2-40B4-BE49-F238E27FC236}">
                <a16:creationId xmlns:a16="http://schemas.microsoft.com/office/drawing/2014/main" id="{CC854893-82DF-3D56-88EA-93A897B1B191}"/>
              </a:ext>
            </a:extLst>
          </p:cNvPr>
          <p:cNvSpPr txBox="1"/>
          <p:nvPr/>
        </p:nvSpPr>
        <p:spPr>
          <a:xfrm>
            <a:off x="13253441" y="4550869"/>
            <a:ext cx="4383314" cy="1292662"/>
          </a:xfrm>
          <a:prstGeom prst="rect">
            <a:avLst/>
          </a:prstGeom>
          <a:noFill/>
        </p:spPr>
        <p:txBody>
          <a:bodyPr wrap="square">
            <a:spAutoFit/>
          </a:bodyPr>
          <a:lstStyle/>
          <a:p>
            <a:pPr algn="ctr">
              <a:buNone/>
            </a:pPr>
            <a:r>
              <a:rPr lang="en-US" sz="2800" b="1" dirty="0"/>
              <a:t>Παραγωγοί και διαχειριστές: </a:t>
            </a:r>
            <a:br>
              <a:rPr lang="en-US" sz="2800" b="1" dirty="0"/>
            </a:br>
            <a:r>
              <a:rPr lang="en-US" sz="2500" dirty="0"/>
              <a:t>Στρατηγικοί σχεδιαστές που ενσωματώνουν τη βιωσιμότητα </a:t>
            </a:r>
          </a:p>
        </p:txBody>
      </p:sp>
      <p:sp>
        <p:nvSpPr>
          <p:cNvPr id="12" name="TextBox 11">
            <a:extLst>
              <a:ext uri="{FF2B5EF4-FFF2-40B4-BE49-F238E27FC236}">
                <a16:creationId xmlns:a16="http://schemas.microsoft.com/office/drawing/2014/main" id="{DF52239E-BF07-94C6-13A6-1770739135BA}"/>
              </a:ext>
            </a:extLst>
          </p:cNvPr>
          <p:cNvSpPr txBox="1"/>
          <p:nvPr/>
        </p:nvSpPr>
        <p:spPr>
          <a:xfrm>
            <a:off x="1233714" y="8094801"/>
            <a:ext cx="4267200" cy="1292662"/>
          </a:xfrm>
          <a:prstGeom prst="rect">
            <a:avLst/>
          </a:prstGeom>
          <a:noFill/>
        </p:spPr>
        <p:txBody>
          <a:bodyPr wrap="square">
            <a:spAutoFit/>
          </a:bodyPr>
          <a:lstStyle/>
          <a:p>
            <a:pPr algn="ctr">
              <a:buNone/>
            </a:pPr>
            <a:r>
              <a:rPr lang="en-US" sz="2800" b="1" dirty="0"/>
              <a:t>Διοικητικό προσωπικό:</a:t>
            </a:r>
            <a:br>
              <a:rPr lang="en-US" sz="2800" b="1" dirty="0"/>
            </a:br>
            <a:r>
              <a:rPr lang="en-US" sz="2500" dirty="0"/>
              <a:t>Υποστηρίζουν τις λειτουργίες και προωθούν τις αξίες της βιωσιμότητας.</a:t>
            </a:r>
          </a:p>
        </p:txBody>
      </p:sp>
      <p:sp>
        <p:nvSpPr>
          <p:cNvPr id="14" name="TextBox 13">
            <a:extLst>
              <a:ext uri="{FF2B5EF4-FFF2-40B4-BE49-F238E27FC236}">
                <a16:creationId xmlns:a16="http://schemas.microsoft.com/office/drawing/2014/main" id="{B9F78812-B924-30D9-E1E4-795AED6B210B}"/>
              </a:ext>
            </a:extLst>
          </p:cNvPr>
          <p:cNvSpPr txBox="1"/>
          <p:nvPr/>
        </p:nvSpPr>
        <p:spPr>
          <a:xfrm>
            <a:off x="6915663" y="8105145"/>
            <a:ext cx="4456280" cy="1292662"/>
          </a:xfrm>
          <a:prstGeom prst="rect">
            <a:avLst/>
          </a:prstGeom>
          <a:noFill/>
        </p:spPr>
        <p:txBody>
          <a:bodyPr wrap="square">
            <a:spAutoFit/>
          </a:bodyPr>
          <a:lstStyle/>
          <a:p>
            <a:pPr algn="ctr">
              <a:buNone/>
            </a:pPr>
            <a:r>
              <a:rPr lang="en-US" sz="2800" b="1" dirty="0"/>
              <a:t>Κοινό και κοινότητες: </a:t>
            </a:r>
            <a:br>
              <a:rPr lang="en-US" sz="2500" dirty="0"/>
            </a:br>
            <a:r>
              <a:rPr lang="en-US" sz="2500" dirty="0"/>
              <a:t>Συμμετέχουν και υποστηρίζουν βιώσιμες παραγωγές.</a:t>
            </a:r>
          </a:p>
        </p:txBody>
      </p:sp>
      <p:sp>
        <p:nvSpPr>
          <p:cNvPr id="16" name="Freeform 2">
            <a:extLst>
              <a:ext uri="{FF2B5EF4-FFF2-40B4-BE49-F238E27FC236}">
                <a16:creationId xmlns:a16="http://schemas.microsoft.com/office/drawing/2014/main" id="{B68D9078-EC8C-7B14-4D24-3A03A3B31B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noProof="0" dirty="0"/>
          </a:p>
        </p:txBody>
      </p:sp>
      <p:sp>
        <p:nvSpPr>
          <p:cNvPr id="17" name="Freeform 3">
            <a:extLst>
              <a:ext uri="{FF2B5EF4-FFF2-40B4-BE49-F238E27FC236}">
                <a16:creationId xmlns:a16="http://schemas.microsoft.com/office/drawing/2014/main" id="{B9AD5B2C-7C8B-6F32-0A41-BF420DD99E5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noProof="0" dirty="0"/>
          </a:p>
        </p:txBody>
      </p:sp>
      <p:sp>
        <p:nvSpPr>
          <p:cNvPr id="18" name="Title 1">
            <a:extLst>
              <a:ext uri="{FF2B5EF4-FFF2-40B4-BE49-F238E27FC236}">
                <a16:creationId xmlns:a16="http://schemas.microsoft.com/office/drawing/2014/main" id="{87B8C4AA-D949-14BE-6745-EE972966E60A}"/>
              </a:ext>
            </a:extLst>
          </p:cNvPr>
          <p:cNvSpPr txBox="1">
            <a:spLocks/>
          </p:cNvSpPr>
          <p:nvPr/>
        </p:nvSpPr>
        <p:spPr>
          <a:xfrm>
            <a:off x="0" y="899537"/>
            <a:ext cx="16662400" cy="1961388"/>
          </a:xfrm>
          <a:prstGeom prst="rect">
            <a:avLst/>
          </a:prstGeom>
        </p:spPr>
        <p:txBody>
          <a:bodyPr vert="horz" lIns="137160" tIns="68580" rIns="137160" bIns="6858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500" b="1" dirty="0"/>
              <a:t>Ρόλοι για την επιτυχία στην επίτευξη βιώσιμων παραγωγών παραστατικών τεχνών</a:t>
            </a:r>
          </a:p>
        </p:txBody>
      </p:sp>
    </p:spTree>
    <p:extLst>
      <p:ext uri="{BB962C8B-B14F-4D97-AF65-F5344CB8AC3E}">
        <p14:creationId xmlns:p14="http://schemas.microsoft.com/office/powerpoint/2010/main" val="186659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2B3C-B701-896A-49C5-55DAF65F57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7D1F46-F8C7-4B86-B1EC-2A828285CA77}"/>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7BEE3058-95AA-B439-E821-47B3D3DDC8CC}"/>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A74373-48B5-CFC3-2416-69C201E26DE4}"/>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Δραστηριότητα C4.A2</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C5070246-F58B-84F8-4CD9-6CF47BAF29B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«Ποιος κάνει τι;» – </a:t>
            </a:r>
            <a:r>
              <a:rPr lang="en-GB" sz="4500" b="1" dirty="0">
                <a:solidFill>
                  <a:srgbClr val="569938"/>
                </a:solidFill>
                <a:latin typeface="Calibri" panose="020F0502020204030204" pitchFamily="34" charset="0"/>
                <a:ea typeface="Times New Roman" panose="02020603050405020304" pitchFamily="18" charset="0"/>
              </a:rPr>
              <a:t> Ρόλοι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στις βιώσιμες παραγωγές</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397557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62A5-F3FD-B8B3-6E47-5CB786AB9C50}"/>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8F4E4FBD-0425-FC09-0CA4-5488A9D2FAD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5CAD19B2-83B8-B1CA-3F36-4B7182D66E37}"/>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Τι σας εξέπληξε σχετικά με τις αλληλεξαρτήσεις; Πού βρήκατε αλληλεπικαλύψεις στις ευθύνες;</a:t>
            </a:r>
          </a:p>
          <a:p>
            <a:r>
              <a:rPr lang="en-GB" sz="6000" b="1" i="1" noProof="0" dirty="0">
                <a:solidFill>
                  <a:srgbClr val="FF0000"/>
                </a:solidFill>
              </a:rPr>
              <a:t>Πώς αντανακλά αυτή η άσκηση την πραγματική σας εμπειρία;</a:t>
            </a:r>
            <a:endParaRPr lang="en-GB" sz="6000" b="1" noProof="0" dirty="0">
              <a:solidFill>
                <a:srgbClr val="FF0000"/>
              </a:solidFill>
            </a:endParaRPr>
          </a:p>
        </p:txBody>
      </p:sp>
    </p:spTree>
    <p:extLst>
      <p:ext uri="{BB962C8B-B14F-4D97-AF65-F5344CB8AC3E}">
        <p14:creationId xmlns:p14="http://schemas.microsoft.com/office/powerpoint/2010/main" val="34586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8B88-6A85-CB82-C005-03011CBAB7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0388EE-603C-93D1-CF80-973300E0D19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5C74E24-DC28-D913-70B9-BA5694AD4805}"/>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6A951EB5-0D3E-8A0A-FF1A-07D29365E9C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Το πρόγραμμα INSPIRE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Το διαδικτυακό εκπαιδευτικό πρόγραμμα INSPIRE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Η εικονική πλατφόρμα μάθησης INSPIRE </a:t>
            </a:r>
          </a:p>
        </p:txBody>
      </p:sp>
      <p:sp>
        <p:nvSpPr>
          <p:cNvPr id="5" name="TextBox 4">
            <a:extLst>
              <a:ext uri="{FF2B5EF4-FFF2-40B4-BE49-F238E27FC236}">
                <a16:creationId xmlns:a16="http://schemas.microsoft.com/office/drawing/2014/main" id="{D78DBB44-B931-0078-CD34-43718134DB85}"/>
              </a:ext>
            </a:extLst>
          </p:cNvPr>
          <p:cNvSpPr txBox="1"/>
          <p:nvPr/>
        </p:nvSpPr>
        <p:spPr>
          <a:xfrm>
            <a:off x="2133600" y="4000500"/>
            <a:ext cx="14401800" cy="938719"/>
          </a:xfrm>
          <a:prstGeom prst="rect">
            <a:avLst/>
          </a:prstGeom>
          <a:noFill/>
        </p:spPr>
        <p:txBody>
          <a:bodyPr wrap="square">
            <a:spAutoFit/>
          </a:bodyPr>
          <a:lstStyle/>
          <a:p>
            <a:pPr lvl="0"/>
            <a:r>
              <a:rPr lang="en-GB" sz="5500" b="1" noProof="0" dirty="0"/>
              <a:t>Θέματα του μαθήματος 1</a:t>
            </a:r>
          </a:p>
        </p:txBody>
      </p:sp>
    </p:spTree>
    <p:extLst>
      <p:ext uri="{BB962C8B-B14F-4D97-AF65-F5344CB8AC3E}">
        <p14:creationId xmlns:p14="http://schemas.microsoft.com/office/powerpoint/2010/main" val="311085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D8C9-D1DF-E6C0-D2FB-71C842C021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D2A1E8-5F27-3E9A-A687-161D3873A5D3}"/>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B5D6E37-FBBB-B00A-BEAE-34C549A06892}"/>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2913AA4-712C-0A4D-920B-B9137B122AA9}"/>
              </a:ext>
            </a:extLst>
          </p:cNvPr>
          <p:cNvSpPr txBox="1"/>
          <p:nvPr/>
        </p:nvSpPr>
        <p:spPr>
          <a:xfrm>
            <a:off x="2133600" y="4000500"/>
            <a:ext cx="14401800" cy="2862322"/>
          </a:xfrm>
          <a:prstGeom prst="rect">
            <a:avLst/>
          </a:prstGeom>
          <a:noFill/>
        </p:spPr>
        <p:txBody>
          <a:bodyPr wrap="square">
            <a:spAutoFit/>
          </a:bodyPr>
          <a:lstStyle/>
          <a:p>
            <a:pPr lvl="0" algn="ctr">
              <a:spcBef>
                <a:spcPct val="0"/>
              </a:spcBef>
            </a:pPr>
            <a:r>
              <a:rPr lang="en-GB" sz="6000" b="1" dirty="0">
                <a:solidFill>
                  <a:srgbClr val="04A6C2"/>
                </a:solidFill>
              </a:rPr>
              <a:t>Προς μια βιώσιμη θεατρική παραγωγή: δημιουργικές, συνεργατικές και προσανατολισμένες στον κύκλο ζωής προσεγγίσεις </a:t>
            </a:r>
          </a:p>
        </p:txBody>
      </p:sp>
    </p:spTree>
    <p:extLst>
      <p:ext uri="{BB962C8B-B14F-4D97-AF65-F5344CB8AC3E}">
        <p14:creationId xmlns:p14="http://schemas.microsoft.com/office/powerpoint/2010/main" val="2951695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9F74-67AC-0250-A6F1-C2E5F687450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E592BA9-823E-D792-D958-4EFE42B496BB}"/>
              </a:ext>
            </a:extLst>
          </p:cNvPr>
          <p:cNvSpPr txBox="1"/>
          <p:nvPr/>
        </p:nvSpPr>
        <p:spPr>
          <a:xfrm>
            <a:off x="250424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Πλαίσιο για την ενσωμάτωση</a:t>
            </a:r>
            <a:endParaRPr lang="en-GB" sz="5500" noProof="0" dirty="0"/>
          </a:p>
        </p:txBody>
      </p:sp>
      <p:sp>
        <p:nvSpPr>
          <p:cNvPr id="11" name="Ελεύθερη σχεδίαση: Σχήμα 10">
            <a:extLst>
              <a:ext uri="{FF2B5EF4-FFF2-40B4-BE49-F238E27FC236}">
                <a16:creationId xmlns:a16="http://schemas.microsoft.com/office/drawing/2014/main" id="{6823CBB2-EA14-BFA7-3041-799938731436}"/>
              </a:ext>
            </a:extLst>
          </p:cNvPr>
          <p:cNvSpPr/>
          <p:nvPr/>
        </p:nvSpPr>
        <p:spPr>
          <a:xfrm>
            <a:off x="3931766" y="5524448"/>
            <a:ext cx="4967085" cy="195362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Πολιτικές βιωσιμότητας:</a:t>
            </a:r>
          </a:p>
          <a:p>
            <a:pPr marL="0" lvl="0" indent="0" algn="l" defTabSz="1066800">
              <a:lnSpc>
                <a:spcPct val="100000"/>
              </a:lnSpc>
              <a:spcBef>
                <a:spcPct val="0"/>
              </a:spcBef>
              <a:buNone/>
            </a:pPr>
            <a:r>
              <a:rPr lang="en-GB" sz="3000" b="1" kern="1200" dirty="0"/>
              <a:t> </a:t>
            </a:r>
          </a:p>
          <a:p>
            <a:pPr marL="0" lvl="0" indent="0" algn="l" defTabSz="1066800">
              <a:lnSpc>
                <a:spcPct val="100000"/>
              </a:lnSpc>
              <a:spcBef>
                <a:spcPct val="0"/>
              </a:spcBef>
              <a:buNone/>
            </a:pPr>
            <a:r>
              <a:rPr lang="en-GB" sz="2400" kern="1200" dirty="0"/>
              <a:t>Ανάπτυξη και επικοινωνία πολιτικών βιωσιμότητας που συνάδουν τόσο με τις υφιστάμενες επιχειρησιακές πρακτικές όσο και με τα σύγχρονα πρότυπα βιωσιμότητας</a:t>
            </a:r>
            <a:endParaRPr lang="en-US" sz="2400" kern="1200" dirty="0"/>
          </a:p>
        </p:txBody>
      </p:sp>
      <p:sp>
        <p:nvSpPr>
          <p:cNvPr id="14" name="Ελεύθερη σχεδίαση: Σχήμα 13">
            <a:extLst>
              <a:ext uri="{FF2B5EF4-FFF2-40B4-BE49-F238E27FC236}">
                <a16:creationId xmlns:a16="http://schemas.microsoft.com/office/drawing/2014/main" id="{D828E0E1-DB3B-F6E3-7105-B81463D79480}"/>
              </a:ext>
            </a:extLst>
          </p:cNvPr>
          <p:cNvSpPr/>
          <p:nvPr/>
        </p:nvSpPr>
        <p:spPr>
          <a:xfrm>
            <a:off x="12242918" y="5524448"/>
            <a:ext cx="5499650" cy="22583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Στόχοι SMART: </a:t>
            </a:r>
          </a:p>
          <a:p>
            <a:pPr marL="0" lvl="0" indent="0" algn="l" defTabSz="1066800">
              <a:lnSpc>
                <a:spcPct val="100000"/>
              </a:lnSpc>
              <a:spcBef>
                <a:spcPct val="0"/>
              </a:spcBef>
              <a:buNone/>
            </a:pPr>
            <a:endParaRPr lang="en-GB" sz="3000" b="1" kern="1200" dirty="0"/>
          </a:p>
          <a:p>
            <a:pPr marL="0" lvl="0" indent="0" algn="l" defTabSz="1066800">
              <a:lnSpc>
                <a:spcPct val="100000"/>
              </a:lnSpc>
              <a:spcBef>
                <a:spcPct val="0"/>
              </a:spcBef>
              <a:buNone/>
            </a:pPr>
            <a:r>
              <a:rPr lang="en-GB" sz="2400" kern="1200" dirty="0"/>
              <a:t>Εφαρμογή συγκεκριμένων, μετρήσιμων, εφικτών, σχετικών και χρονικά προσδιορισμένων στόχων βιωσιμότητας που συμπληρώνουν τους παραδοσιακούς στόχους παραγωγής (π.χ. ποσοστά επαναχρησιμοποίησης υλικών, μείωση εκπομπών διοξειδίου του άνθρακα)</a:t>
            </a:r>
            <a:endParaRPr lang="en-US" sz="2400" kern="1200" dirty="0"/>
          </a:p>
        </p:txBody>
      </p:sp>
      <p:sp>
        <p:nvSpPr>
          <p:cNvPr id="5" name="Freeform 2">
            <a:extLst>
              <a:ext uri="{FF2B5EF4-FFF2-40B4-BE49-F238E27FC236}">
                <a16:creationId xmlns:a16="http://schemas.microsoft.com/office/drawing/2014/main" id="{8BAF3E9B-B54B-DFD6-BF39-2857C186B3C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7819221-A252-A72E-5289-9E5C1EFD1D7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16" name="Γραφικό 15">
            <a:extLst>
              <a:ext uri="{FF2B5EF4-FFF2-40B4-BE49-F238E27FC236}">
                <a16:creationId xmlns:a16="http://schemas.microsoft.com/office/drawing/2014/main" id="{2857BE18-F98B-85DB-BB8F-9160F2EB50D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64937" y="5331943"/>
            <a:ext cx="1800000" cy="1800000"/>
          </a:xfrm>
          <a:prstGeom prst="rect">
            <a:avLst/>
          </a:prstGeom>
        </p:spPr>
      </p:pic>
      <p:pic>
        <p:nvPicPr>
          <p:cNvPr id="17" name="Γραφικό 16">
            <a:extLst>
              <a:ext uri="{FF2B5EF4-FFF2-40B4-BE49-F238E27FC236}">
                <a16:creationId xmlns:a16="http://schemas.microsoft.com/office/drawing/2014/main" id="{08886D30-EFB1-12C5-9464-70E5113388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121265" y="5143500"/>
            <a:ext cx="1800000" cy="1800000"/>
          </a:xfrm>
          <a:prstGeom prst="rect">
            <a:avLst/>
          </a:prstGeom>
        </p:spPr>
      </p:pic>
    </p:spTree>
    <p:extLst>
      <p:ext uri="{BB962C8B-B14F-4D97-AF65-F5344CB8AC3E}">
        <p14:creationId xmlns:p14="http://schemas.microsoft.com/office/powerpoint/2010/main" val="422620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66F6-9ACB-38DB-0179-8DB5A50C989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AF922C5-CE82-1B3D-3FD1-D22A94B0BACA}"/>
              </a:ext>
            </a:extLst>
          </p:cNvPr>
          <p:cNvSpPr txBox="1"/>
          <p:nvPr/>
        </p:nvSpPr>
        <p:spPr>
          <a:xfrm>
            <a:off x="264965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Βασικοί τομείς εστίασης για την ενσωμάτωση</a:t>
            </a:r>
            <a:endParaRPr lang="en-GB" sz="5500" noProof="0" dirty="0"/>
          </a:p>
        </p:txBody>
      </p:sp>
      <p:sp>
        <p:nvSpPr>
          <p:cNvPr id="11" name="Ελεύθερη σχεδίαση: Σχήμα 10">
            <a:extLst>
              <a:ext uri="{FF2B5EF4-FFF2-40B4-BE49-F238E27FC236}">
                <a16:creationId xmlns:a16="http://schemas.microsoft.com/office/drawing/2014/main" id="{164B6E4A-A256-175E-3E76-C79CA40B1E46}"/>
              </a:ext>
            </a:extLst>
          </p:cNvPr>
          <p:cNvSpPr/>
          <p:nvPr/>
        </p:nvSpPr>
        <p:spPr>
          <a:xfrm>
            <a:off x="3849225" y="2867850"/>
            <a:ext cx="12714862" cy="12826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Προμήθεια υλικών και διαχείριση κύκλου ζωής: </a:t>
            </a:r>
          </a:p>
          <a:p>
            <a:pPr marL="0" lvl="0" indent="0" algn="l" defTabSz="1066800">
              <a:lnSpc>
                <a:spcPct val="100000"/>
              </a:lnSpc>
              <a:spcBef>
                <a:spcPts val="600"/>
              </a:spcBef>
              <a:spcAft>
                <a:spcPts val="600"/>
              </a:spcAft>
              <a:buNone/>
            </a:pPr>
            <a:r>
              <a:rPr lang="en-GB" sz="2400" kern="1200" dirty="0"/>
              <a:t>Προτεραιότητα στα ανακυκλωμένα, ανακτημένα και χαμηλής επίπτωσης υλικά. Παρακολούθηση της προέλευσης και των διαδρομών διάθεσης των υλικών. Χρήση αρθρωτού σχεδιασμού και σχεδιασμού για αποσυναρμολόγηση.</a:t>
            </a:r>
            <a:endParaRPr lang="en-US" sz="2400" kern="1200" dirty="0"/>
          </a:p>
        </p:txBody>
      </p:sp>
      <p:sp>
        <p:nvSpPr>
          <p:cNvPr id="14" name="Ελεύθερη σχεδίαση: Σχήμα 13">
            <a:extLst>
              <a:ext uri="{FF2B5EF4-FFF2-40B4-BE49-F238E27FC236}">
                <a16:creationId xmlns:a16="http://schemas.microsoft.com/office/drawing/2014/main" id="{5D065E32-911D-CC78-13E0-79DB81A62BA3}"/>
              </a:ext>
            </a:extLst>
          </p:cNvPr>
          <p:cNvSpPr/>
          <p:nvPr/>
        </p:nvSpPr>
        <p:spPr>
          <a:xfrm>
            <a:off x="3849225" y="4870779"/>
            <a:ext cx="12465596" cy="1035976"/>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Ενεργειακή απόδοση: </a:t>
            </a:r>
          </a:p>
          <a:p>
            <a:pPr marL="0" lvl="0" indent="0" algn="l" defTabSz="1066800">
              <a:lnSpc>
                <a:spcPct val="100000"/>
              </a:lnSpc>
              <a:spcBef>
                <a:spcPts val="600"/>
              </a:spcBef>
              <a:spcAft>
                <a:spcPts val="600"/>
              </a:spcAft>
              <a:buNone/>
            </a:pPr>
            <a:r>
              <a:rPr lang="en-GB" sz="2400" kern="1200" dirty="0"/>
              <a:t>Χρησιμοποιήστε ανανεώσιμες πηγές ενέργειας και παρακολουθήστε αυστηρά την κατανάλωση ενέργειας.</a:t>
            </a:r>
            <a:endParaRPr lang="en-US" sz="2400" kern="1200" dirty="0"/>
          </a:p>
        </p:txBody>
      </p:sp>
      <p:sp>
        <p:nvSpPr>
          <p:cNvPr id="17" name="Ελεύθερη σχεδίαση: Σχήμα 16">
            <a:extLst>
              <a:ext uri="{FF2B5EF4-FFF2-40B4-BE49-F238E27FC236}">
                <a16:creationId xmlns:a16="http://schemas.microsoft.com/office/drawing/2014/main" id="{B4124D53-AC30-E5A1-0B9B-A6825C25B98F}"/>
              </a:ext>
            </a:extLst>
          </p:cNvPr>
          <p:cNvSpPr/>
          <p:nvPr/>
        </p:nvSpPr>
        <p:spPr>
          <a:xfrm>
            <a:off x="3849225" y="6578409"/>
            <a:ext cx="11789124" cy="1158237"/>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Διαχείριση αποβλήτων: </a:t>
            </a:r>
          </a:p>
          <a:p>
            <a:pPr marL="0" lvl="0" indent="0" algn="l" defTabSz="1066800">
              <a:lnSpc>
                <a:spcPct val="100000"/>
              </a:lnSpc>
              <a:spcBef>
                <a:spcPts val="600"/>
              </a:spcBef>
              <a:spcAft>
                <a:spcPts val="600"/>
              </a:spcAft>
              <a:buNone/>
            </a:pPr>
            <a:r>
              <a:rPr lang="en-GB" sz="2400" kern="1200" dirty="0"/>
              <a:t>Πέρα από την ανακύκλωση, εφαρμόστε αναβαθμίσεις για την ελαχιστοποίηση της χρήσης πόρων, σύμφωνα με τις αρχές της κυκλικής οικονομίας</a:t>
            </a:r>
            <a:r>
              <a:rPr lang="en-GB" sz="2400" b="1" kern="1200" dirty="0"/>
              <a:t>.</a:t>
            </a:r>
            <a:endParaRPr lang="en-US" sz="2400" kern="1200" dirty="0"/>
          </a:p>
        </p:txBody>
      </p:sp>
      <p:sp>
        <p:nvSpPr>
          <p:cNvPr id="20" name="Ελεύθερη σχεδίαση: Σχήμα 19">
            <a:extLst>
              <a:ext uri="{FF2B5EF4-FFF2-40B4-BE49-F238E27FC236}">
                <a16:creationId xmlns:a16="http://schemas.microsoft.com/office/drawing/2014/main" id="{E10895D8-B454-14CA-DA5F-C4DFF7626A19}"/>
              </a:ext>
            </a:extLst>
          </p:cNvPr>
          <p:cNvSpPr/>
          <p:nvPr/>
        </p:nvSpPr>
        <p:spPr>
          <a:xfrm>
            <a:off x="3855776" y="8465348"/>
            <a:ext cx="12708311" cy="122220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Βιώσιμη εφοδιαστική: </a:t>
            </a:r>
          </a:p>
          <a:p>
            <a:pPr marL="0" lvl="0" indent="0" algn="l" defTabSz="1066800">
              <a:lnSpc>
                <a:spcPct val="100000"/>
              </a:lnSpc>
              <a:spcBef>
                <a:spcPts val="600"/>
              </a:spcBef>
              <a:spcAft>
                <a:spcPts val="600"/>
              </a:spcAft>
              <a:buNone/>
            </a:pPr>
            <a:r>
              <a:rPr lang="en-GB" sz="2400" kern="1200" dirty="0"/>
              <a:t>Βελτιστοποιήστε τις μεταφορές, ελαχιστοποιήστε τις παραδόσεις, δώστε προτεραιότητα στις φιλικές προς το περιβάλλον μεταφορές και παρακολουθήστε τις σχετικές εκπομπές.</a:t>
            </a:r>
            <a:endParaRPr lang="en-US" sz="2400" kern="1200" dirty="0"/>
          </a:p>
        </p:txBody>
      </p:sp>
      <p:sp>
        <p:nvSpPr>
          <p:cNvPr id="5" name="Freeform 2">
            <a:extLst>
              <a:ext uri="{FF2B5EF4-FFF2-40B4-BE49-F238E27FC236}">
                <a16:creationId xmlns:a16="http://schemas.microsoft.com/office/drawing/2014/main" id="{FD2889BB-16CA-9606-4DCD-25EF1AB8E0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DDDE675F-F954-E61E-ED82-73E3FCDBA2F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21" name="Γραφικό 20">
            <a:extLst>
              <a:ext uri="{FF2B5EF4-FFF2-40B4-BE49-F238E27FC236}">
                <a16:creationId xmlns:a16="http://schemas.microsoft.com/office/drawing/2014/main" id="{47AE0C52-BCCC-90ED-07AC-FECE019A47B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957671" y="2789186"/>
            <a:ext cx="1440000" cy="1440000"/>
          </a:xfrm>
          <a:prstGeom prst="rect">
            <a:avLst/>
          </a:prstGeom>
        </p:spPr>
      </p:pic>
      <p:pic>
        <p:nvPicPr>
          <p:cNvPr id="22" name="Γραφικό 21">
            <a:extLst>
              <a:ext uri="{FF2B5EF4-FFF2-40B4-BE49-F238E27FC236}">
                <a16:creationId xmlns:a16="http://schemas.microsoft.com/office/drawing/2014/main" id="{911572BA-761E-C7C3-5706-6AF59B9C1F2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929651" y="4668767"/>
            <a:ext cx="1440000" cy="1440000"/>
          </a:xfrm>
          <a:prstGeom prst="rect">
            <a:avLst/>
          </a:prstGeom>
        </p:spPr>
      </p:pic>
      <p:pic>
        <p:nvPicPr>
          <p:cNvPr id="23" name="Γραφικό 22">
            <a:extLst>
              <a:ext uri="{FF2B5EF4-FFF2-40B4-BE49-F238E27FC236}">
                <a16:creationId xmlns:a16="http://schemas.microsoft.com/office/drawing/2014/main" id="{AD140603-F68C-CBB1-131D-587FD8D9FFB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929651" y="6437527"/>
            <a:ext cx="1440000" cy="1440000"/>
          </a:xfrm>
          <a:prstGeom prst="rect">
            <a:avLst/>
          </a:prstGeom>
        </p:spPr>
      </p:pic>
      <p:pic>
        <p:nvPicPr>
          <p:cNvPr id="24" name="Γραφικό 23">
            <a:extLst>
              <a:ext uri="{FF2B5EF4-FFF2-40B4-BE49-F238E27FC236}">
                <a16:creationId xmlns:a16="http://schemas.microsoft.com/office/drawing/2014/main" id="{39A0A3ED-68CE-8ADB-0115-1AD03854A94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878269" y="8356450"/>
            <a:ext cx="1440000" cy="1440000"/>
          </a:xfrm>
          <a:prstGeom prst="rect">
            <a:avLst/>
          </a:prstGeom>
        </p:spPr>
      </p:pic>
    </p:spTree>
    <p:extLst>
      <p:ext uri="{BB962C8B-B14F-4D97-AF65-F5344CB8AC3E}">
        <p14:creationId xmlns:p14="http://schemas.microsoft.com/office/powerpoint/2010/main" val="50187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
            <a:extLst>
              <a:ext uri="{FF2B5EF4-FFF2-40B4-BE49-F238E27FC236}">
                <a16:creationId xmlns:a16="http://schemas.microsoft.com/office/drawing/2014/main" id="{A9DB696B-22B3-4C35-A484-12B6E731091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7" name="Gruppieren 36">
            <a:extLst>
              <a:ext uri="{FF2B5EF4-FFF2-40B4-BE49-F238E27FC236}">
                <a16:creationId xmlns:a16="http://schemas.microsoft.com/office/drawing/2014/main" id="{8E7D9CAD-636B-369C-4B11-1DEEF6709F69}"/>
              </a:ext>
            </a:extLst>
          </p:cNvPr>
          <p:cNvGrpSpPr/>
          <p:nvPr/>
        </p:nvGrpSpPr>
        <p:grpSpPr>
          <a:xfrm>
            <a:off x="1635371" y="404218"/>
            <a:ext cx="16508240" cy="9739312"/>
            <a:chOff x="1832012" y="166842"/>
            <a:chExt cx="16508240" cy="9739312"/>
          </a:xfrm>
          <a:solidFill>
            <a:schemeClr val="bg1">
              <a:alpha val="36000"/>
            </a:schemeClr>
          </a:solidFill>
        </p:grpSpPr>
        <p:graphicFrame>
          <p:nvGraphicFramePr>
            <p:cNvPr id="4" name="Diagramm 3">
              <a:extLst>
                <a:ext uri="{FF2B5EF4-FFF2-40B4-BE49-F238E27FC236}">
                  <a16:creationId xmlns:a16="http://schemas.microsoft.com/office/drawing/2014/main" id="{70F0F053-B128-A972-BE68-D36CA49342CE}"/>
                </a:ext>
              </a:extLst>
            </p:cNvPr>
            <p:cNvGraphicFramePr/>
            <p:nvPr>
              <p:extLst>
                <p:ext uri="{D42A27DB-BD31-4B8C-83A1-F6EECF244321}">
                  <p14:modId xmlns:p14="http://schemas.microsoft.com/office/powerpoint/2010/main" val="1191715839"/>
                </p:ext>
              </p:extLst>
            </p:nvPr>
          </p:nvGraphicFramePr>
          <p:xfrm>
            <a:off x="4196051" y="1086529"/>
            <a:ext cx="10014509" cy="8768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7">
              <a:extLst>
                <a:ext uri="{FF2B5EF4-FFF2-40B4-BE49-F238E27FC236}">
                  <a16:creationId xmlns:a16="http://schemas.microsoft.com/office/drawing/2014/main" id="{34234F8B-93F9-A06D-1E2A-0740576F6E43}"/>
                </a:ext>
              </a:extLst>
            </p:cNvPr>
            <p:cNvSpPr txBox="1"/>
            <p:nvPr/>
          </p:nvSpPr>
          <p:spPr>
            <a:xfrm>
              <a:off x="1832012" y="1086529"/>
              <a:ext cx="346769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200" b="1" noProof="0" dirty="0">
                  <a:effectLst/>
                  <a:latin typeface="Arial" panose="020B0604020202020204" pitchFamily="34" charset="0"/>
                  <a:ea typeface="Arial" panose="020B0604020202020204" pitchFamily="34" charset="0"/>
                </a:rPr>
                <a:t>Πρόσκληση</a:t>
              </a:r>
              <a:endParaRPr lang="en-GB" sz="12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200" noProof="0" dirty="0">
                  <a:effectLst/>
                  <a:latin typeface="Arial" panose="020B0604020202020204" pitchFamily="34" charset="0"/>
                  <a:ea typeface="Arial" panose="020B0604020202020204" pitchFamily="34" charset="0"/>
                </a:rPr>
                <a:t>Εντάξτε τον στόχο της βιωσιμότητας στη δημιουργική πρόσκληση. Ενημερώστε όλους όσους συμμετέχουν στην ομάδα. </a:t>
              </a:r>
            </a:p>
          </p:txBody>
        </p:sp>
        <p:sp>
          <p:nvSpPr>
            <p:cNvPr id="7" name="Textfeld 4">
              <a:extLst>
                <a:ext uri="{FF2B5EF4-FFF2-40B4-BE49-F238E27FC236}">
                  <a16:creationId xmlns:a16="http://schemas.microsoft.com/office/drawing/2014/main" id="{4E029D36-3EFF-FFA4-BB1E-0C2084194E98}"/>
                </a:ext>
              </a:extLst>
            </p:cNvPr>
            <p:cNvSpPr txBox="1"/>
            <p:nvPr/>
          </p:nvSpPr>
          <p:spPr>
            <a:xfrm>
              <a:off x="8285248" y="3789061"/>
              <a:ext cx="2589581" cy="1270928"/>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100" b="1" noProof="0" dirty="0">
                  <a:solidFill>
                    <a:srgbClr val="000000"/>
                  </a:solidFill>
                  <a:effectLst/>
                  <a:latin typeface="Arial" panose="020B0604020202020204" pitchFamily="34" charset="0"/>
                  <a:ea typeface="Arial" panose="020B0604020202020204" pitchFamily="34" charset="0"/>
                </a:rPr>
                <a:t>Σημαντικές συναντήσεις</a:t>
              </a:r>
              <a:endParaRPr lang="en-GB" sz="11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100" noProof="0" dirty="0">
                  <a:solidFill>
                    <a:srgbClr val="000000"/>
                  </a:solidFill>
                  <a:effectLst/>
                  <a:latin typeface="Arial" panose="020B0604020202020204" pitchFamily="34" charset="0"/>
                  <a:ea typeface="Arial" panose="020B0604020202020204" pitchFamily="34" charset="0"/>
                </a:rPr>
                <a:t>Οργανώστε συναντήσεις βιωσιμότητας για να αξιολογήσετε και να εργαστείτε στο εργαστήριο της παράστασης.</a:t>
              </a:r>
              <a:endParaRPr lang="en-GB" sz="1100" noProof="0" dirty="0">
                <a:effectLst/>
                <a:latin typeface="Arial" panose="020B0604020202020204" pitchFamily="34" charset="0"/>
                <a:ea typeface="Arial" panose="020B0604020202020204" pitchFamily="34" charset="0"/>
              </a:endParaRPr>
            </a:p>
          </p:txBody>
        </p:sp>
        <p:sp>
          <p:nvSpPr>
            <p:cNvPr id="8" name="Textfeld 7">
              <a:extLst>
                <a:ext uri="{FF2B5EF4-FFF2-40B4-BE49-F238E27FC236}">
                  <a16:creationId xmlns:a16="http://schemas.microsoft.com/office/drawing/2014/main" id="{25AE7CB4-3DC8-41F8-69CB-22D155533196}"/>
                </a:ext>
              </a:extLst>
            </p:cNvPr>
            <p:cNvSpPr txBox="1"/>
            <p:nvPr/>
          </p:nvSpPr>
          <p:spPr>
            <a:xfrm>
              <a:off x="1897068" y="4424525"/>
              <a:ext cx="236443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200" b="1" noProof="0" dirty="0">
                  <a:effectLst/>
                  <a:latin typeface="Arial" panose="020B0604020202020204" pitchFamily="34" charset="0"/>
                  <a:ea typeface="Arial" panose="020B0604020202020204" pitchFamily="34" charset="0"/>
                </a:rPr>
                <a:t>Αναθεώρηση και κοινή χρήση</a:t>
              </a:r>
              <a:endParaRPr lang="en-GB" sz="12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200" noProof="0" dirty="0">
                  <a:effectLst/>
                  <a:latin typeface="Arial" panose="020B0604020202020204" pitchFamily="34" charset="0"/>
                  <a:ea typeface="Arial" panose="020B0604020202020204" pitchFamily="34" charset="0"/>
                </a:rPr>
                <a:t>Μετρήστε τα αποτελέσματα, καταγράψτε τα και μοιραστείτε τα διδάγματα που αποκομίσατε. </a:t>
              </a:r>
            </a:p>
          </p:txBody>
        </p:sp>
        <p:sp>
          <p:nvSpPr>
            <p:cNvPr id="9" name="Textfeld 7">
              <a:extLst>
                <a:ext uri="{FF2B5EF4-FFF2-40B4-BE49-F238E27FC236}">
                  <a16:creationId xmlns:a16="http://schemas.microsoft.com/office/drawing/2014/main" id="{556222DA-C746-8181-B041-B161FDCB9C79}"/>
                </a:ext>
              </a:extLst>
            </p:cNvPr>
            <p:cNvSpPr txBox="1"/>
            <p:nvPr/>
          </p:nvSpPr>
          <p:spPr>
            <a:xfrm>
              <a:off x="13906446" y="1947101"/>
              <a:ext cx="3199946" cy="1376540"/>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200" b="1" noProof="0" dirty="0">
                  <a:effectLst/>
                  <a:latin typeface="Arial" panose="020B0604020202020204" pitchFamily="34" charset="0"/>
                  <a:ea typeface="Arial" panose="020B0604020202020204" pitchFamily="34" charset="0"/>
                </a:rPr>
                <a:t>Προϋπολογισμός και χρονοδιάγραμμα</a:t>
              </a:r>
              <a:endParaRPr lang="en-GB" sz="12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200" noProof="0" dirty="0">
                  <a:effectLst/>
                  <a:latin typeface="Arial" panose="020B0604020202020204" pitchFamily="34" charset="0"/>
                  <a:ea typeface="Arial" panose="020B0604020202020204" pitchFamily="34" charset="0"/>
                </a:rPr>
                <a:t>Καθορίστε προϋπολογισμούς και χρονοδιαγράμματα που να ανταποκρίνονται στις ανάγκες βιωσιμότητας σε ό,τι αφορά το χρόνο και το κόστος. </a:t>
              </a:r>
            </a:p>
          </p:txBody>
        </p:sp>
        <p:sp>
          <p:nvSpPr>
            <p:cNvPr id="10" name="Textfeld 7">
              <a:extLst>
                <a:ext uri="{FF2B5EF4-FFF2-40B4-BE49-F238E27FC236}">
                  <a16:creationId xmlns:a16="http://schemas.microsoft.com/office/drawing/2014/main" id="{B44F44AD-6B49-3283-D9AD-3C68E9AED8E0}"/>
                </a:ext>
              </a:extLst>
            </p:cNvPr>
            <p:cNvSpPr txBox="1"/>
            <p:nvPr/>
          </p:nvSpPr>
          <p:spPr>
            <a:xfrm>
              <a:off x="13624561" y="7586171"/>
              <a:ext cx="3199946" cy="1499589"/>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200" b="1" noProof="0" dirty="0">
                  <a:effectLst/>
                  <a:latin typeface="Arial" panose="020B0604020202020204" pitchFamily="34" charset="0"/>
                  <a:ea typeface="Arial" panose="020B0604020202020204" pitchFamily="34" charset="0"/>
                </a:rPr>
                <a:t>Εισαγωγή</a:t>
              </a:r>
              <a:endParaRPr lang="en-GB" sz="12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200" noProof="0" dirty="0">
                  <a:effectLst/>
                  <a:latin typeface="Arial" panose="020B0604020202020204" pitchFamily="34" charset="0"/>
                  <a:ea typeface="Arial" panose="020B0604020202020204" pitchFamily="34" charset="0"/>
                </a:rPr>
                <a:t>Εκπαιδεύστε τη διεύθυνση σκηνής και τους ηθοποιούς, ώστε να μπορούν να συμβάλουν στην επίτευξη του προτύπου</a:t>
              </a:r>
              <a:r>
                <a:rPr lang="en-GB" sz="1200" b="1" noProof="0" dirty="0">
                  <a:effectLst/>
                  <a:latin typeface="Arial" panose="020B0604020202020204" pitchFamily="34" charset="0"/>
                  <a:ea typeface="Arial" panose="020B0604020202020204" pitchFamily="34" charset="0"/>
                </a:rPr>
                <a:t>.</a:t>
              </a:r>
              <a:r>
                <a:rPr lang="en-GB" sz="1200" noProof="0" dirty="0">
                  <a:effectLst/>
                  <a:latin typeface="Arial" panose="020B0604020202020204" pitchFamily="34" charset="0"/>
                  <a:ea typeface="Arial" panose="020B0604020202020204" pitchFamily="34" charset="0"/>
                </a:rPr>
                <a:t> </a:t>
              </a:r>
            </a:p>
          </p:txBody>
        </p:sp>
        <p:cxnSp>
          <p:nvCxnSpPr>
            <p:cNvPr id="12" name="Verbinder: gewinkelt 11">
              <a:extLst>
                <a:ext uri="{FF2B5EF4-FFF2-40B4-BE49-F238E27FC236}">
                  <a16:creationId xmlns:a16="http://schemas.microsoft.com/office/drawing/2014/main" id="{DDC94FF5-136E-05E8-2343-6A47004BB55B}"/>
                </a:ext>
              </a:extLst>
            </p:cNvPr>
            <p:cNvCxnSpPr>
              <a:cxnSpLocks/>
              <a:stCxn id="8" idx="0"/>
            </p:cNvCxnSpPr>
            <p:nvPr/>
          </p:nvCxnSpPr>
          <p:spPr>
            <a:xfrm rot="5400000" flipH="1" flipV="1">
              <a:off x="4224531" y="2721710"/>
              <a:ext cx="557571" cy="2848060"/>
            </a:xfrm>
            <a:prstGeom prst="bentConnector2">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4134F5D4-3A23-1AB8-4C57-5C77461317BC}"/>
                </a:ext>
              </a:extLst>
            </p:cNvPr>
            <p:cNvCxnSpPr>
              <a:cxnSpLocks/>
              <a:stCxn id="6" idx="3"/>
            </p:cNvCxnSpPr>
            <p:nvPr/>
          </p:nvCxnSpPr>
          <p:spPr>
            <a:xfrm flipV="1">
              <a:off x="5299707" y="1651288"/>
              <a:ext cx="3545343" cy="175937"/>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7A757A9D-4E50-023B-3D24-4812B6B7FAE4}"/>
                </a:ext>
              </a:extLst>
            </p:cNvPr>
            <p:cNvCxnSpPr>
              <a:cxnSpLocks/>
            </p:cNvCxnSpPr>
            <p:nvPr/>
          </p:nvCxnSpPr>
          <p:spPr>
            <a:xfrm rot="10800000">
              <a:off x="11268475" y="2567917"/>
              <a:ext cx="2617343" cy="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F307C2D4-71DE-BE8F-64C6-8C9D8FEA426E}"/>
                </a:ext>
              </a:extLst>
            </p:cNvPr>
            <p:cNvCxnSpPr>
              <a:cxnSpLocks/>
            </p:cNvCxnSpPr>
            <p:nvPr/>
          </p:nvCxnSpPr>
          <p:spPr>
            <a:xfrm rot="10800000" flipV="1">
              <a:off x="11514911" y="8412480"/>
              <a:ext cx="2109650" cy="28377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2234B32A-57D4-09EC-A0CE-76253EED59FD}"/>
                </a:ext>
              </a:extLst>
            </p:cNvPr>
            <p:cNvCxnSpPr>
              <a:cxnSpLocks/>
            </p:cNvCxnSpPr>
            <p:nvPr/>
          </p:nvCxnSpPr>
          <p:spPr>
            <a:xfrm flipV="1">
              <a:off x="9580038" y="3320278"/>
              <a:ext cx="2718642" cy="468783"/>
            </a:xfrm>
            <a:prstGeom prst="bentConnector3">
              <a:avLst>
                <a:gd name="adj1" fmla="val -5497"/>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92DEA147-DAD4-18C0-32B3-26A6D01E7418}"/>
                </a:ext>
              </a:extLst>
            </p:cNvPr>
            <p:cNvCxnSpPr/>
            <p:nvPr/>
          </p:nvCxnSpPr>
          <p:spPr>
            <a:xfrm>
              <a:off x="10874829" y="4424525"/>
              <a:ext cx="1983277" cy="740055"/>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59E6352-6FF5-2620-F874-F46752982F9E}"/>
                </a:ext>
              </a:extLst>
            </p:cNvPr>
            <p:cNvSpPr txBox="1"/>
            <p:nvPr/>
          </p:nvSpPr>
          <p:spPr>
            <a:xfrm>
              <a:off x="13624561" y="9475267"/>
              <a:ext cx="4715691" cy="430887"/>
            </a:xfrm>
            <a:prstGeom prst="rect">
              <a:avLst/>
            </a:prstGeom>
            <a:grpFill/>
            <a:ln w="25400">
              <a:noFill/>
            </a:ln>
          </p:spPr>
          <p:txBody>
            <a:bodyPr wrap="square" rtlCol="0">
              <a:spAutoFit/>
            </a:bodyPr>
            <a:lstStyle/>
            <a:p>
              <a:r>
                <a:rPr lang="en-GB" sz="1100" noProof="0" dirty="0"/>
                <a:t>Burger, L., Dillon, P., Buro Happold, &amp; Renew Culture. (2024c). THE THEATRE GREEN BOOK: Βιώσιμες παραγωγές</a:t>
              </a:r>
            </a:p>
          </p:txBody>
        </p:sp>
        <p:sp>
          <p:nvSpPr>
            <p:cNvPr id="30" name="Textfeld 29">
              <a:extLst>
                <a:ext uri="{FF2B5EF4-FFF2-40B4-BE49-F238E27FC236}">
                  <a16:creationId xmlns:a16="http://schemas.microsoft.com/office/drawing/2014/main" id="{0554881F-2E2F-7518-F403-A8AF833D91A2}"/>
                </a:ext>
              </a:extLst>
            </p:cNvPr>
            <p:cNvSpPr txBox="1"/>
            <p:nvPr/>
          </p:nvSpPr>
          <p:spPr>
            <a:xfrm>
              <a:off x="5032466" y="166842"/>
              <a:ext cx="8223067" cy="830997"/>
            </a:xfrm>
            <a:prstGeom prst="rect">
              <a:avLst/>
            </a:prstGeom>
            <a:grpFill/>
            <a:ln w="25400">
              <a:noFill/>
            </a:ln>
          </p:spPr>
          <p:txBody>
            <a:bodyPr wrap="square" rtlCol="0">
              <a:spAutoFit/>
            </a:bodyPr>
            <a:lstStyle/>
            <a:p>
              <a:pPr algn="ctr">
                <a:spcBef>
                  <a:spcPct val="0"/>
                </a:spcBef>
              </a:pPr>
              <a:r>
                <a:rPr lang="en-GB" sz="4800" b="1" noProof="0" dirty="0">
                  <a:solidFill>
                    <a:srgbClr val="04A6C2"/>
                  </a:solidFill>
                  <a:latin typeface="+mj-lt"/>
                  <a:ea typeface="+mj-ea"/>
                  <a:cs typeface="+mj-cs"/>
                </a:rPr>
                <a:t>Ο κύκλος ζωής της παραγωγής</a:t>
              </a:r>
            </a:p>
          </p:txBody>
        </p:sp>
      </p:grpSp>
      <p:sp>
        <p:nvSpPr>
          <p:cNvPr id="38" name="Freeform 2">
            <a:extLst>
              <a:ext uri="{FF2B5EF4-FFF2-40B4-BE49-F238E27FC236}">
                <a16:creationId xmlns:a16="http://schemas.microsoft.com/office/drawing/2014/main" id="{BB8ACD8C-FA1B-39E6-14E2-738335D693B5}"/>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15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DA1C-D42A-95A1-D06E-3A52DDEC56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87597-7626-83F5-C69D-B208ED9FDBE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A4A209C-325C-1D6B-1015-F4C739F8F188}"/>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CDBC52-CB69-C1BB-A56C-1080899A1CC7}"/>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Δραστηριότητα C4.A3</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AFE048EA-094B-6823-F815-3316BCA405A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Σημεία ενδιαφέροντος για τη βιωσιμότητα – Επαναπροσδιορισμός του κύκλου ζωής</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3">
            <a:extLst>
              <a:ext uri="{FF2B5EF4-FFF2-40B4-BE49-F238E27FC236}">
                <a16:creationId xmlns:a16="http://schemas.microsoft.com/office/drawing/2014/main" id="{1D6654E1-32B5-FDBC-A7B7-F50BDDE7E6DA}"/>
              </a:ext>
            </a:extLst>
          </p:cNvPr>
          <p:cNvSpPr txBox="1"/>
          <p:nvPr/>
        </p:nvSpPr>
        <p:spPr>
          <a:xfrm>
            <a:off x="3937819" y="5500909"/>
            <a:ext cx="11223522" cy="3016210"/>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GB" sz="3200" noProof="0" dirty="0"/>
              <a:t>Ποιες είναι οι τυπικές πρακτικές που εφαρμόζονται σε αυτό το στάδιο;</a:t>
            </a:r>
          </a:p>
          <a:p>
            <a:pPr marL="457200" indent="-457200">
              <a:spcBef>
                <a:spcPts val="600"/>
              </a:spcBef>
              <a:spcAft>
                <a:spcPts val="600"/>
              </a:spcAft>
              <a:buFont typeface="Arial" panose="020B0604020202020204" pitchFamily="34" charset="0"/>
              <a:buChar char="•"/>
            </a:pPr>
            <a:r>
              <a:rPr lang="en-GB" sz="3200" noProof="0" dirty="0"/>
              <a:t>Πώς θα μπορούσαν να είναι οι βιώσιμες εναλλακτικές λύσεις;</a:t>
            </a:r>
          </a:p>
          <a:p>
            <a:pPr marL="457200" indent="-457200">
              <a:spcBef>
                <a:spcPts val="600"/>
              </a:spcBef>
              <a:spcAft>
                <a:spcPts val="600"/>
              </a:spcAft>
              <a:buFont typeface="Arial" panose="020B0604020202020204" pitchFamily="34" charset="0"/>
              <a:buChar char="•"/>
            </a:pPr>
            <a:r>
              <a:rPr lang="en-GB" sz="3200" noProof="0" dirty="0"/>
              <a:t>Ποιες προκλήσεις ενδέχεται να προκύψουν κατά την εφαρμογή τους;</a:t>
            </a:r>
          </a:p>
          <a:p>
            <a:pPr marL="457200" indent="-457200">
              <a:spcBef>
                <a:spcPts val="600"/>
              </a:spcBef>
              <a:spcAft>
                <a:spcPts val="600"/>
              </a:spcAft>
              <a:buFont typeface="Arial" panose="020B0604020202020204" pitchFamily="34" charset="0"/>
              <a:buChar char="•"/>
            </a:pPr>
            <a:r>
              <a:rPr lang="en-GB" sz="3200" noProof="0" dirty="0"/>
              <a:t>Ποια υποστήριξη (εργαλεία, πολιτικές, εκπαίδευση κ.λπ.) θα βοηθούσε να γίνει η αλλαγή ρεαλιστική;</a:t>
            </a:r>
          </a:p>
        </p:txBody>
      </p:sp>
    </p:spTree>
    <p:extLst>
      <p:ext uri="{BB962C8B-B14F-4D97-AF65-F5344CB8AC3E}">
        <p14:creationId xmlns:p14="http://schemas.microsoft.com/office/powerpoint/2010/main" val="152290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4021-D43F-5193-A1E4-FE9158EB6A34}"/>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14195CB8-8C96-E3E3-844E-089F5094939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3FB40D7C-7CA8-8995-3132-85865506F7B5}"/>
              </a:ext>
            </a:extLst>
          </p:cNvPr>
          <p:cNvSpPr txBox="1"/>
          <p:nvPr/>
        </p:nvSpPr>
        <p:spPr>
          <a:xfrm>
            <a:off x="699052" y="5143500"/>
            <a:ext cx="14706600" cy="5909310"/>
          </a:xfrm>
          <a:prstGeom prst="rect">
            <a:avLst/>
          </a:prstGeom>
          <a:noFill/>
        </p:spPr>
        <p:txBody>
          <a:bodyPr wrap="square">
            <a:spAutoFit/>
          </a:bodyPr>
          <a:lstStyle/>
          <a:p>
            <a:r>
              <a:rPr lang="en-GB" sz="5400" b="1" i="1" noProof="0" dirty="0">
                <a:solidFill>
                  <a:srgbClr val="FF0000"/>
                </a:solidFill>
              </a:rPr>
              <a:t>Ποια στάδια ήταν τα πιο εύκολα ή τα πιο δύσκολα να μετασχηματιστούν; Υπήρχαν κοινές προκλήσεις ή ανάγκες μεταξύ των ομάδων; Τι ρόλο μπορούν να διαδραματίσουν η πολιτική, ο χρόνος προγραμματισμού ή η εκπαίδευση στην υλοποίηση αυτών των αλλαγών;</a:t>
            </a:r>
            <a:br>
              <a:rPr lang="en-GB" sz="5400" b="1" i="1" noProof="0" dirty="0">
                <a:solidFill>
                  <a:srgbClr val="FF0000"/>
                </a:solidFill>
              </a:rPr>
            </a:br>
            <a:endParaRPr lang="en-GB" sz="5400" b="1" noProof="0" dirty="0">
              <a:solidFill>
                <a:srgbClr val="FF0000"/>
              </a:solidFill>
            </a:endParaRPr>
          </a:p>
        </p:txBody>
      </p:sp>
    </p:spTree>
    <p:extLst>
      <p:ext uri="{BB962C8B-B14F-4D97-AF65-F5344CB8AC3E}">
        <p14:creationId xmlns:p14="http://schemas.microsoft.com/office/powerpoint/2010/main" val="174540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237E-FD8D-B4B9-F11F-3EAF929AE2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75B994-B425-3D2C-7096-57DD5DC816E6}"/>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76437B-8316-52C1-9BDB-DB01E4CD6A14}"/>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27AAC6B-BBF8-AB64-3DB6-AADB39D29AFA}"/>
              </a:ext>
            </a:extLst>
          </p:cNvPr>
          <p:cNvSpPr txBox="1"/>
          <p:nvPr/>
        </p:nvSpPr>
        <p:spPr>
          <a:xfrm>
            <a:off x="2133600" y="4000500"/>
            <a:ext cx="14401800" cy="2862322"/>
          </a:xfrm>
          <a:prstGeom prst="rect">
            <a:avLst/>
          </a:prstGeom>
          <a:noFill/>
        </p:spPr>
        <p:txBody>
          <a:bodyPr wrap="square">
            <a:spAutoFit/>
          </a:bodyPr>
          <a:lstStyle/>
          <a:p>
            <a:pPr lvl="0"/>
            <a:r>
              <a:rPr lang="en-GB" sz="6000" b="1" dirty="0">
                <a:solidFill>
                  <a:srgbClr val="04A6C2"/>
                </a:solidFill>
                <a:latin typeface="+mj-lt"/>
                <a:ea typeface="+mj-ea"/>
                <a:cs typeface="+mj-cs"/>
              </a:rPr>
              <a:t>Λειτουργία βιώσιμων χώρων: </a:t>
            </a:r>
          </a:p>
          <a:p>
            <a:pPr lvl="0"/>
            <a:r>
              <a:rPr lang="en-GB" sz="6000" b="1" dirty="0">
                <a:solidFill>
                  <a:srgbClr val="04A6C2"/>
                </a:solidFill>
                <a:latin typeface="+mj-lt"/>
                <a:ea typeface="+mj-ea"/>
                <a:cs typeface="+mj-cs"/>
              </a:rPr>
              <a:t>Στρατηγικές βασισμένες σε δεδομένα για ενεργειακή απόδοση και μακροπρόθεσμη βελτίωση </a:t>
            </a:r>
          </a:p>
        </p:txBody>
      </p:sp>
    </p:spTree>
    <p:extLst>
      <p:ext uri="{BB962C8B-B14F-4D97-AF65-F5344CB8AC3E}">
        <p14:creationId xmlns:p14="http://schemas.microsoft.com/office/powerpoint/2010/main" val="46253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Ελεύθερη σχεδίαση: Σχήμα 9">
            <a:extLst>
              <a:ext uri="{FF2B5EF4-FFF2-40B4-BE49-F238E27FC236}">
                <a16:creationId xmlns:a16="http://schemas.microsoft.com/office/drawing/2014/main" id="{945F5ECA-5467-B903-F052-DF6B445DBCBB}"/>
              </a:ext>
            </a:extLst>
          </p:cNvPr>
          <p:cNvSpPr/>
          <p:nvPr/>
        </p:nvSpPr>
        <p:spPr>
          <a:xfrm>
            <a:off x="2493658" y="3398283"/>
            <a:ext cx="3327792" cy="1245895"/>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1. Θέστε μετρήσιμους στόχους και προωθήστε μια κουλτούρα βελτίωσης</a:t>
            </a:r>
          </a:p>
        </p:txBody>
      </p:sp>
      <p:sp>
        <p:nvSpPr>
          <p:cNvPr id="13" name="Ελεύθερη σχεδίαση: Σχήμα 12">
            <a:extLst>
              <a:ext uri="{FF2B5EF4-FFF2-40B4-BE49-F238E27FC236}">
                <a16:creationId xmlns:a16="http://schemas.microsoft.com/office/drawing/2014/main" id="{E09577A1-6CB9-4BBF-BBB2-B8547CDF3231}"/>
              </a:ext>
            </a:extLst>
          </p:cNvPr>
          <p:cNvSpPr/>
          <p:nvPr/>
        </p:nvSpPr>
        <p:spPr>
          <a:xfrm>
            <a:off x="8115611" y="3398283"/>
            <a:ext cx="3327792" cy="126172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2. Ενσωματώστε από νωρίς την κατανόηση των δεδομένων και την πρακτική μέτρηση</a:t>
            </a:r>
          </a:p>
        </p:txBody>
      </p:sp>
      <p:sp>
        <p:nvSpPr>
          <p:cNvPr id="16" name="Ελεύθερη σχεδίαση: Σχήμα 15">
            <a:extLst>
              <a:ext uri="{FF2B5EF4-FFF2-40B4-BE49-F238E27FC236}">
                <a16:creationId xmlns:a16="http://schemas.microsoft.com/office/drawing/2014/main" id="{D1B9F543-1509-F21E-064F-5F59B4EB7571}"/>
              </a:ext>
            </a:extLst>
          </p:cNvPr>
          <p:cNvSpPr/>
          <p:nvPr/>
        </p:nvSpPr>
        <p:spPr>
          <a:xfrm>
            <a:off x="13928578" y="3564178"/>
            <a:ext cx="3327792" cy="77266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3. Χρησιμοποιήστε τα δεδομένα για να προωθήσετε την ενεργειακή απόδοση</a:t>
            </a:r>
          </a:p>
        </p:txBody>
      </p:sp>
      <p:sp>
        <p:nvSpPr>
          <p:cNvPr id="20" name="Ελεύθερη σχεδίαση: Σχήμα 19">
            <a:extLst>
              <a:ext uri="{FF2B5EF4-FFF2-40B4-BE49-F238E27FC236}">
                <a16:creationId xmlns:a16="http://schemas.microsoft.com/office/drawing/2014/main" id="{E4C150B8-6EB4-5F15-6B52-77721AC0F2BE}"/>
              </a:ext>
            </a:extLst>
          </p:cNvPr>
          <p:cNvSpPr/>
          <p:nvPr/>
        </p:nvSpPr>
        <p:spPr>
          <a:xfrm>
            <a:off x="2493658" y="5952677"/>
            <a:ext cx="3327792" cy="123580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4. Χαρτογραφήστε τους πόρους και εφαρμόστε την έννοια της κυκλικής οικονομίας</a:t>
            </a:r>
          </a:p>
        </p:txBody>
      </p:sp>
      <p:sp>
        <p:nvSpPr>
          <p:cNvPr id="23" name="Ελεύθερη σχεδίαση: Σχήμα 22">
            <a:extLst>
              <a:ext uri="{FF2B5EF4-FFF2-40B4-BE49-F238E27FC236}">
                <a16:creationId xmlns:a16="http://schemas.microsoft.com/office/drawing/2014/main" id="{7C710CBF-D7BB-3853-0061-D1229D2CF06E}"/>
              </a:ext>
            </a:extLst>
          </p:cNvPr>
          <p:cNvSpPr/>
          <p:nvPr/>
        </p:nvSpPr>
        <p:spPr>
          <a:xfrm>
            <a:off x="8115611" y="6030577"/>
            <a:ext cx="3327792" cy="1080000"/>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5. Προωθήστε συνεργατικές, ευέλικτες και εναρμονισμένες πρακτικές</a:t>
            </a:r>
          </a:p>
        </p:txBody>
      </p:sp>
      <p:sp>
        <p:nvSpPr>
          <p:cNvPr id="26" name="Ελεύθερη σχεδίαση: Σχήμα 25">
            <a:extLst>
              <a:ext uri="{FF2B5EF4-FFF2-40B4-BE49-F238E27FC236}">
                <a16:creationId xmlns:a16="http://schemas.microsoft.com/office/drawing/2014/main" id="{74F27033-75F4-4614-BEFC-73E9E164B44C}"/>
              </a:ext>
            </a:extLst>
          </p:cNvPr>
          <p:cNvSpPr/>
          <p:nvPr/>
        </p:nvSpPr>
        <p:spPr>
          <a:xfrm>
            <a:off x="13928578" y="6212506"/>
            <a:ext cx="3327792" cy="70604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6. Τεκμηριώστε και αναστοχαστείτε για μακροπρόθεσμο αντίκτυπο</a:t>
            </a:r>
          </a:p>
        </p:txBody>
      </p:sp>
      <p:sp>
        <p:nvSpPr>
          <p:cNvPr id="29" name="Ελεύθερη σχεδίαση: Σχήμα 28">
            <a:extLst>
              <a:ext uri="{FF2B5EF4-FFF2-40B4-BE49-F238E27FC236}">
                <a16:creationId xmlns:a16="http://schemas.microsoft.com/office/drawing/2014/main" id="{C81DC2EE-E34D-4211-7209-ADAEADBC64A9}"/>
              </a:ext>
            </a:extLst>
          </p:cNvPr>
          <p:cNvSpPr/>
          <p:nvPr/>
        </p:nvSpPr>
        <p:spPr>
          <a:xfrm>
            <a:off x="8074666" y="8011091"/>
            <a:ext cx="3327792" cy="938719"/>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7. Χρησιμοποιήστε τα δεδομένα για να εμπνεύσετε, όχι για να κατακλύσετε</a:t>
            </a:r>
          </a:p>
        </p:txBody>
      </p:sp>
      <p:sp>
        <p:nvSpPr>
          <p:cNvPr id="5" name="Textfeld 4">
            <a:extLst>
              <a:ext uri="{FF2B5EF4-FFF2-40B4-BE49-F238E27FC236}">
                <a16:creationId xmlns:a16="http://schemas.microsoft.com/office/drawing/2014/main" id="{BE3B4186-F82C-BC6D-F34C-559288765389}"/>
              </a:ext>
            </a:extLst>
          </p:cNvPr>
          <p:cNvSpPr txBox="1"/>
          <p:nvPr/>
        </p:nvSpPr>
        <p:spPr>
          <a:xfrm>
            <a:off x="2649651" y="996129"/>
            <a:ext cx="13879286" cy="938719"/>
          </a:xfrm>
          <a:prstGeom prst="rect">
            <a:avLst/>
          </a:prstGeom>
          <a:noFill/>
        </p:spPr>
        <p:txBody>
          <a:bodyPr wrap="square" rtlCol="0">
            <a:spAutoFit/>
          </a:bodyPr>
          <a:lstStyle/>
          <a:p>
            <a:pPr algn="r">
              <a:spcBef>
                <a:spcPct val="0"/>
              </a:spcBef>
            </a:pPr>
            <a:r>
              <a:rPr lang="en-GB" sz="5500" b="1" noProof="0" dirty="0"/>
              <a:t>Λειτουργία του χώρου</a:t>
            </a:r>
            <a:endParaRPr lang="en-GB" sz="5500" noProof="0" dirty="0"/>
          </a:p>
        </p:txBody>
      </p:sp>
      <p:sp>
        <p:nvSpPr>
          <p:cNvPr id="2" name="Freeform 2">
            <a:extLst>
              <a:ext uri="{FF2B5EF4-FFF2-40B4-BE49-F238E27FC236}">
                <a16:creationId xmlns:a16="http://schemas.microsoft.com/office/drawing/2014/main" id="{74C5E013-02B3-E068-6998-EBACE4813C6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E9CFE8-FEB1-4AD5-A6B3-B2B061485AB0}"/>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30" name="Γραφικό 29">
            <a:extLst>
              <a:ext uri="{FF2B5EF4-FFF2-40B4-BE49-F238E27FC236}">
                <a16:creationId xmlns:a16="http://schemas.microsoft.com/office/drawing/2014/main" id="{0C064E8F-D327-40AD-70D7-B54FA314B314}"/>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22644" y="3525573"/>
            <a:ext cx="1080000" cy="1080000"/>
          </a:xfrm>
          <a:prstGeom prst="rect">
            <a:avLst/>
          </a:prstGeom>
        </p:spPr>
      </p:pic>
      <p:pic>
        <p:nvPicPr>
          <p:cNvPr id="31" name="Γραφικό 30">
            <a:extLst>
              <a:ext uri="{FF2B5EF4-FFF2-40B4-BE49-F238E27FC236}">
                <a16:creationId xmlns:a16="http://schemas.microsoft.com/office/drawing/2014/main" id="{345E50D0-B68F-2FF5-57E7-05C70E18E66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796654" y="3525573"/>
            <a:ext cx="1080000" cy="1080000"/>
          </a:xfrm>
          <a:prstGeom prst="rect">
            <a:avLst/>
          </a:prstGeom>
        </p:spPr>
      </p:pic>
      <p:pic>
        <p:nvPicPr>
          <p:cNvPr id="32" name="Γραφικό 31">
            <a:extLst>
              <a:ext uri="{FF2B5EF4-FFF2-40B4-BE49-F238E27FC236}">
                <a16:creationId xmlns:a16="http://schemas.microsoft.com/office/drawing/2014/main" id="{24664661-1E0A-12E0-A264-5220BC2A5BA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2657564" y="3525573"/>
            <a:ext cx="1080000" cy="1080000"/>
          </a:xfrm>
          <a:prstGeom prst="rect">
            <a:avLst/>
          </a:prstGeom>
        </p:spPr>
      </p:pic>
      <p:pic>
        <p:nvPicPr>
          <p:cNvPr id="34" name="Γραφικό 33">
            <a:extLst>
              <a:ext uri="{FF2B5EF4-FFF2-40B4-BE49-F238E27FC236}">
                <a16:creationId xmlns:a16="http://schemas.microsoft.com/office/drawing/2014/main" id="{5D75D94D-BA04-42FA-BCBF-B5C69066F7CE}"/>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22644" y="6030577"/>
            <a:ext cx="1080000" cy="1080000"/>
          </a:xfrm>
          <a:prstGeom prst="rect">
            <a:avLst/>
          </a:prstGeom>
        </p:spPr>
      </p:pic>
      <p:pic>
        <p:nvPicPr>
          <p:cNvPr id="35" name="Γραφικό 34">
            <a:extLst>
              <a:ext uri="{FF2B5EF4-FFF2-40B4-BE49-F238E27FC236}">
                <a16:creationId xmlns:a16="http://schemas.microsoft.com/office/drawing/2014/main" id="{2E93ED99-7E70-248E-4D0D-454BA4139E27}"/>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791737" y="6025530"/>
            <a:ext cx="1080000" cy="1080000"/>
          </a:xfrm>
          <a:prstGeom prst="rect">
            <a:avLst/>
          </a:prstGeom>
        </p:spPr>
      </p:pic>
      <p:pic>
        <p:nvPicPr>
          <p:cNvPr id="36" name="Γραφικό 35">
            <a:extLst>
              <a:ext uri="{FF2B5EF4-FFF2-40B4-BE49-F238E27FC236}">
                <a16:creationId xmlns:a16="http://schemas.microsoft.com/office/drawing/2014/main" id="{862CD673-FEAB-ACF0-FBEB-7FD30473CD72}"/>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2657564" y="6020483"/>
            <a:ext cx="1080000" cy="1080000"/>
          </a:xfrm>
          <a:prstGeom prst="rect">
            <a:avLst/>
          </a:prstGeom>
        </p:spPr>
      </p:pic>
      <p:pic>
        <p:nvPicPr>
          <p:cNvPr id="37" name="Γραφικό 36">
            <a:extLst>
              <a:ext uri="{FF2B5EF4-FFF2-40B4-BE49-F238E27FC236}">
                <a16:creationId xmlns:a16="http://schemas.microsoft.com/office/drawing/2014/main" id="{5535CC86-0F31-5B6E-E6E3-EFDDB2BC34D4}"/>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6791737" y="7940450"/>
            <a:ext cx="1080000" cy="1080000"/>
          </a:xfrm>
          <a:prstGeom prst="rect">
            <a:avLst/>
          </a:prstGeom>
        </p:spPr>
      </p:pic>
    </p:spTree>
    <p:extLst>
      <p:ext uri="{BB962C8B-B14F-4D97-AF65-F5344CB8AC3E}">
        <p14:creationId xmlns:p14="http://schemas.microsoft.com/office/powerpoint/2010/main" val="366161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DE5A-A8ED-30CE-9C64-228955F2C97A}"/>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F75CFDE4-C23B-73EE-2275-941168320B44}"/>
              </a:ext>
            </a:extLst>
          </p:cNvPr>
          <p:cNvGrpSpPr/>
          <p:nvPr/>
        </p:nvGrpSpPr>
        <p:grpSpPr>
          <a:xfrm>
            <a:off x="3247697" y="0"/>
            <a:ext cx="12090549" cy="7733588"/>
            <a:chOff x="1511085" y="1079500"/>
            <a:chExt cx="14126705" cy="10221303"/>
          </a:xfrm>
        </p:grpSpPr>
        <p:graphicFrame>
          <p:nvGraphicFramePr>
            <p:cNvPr id="4" name="Diagramm 3">
              <a:extLst>
                <a:ext uri="{FF2B5EF4-FFF2-40B4-BE49-F238E27FC236}">
                  <a16:creationId xmlns:a16="http://schemas.microsoft.com/office/drawing/2014/main" id="{EF26A9D4-6F9F-74E0-8508-D5CD533CF087}"/>
                </a:ext>
              </a:extLst>
            </p:cNvPr>
            <p:cNvGraphicFramePr/>
            <p:nvPr>
              <p:extLst>
                <p:ext uri="{D42A27DB-BD31-4B8C-83A1-F6EECF244321}">
                  <p14:modId xmlns:p14="http://schemas.microsoft.com/office/powerpoint/2010/main" val="4086614879"/>
                </p:ext>
              </p:extLst>
            </p:nvPr>
          </p:nvGraphicFramePr>
          <p:xfrm>
            <a:off x="1511085" y="1079500"/>
            <a:ext cx="14126705" cy="904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F94C96F0-74D8-889E-1729-7D49D9E4F876}"/>
                </a:ext>
              </a:extLst>
            </p:cNvPr>
            <p:cNvSpPr txBox="1"/>
            <p:nvPr/>
          </p:nvSpPr>
          <p:spPr>
            <a:xfrm>
              <a:off x="5494149" y="8911526"/>
              <a:ext cx="6950990" cy="2389277"/>
            </a:xfrm>
            <a:prstGeom prst="rect">
              <a:avLst/>
            </a:prstGeom>
            <a:solidFill>
              <a:schemeClr val="accent1">
                <a:lumMod val="20000"/>
                <a:lumOff val="80000"/>
              </a:schemeClr>
            </a:solidFill>
            <a:effectLst>
              <a:outerShdw blurRad="76200" dist="12700" dir="2700000" sy="-23000" kx="-800400" algn="bl" rotWithShape="0">
                <a:prstClr val="black">
                  <a:alpha val="20000"/>
                </a:prstClr>
              </a:outerShdw>
              <a:softEdge rad="127000"/>
            </a:effectLst>
          </p:spPr>
          <p:txBody>
            <a:bodyPr wrap="square" rtlCol="0">
              <a:spAutoFit/>
            </a:bodyPr>
            <a:lstStyle/>
            <a:p>
              <a:pPr algn="ctr"/>
              <a:r>
                <a:rPr lang="en-GB" sz="5400" noProof="0" dirty="0">
                  <a:solidFill>
                    <a:srgbClr val="FF0000"/>
                  </a:solidFill>
                </a:rPr>
                <a:t>Βιώσιμη</a:t>
              </a:r>
            </a:p>
            <a:p>
              <a:pPr algn="ctr"/>
              <a:r>
                <a:rPr lang="en-GB" sz="5400" noProof="0" dirty="0">
                  <a:solidFill>
                    <a:srgbClr val="FF0000"/>
                  </a:solidFill>
                </a:rPr>
                <a:t>ευημερία</a:t>
              </a:r>
            </a:p>
          </p:txBody>
        </p:sp>
        <p:cxnSp>
          <p:nvCxnSpPr>
            <p:cNvPr id="7" name="Gerade Verbindung mit Pfeil 6">
              <a:extLst>
                <a:ext uri="{FF2B5EF4-FFF2-40B4-BE49-F238E27FC236}">
                  <a16:creationId xmlns:a16="http://schemas.microsoft.com/office/drawing/2014/main" id="{AB1C48EB-3898-B9EB-91F2-F044F9096E75}"/>
                </a:ext>
              </a:extLst>
            </p:cNvPr>
            <p:cNvCxnSpPr/>
            <p:nvPr/>
          </p:nvCxnSpPr>
          <p:spPr>
            <a:xfrm>
              <a:off x="8574437" y="5517397"/>
              <a:ext cx="89116" cy="3541362"/>
            </a:xfrm>
            <a:prstGeom prst="straightConnector1">
              <a:avLst/>
            </a:prstGeom>
            <a:ln w="101600">
              <a:solidFill>
                <a:schemeClr val="accent3">
                  <a:lumMod val="7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D6294713-964E-DF7C-ECEE-4FA0EAB15986}"/>
              </a:ext>
            </a:extLst>
          </p:cNvPr>
          <p:cNvSpPr txBox="1"/>
          <p:nvPr/>
        </p:nvSpPr>
        <p:spPr>
          <a:xfrm>
            <a:off x="1255364" y="8361918"/>
            <a:ext cx="16352188" cy="1384995"/>
          </a:xfrm>
          <a:prstGeom prst="rect">
            <a:avLst/>
          </a:prstGeom>
          <a:noFill/>
        </p:spPr>
        <p:txBody>
          <a:bodyPr wrap="square" rtlCol="0">
            <a:spAutoFit/>
          </a:bodyPr>
          <a:lstStyle/>
          <a:p>
            <a:r>
              <a:rPr lang="en-US" sz="2800" dirty="0"/>
              <a:t>Η βιωσιμότητα δεν έχει να κάνει με την τελειότητα, αλλά με τη μάθηση μέσω της δράσης. Και τα δεδομένα μας παρέχουν τα εργαλεία για να μάθουμε, να προσαρμοστούμε και να βελτιωθούμε. Ενσωματώνοντας αυτές τις στρατηγικές στη διδασκαλία σας, βοηθάτε τους μαθητές να γίνουν όχι μόνο εξειδικευμένοι επαγγελματίες, αλλά και αυτοπεποίθητοι, δημιουργικοί ηγέτες για μια πιο βιώσιμη βιομηχανία παραστατικών τεχνών.</a:t>
            </a:r>
          </a:p>
        </p:txBody>
      </p:sp>
    </p:spTree>
    <p:extLst>
      <p:ext uri="{BB962C8B-B14F-4D97-AF65-F5344CB8AC3E}">
        <p14:creationId xmlns:p14="http://schemas.microsoft.com/office/powerpoint/2010/main" val="358424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E1AC-1EDB-FCC1-4A33-D6A718B133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434C21-8EA4-D2DD-5496-02DF85EA990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67BDA87-2019-36EA-D110-BA5DA37830F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4AD7685-6ADB-942B-B122-591060B55FCA}"/>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Δραστηριότητα C4.A4</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86D2DDDA-D155-F5F9-55A3-2852A3646639}"/>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Λήξη της συνεδρίας:</a:t>
            </a:r>
            <a:b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br>
            <a:r>
              <a:rPr kumimoji="0" lang="en-U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Σχεδιασμός μιας πρόκλησης βιωσιμότητας με βάση το πεδίο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5">
            <a:extLst>
              <a:ext uri="{FF2B5EF4-FFF2-40B4-BE49-F238E27FC236}">
                <a16:creationId xmlns:a16="http://schemas.microsoft.com/office/drawing/2014/main" id="{D6D4CC3C-1B1A-76E8-BF94-CE471D86F211}"/>
              </a:ext>
            </a:extLst>
          </p:cNvPr>
          <p:cNvSpPr txBox="1"/>
          <p:nvPr/>
        </p:nvSpPr>
        <p:spPr>
          <a:xfrm>
            <a:off x="3570890" y="6324498"/>
            <a:ext cx="14423620" cy="3016210"/>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3200" dirty="0"/>
              <a:t>Πώς αυτές οι εργασίες γεφυρώνουν το χάσμα μεταξύ της μάθησης στην τάξη και της δράσης στον χώρο εργασίας;</a:t>
            </a:r>
          </a:p>
          <a:p>
            <a:pPr marL="457200" indent="-457200">
              <a:spcBef>
                <a:spcPts val="600"/>
              </a:spcBef>
              <a:spcAft>
                <a:spcPts val="600"/>
              </a:spcAft>
              <a:buFont typeface="Arial" panose="020B0604020202020204" pitchFamily="34" charset="0"/>
              <a:buChar char="•"/>
            </a:pPr>
            <a:r>
              <a:rPr lang="en-US" sz="3200" dirty="0"/>
              <a:t>Τι υποστήριξη χρειάζονται οι μαθητές για να επιτύχουν σε αυτές τις πραγματικές προκλήσεις;</a:t>
            </a:r>
          </a:p>
          <a:p>
            <a:pPr marL="457200" indent="-457200">
              <a:spcBef>
                <a:spcPts val="600"/>
              </a:spcBef>
              <a:spcAft>
                <a:spcPts val="600"/>
              </a:spcAft>
              <a:buFont typeface="Arial" panose="020B0604020202020204" pitchFamily="34" charset="0"/>
              <a:buChar char="•"/>
            </a:pPr>
            <a:r>
              <a:rPr lang="en-US" sz="3200" dirty="0"/>
              <a:t>Πώς αξιολογούμε τον αντίκτυπο, τόσο οικολογικό όσο και εκπαιδευτικό;</a:t>
            </a:r>
          </a:p>
          <a:p>
            <a:pPr marL="457200" indent="-457200">
              <a:spcBef>
                <a:spcPts val="600"/>
              </a:spcBef>
              <a:spcAft>
                <a:spcPts val="600"/>
              </a:spcAft>
              <a:buFont typeface="Arial" panose="020B0604020202020204" pitchFamily="34" charset="0"/>
              <a:buChar char="•"/>
            </a:pPr>
            <a:r>
              <a:rPr lang="en-US" sz="3200" dirty="0"/>
              <a:t>Πώς μπορεί αυτή η εργασία να προσαρμοστεί σε διαφορετικά επίπεδα πόρων, ιδρύματα ή χώρες;</a:t>
            </a:r>
          </a:p>
        </p:txBody>
      </p:sp>
    </p:spTree>
    <p:extLst>
      <p:ext uri="{BB962C8B-B14F-4D97-AF65-F5344CB8AC3E}">
        <p14:creationId xmlns:p14="http://schemas.microsoft.com/office/powerpoint/2010/main" val="7571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C0E9CD-4CE3-1F68-EABE-F170E8FD65FE}"/>
              </a:ext>
            </a:extLst>
          </p:cNvPr>
          <p:cNvSpPr>
            <a:spLocks noGrp="1"/>
          </p:cNvSpPr>
          <p:nvPr>
            <p:ph type="title"/>
          </p:nvPr>
        </p:nvSpPr>
        <p:spPr>
          <a:xfrm>
            <a:off x="1406071" y="952501"/>
            <a:ext cx="15011400" cy="1143000"/>
          </a:xfrm>
        </p:spPr>
        <p:txBody>
          <a:bodyPr>
            <a:normAutofit/>
          </a:bodyPr>
          <a:lstStyle/>
          <a:p>
            <a:pPr algn="r"/>
            <a:r>
              <a:rPr lang="en-GB" sz="5500" b="1" noProof="0" dirty="0">
                <a:latin typeface="+mn-lt"/>
                <a:ea typeface="+mn-ea"/>
                <a:cs typeface="+mn-cs"/>
              </a:rPr>
              <a:t>Εισαγωγή στο INSPIRE</a:t>
            </a:r>
          </a:p>
        </p:txBody>
      </p:sp>
      <p:sp>
        <p:nvSpPr>
          <p:cNvPr id="5" name="Inhaltsplatzhalter 4">
            <a:extLst>
              <a:ext uri="{FF2B5EF4-FFF2-40B4-BE49-F238E27FC236}">
                <a16:creationId xmlns:a16="http://schemas.microsoft.com/office/drawing/2014/main" id="{EC00ED01-B092-1ACC-66C3-9BAFAA45B1AF}"/>
              </a:ext>
            </a:extLst>
          </p:cNvPr>
          <p:cNvSpPr>
            <a:spLocks noGrp="1"/>
          </p:cNvSpPr>
          <p:nvPr>
            <p:ph idx="1"/>
          </p:nvPr>
        </p:nvSpPr>
        <p:spPr>
          <a:xfrm>
            <a:off x="1888972" y="3974032"/>
            <a:ext cx="15011400" cy="3733800"/>
          </a:xfrm>
        </p:spPr>
        <p:txBody>
          <a:bodyPr>
            <a:normAutofit fontScale="92500"/>
          </a:bodyPr>
          <a:lstStyle/>
          <a:p>
            <a:pPr marL="0" indent="0">
              <a:buNone/>
            </a:pPr>
            <a:r>
              <a:rPr lang="en-GB" sz="4400" noProof="0" dirty="0"/>
              <a:t>INSPIRE – Συμμαχία για έναν θετικό τομέα των παραστατικών τεχνών</a:t>
            </a:r>
          </a:p>
          <a:p>
            <a:pPr marL="0" indent="0">
              <a:buNone/>
            </a:pPr>
            <a:r>
              <a:rPr lang="en-GB" sz="4400" noProof="0" dirty="0"/>
              <a:t>Ευρωπαϊκή πρωτοβουλία που υποστηρίζει τη βιώσιμη και ψηφιακή μεταμόρφωση στον τομέα των παραστατικών τεχνών.</a:t>
            </a:r>
          </a:p>
          <a:p>
            <a:pPr marL="0" indent="0">
              <a:buNone/>
            </a:pPr>
            <a:r>
              <a:rPr lang="en-GB" sz="4400" noProof="0" dirty="0"/>
              <a:t>Απευθύνεται σε επαγγελματίες και εκπαιδευτικούς της τριτοβάθμιας εκπαίδευσης και της επαγγελματικής κατάρτισης.</a:t>
            </a:r>
          </a:p>
          <a:p>
            <a:endParaRPr lang="en-GB" noProof="0" dirty="0"/>
          </a:p>
        </p:txBody>
      </p:sp>
      <p:sp>
        <p:nvSpPr>
          <p:cNvPr id="6" name="Freeform 2">
            <a:extLst>
              <a:ext uri="{FF2B5EF4-FFF2-40B4-BE49-F238E27FC236}">
                <a16:creationId xmlns:a16="http://schemas.microsoft.com/office/drawing/2014/main" id="{92EE5855-9FB2-61AF-430C-804329363E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7EBC54EB-E7CB-13BD-5AD5-E06C9250BC4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174D-95DC-5F89-F709-4C65FAACE7C1}"/>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D921C078-27FD-680F-33E9-1352A7A7D61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A3C3B33E-DCE4-A0B2-D87B-FF068EB6C7E1}"/>
              </a:ext>
            </a:extLst>
          </p:cNvPr>
          <p:cNvSpPr txBox="1"/>
          <p:nvPr/>
        </p:nvSpPr>
        <p:spPr>
          <a:xfrm>
            <a:off x="699052" y="5143500"/>
            <a:ext cx="14706600" cy="3785652"/>
          </a:xfrm>
          <a:prstGeom prst="rect">
            <a:avLst/>
          </a:prstGeom>
          <a:noFill/>
        </p:spPr>
        <p:txBody>
          <a:bodyPr wrap="square">
            <a:spAutoFit/>
          </a:bodyPr>
          <a:lstStyle/>
          <a:p>
            <a:r>
              <a:rPr lang="en-US" sz="6000" b="1" i="1" noProof="0" dirty="0">
                <a:solidFill>
                  <a:srgbClr val="FF0000"/>
                </a:solidFill>
              </a:rPr>
              <a:t>Ποιες ιδέες αναδύονται για την επέκταση των πρακτικών βιωσιμότητας σε όλο το πρόγραμμα σπουδών ή το ίδρυμά σας και πώς θα τις εφαρμόσετε;</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334220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0FC2-977D-63AD-F3E4-17329077BD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ABFE24-D77F-9B54-E783-7C295D5C688C}"/>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1CB3A77-1994-FD92-B6BF-EA062E23A8A5}"/>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F608D0-8BC3-5C47-CAA4-3077A5F8AFF6}"/>
              </a:ext>
            </a:extLst>
          </p:cNvPr>
          <p:cNvSpPr txBox="1"/>
          <p:nvPr/>
        </p:nvSpPr>
        <p:spPr>
          <a:xfrm>
            <a:off x="5715000" y="952500"/>
            <a:ext cx="3886200" cy="1015663"/>
          </a:xfrm>
          <a:prstGeom prst="rect">
            <a:avLst/>
          </a:prstGeom>
          <a:noFill/>
        </p:spPr>
        <p:txBody>
          <a:bodyPr wrap="square">
            <a:spAutoFit/>
          </a:bodyPr>
          <a:lstStyle/>
          <a:p>
            <a:pPr lvl="0"/>
            <a:r>
              <a:rPr lang="en-GB" sz="6000" b="1" noProof="0" dirty="0">
                <a:solidFill>
                  <a:schemeClr val="tx1"/>
                </a:solidFill>
                <a:effectLst/>
                <a:latin typeface="+mn-lt"/>
              </a:rPr>
              <a:t>Μάθημα 3</a:t>
            </a:r>
            <a:endParaRPr lang="en-GB" sz="6000" noProof="0" dirty="0"/>
          </a:p>
        </p:txBody>
      </p:sp>
      <p:sp>
        <p:nvSpPr>
          <p:cNvPr id="4" name="TextBox 3">
            <a:extLst>
              <a:ext uri="{FF2B5EF4-FFF2-40B4-BE49-F238E27FC236}">
                <a16:creationId xmlns:a16="http://schemas.microsoft.com/office/drawing/2014/main" id="{757408D7-25E3-D05E-9676-3C782F2CB52C}"/>
              </a:ext>
            </a:extLst>
          </p:cNvPr>
          <p:cNvSpPr txBox="1"/>
          <p:nvPr/>
        </p:nvSpPr>
        <p:spPr>
          <a:xfrm>
            <a:off x="5638800" y="6726685"/>
            <a:ext cx="9216188" cy="1938992"/>
          </a:xfrm>
          <a:prstGeom prst="rect">
            <a:avLst/>
          </a:prstGeom>
          <a:noFill/>
        </p:spPr>
        <p:txBody>
          <a:bodyPr wrap="square">
            <a:spAutoFit/>
          </a:bodyPr>
          <a:lstStyle/>
          <a:p>
            <a:r>
              <a:rPr lang="en-GB" sz="6000" b="1" noProof="0" dirty="0">
                <a:effectLst/>
                <a:latin typeface="Calibri" panose="020F0502020204030204" pitchFamily="34" charset="0"/>
                <a:ea typeface="Arial" panose="020B0604020202020204" pitchFamily="34" charset="0"/>
              </a:rPr>
              <a:t>Αξιοποίηση των ψηφιακών εργαλείων στις παραστατικές τέχνες </a:t>
            </a:r>
            <a:endParaRPr lang="en-GB" sz="6000" noProof="0" dirty="0"/>
          </a:p>
        </p:txBody>
      </p:sp>
      <p:pic>
        <p:nvPicPr>
          <p:cNvPr id="7" name="Γραφικό 3">
            <a:extLst>
              <a:ext uri="{FF2B5EF4-FFF2-40B4-BE49-F238E27FC236}">
                <a16:creationId xmlns:a16="http://schemas.microsoft.com/office/drawing/2014/main" id="{43061A49-11FC-02EE-4D8C-008328421DA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07938" y="6286481"/>
            <a:ext cx="2678462" cy="2819400"/>
          </a:xfrm>
          <a:prstGeom prst="rect">
            <a:avLst/>
          </a:prstGeom>
        </p:spPr>
      </p:pic>
    </p:spTree>
    <p:extLst>
      <p:ext uri="{BB962C8B-B14F-4D97-AF65-F5344CB8AC3E}">
        <p14:creationId xmlns:p14="http://schemas.microsoft.com/office/powerpoint/2010/main" val="147998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9E408F9-D7E9-77F8-825C-58B64C17D65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Δημιουργία μιας ασφαλούς και χωρίς αποκλεισμούς ψηφιακής κουλτούρας</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Σχεδιασμός για ψηφιακή βιωσιμότητα και μακροπρόθεσμη πρακτική</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Ηγεσία στην ψηφιακή μεταμόρφωση στην πράξη</a:t>
            </a:r>
          </a:p>
        </p:txBody>
      </p:sp>
      <p:sp>
        <p:nvSpPr>
          <p:cNvPr id="5" name="TextBox 4">
            <a:extLst>
              <a:ext uri="{FF2B5EF4-FFF2-40B4-BE49-F238E27FC236}">
                <a16:creationId xmlns:a16="http://schemas.microsoft.com/office/drawing/2014/main" id="{13369D47-F118-BBD2-940B-DBC80CA88DC3}"/>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Θέματα του μαθήματος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C53E-49B0-1103-A547-8AC4C4BF7E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48380-79ED-C8DB-EC12-603C0FF34A1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C422757-74D4-185B-F10C-711B03A2EF4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6A38F1-C040-C283-7731-890584F3B65D}"/>
              </a:ext>
            </a:extLst>
          </p:cNvPr>
          <p:cNvSpPr txBox="1"/>
          <p:nvPr/>
        </p:nvSpPr>
        <p:spPr>
          <a:xfrm>
            <a:off x="914400" y="1148176"/>
            <a:ext cx="15697200" cy="861774"/>
          </a:xfrm>
          <a:prstGeom prst="rect">
            <a:avLst/>
          </a:prstGeom>
          <a:noFill/>
        </p:spPr>
        <p:txBody>
          <a:bodyPr wrap="square">
            <a:spAutoFit/>
          </a:bodyPr>
          <a:lstStyle/>
          <a:p>
            <a:pPr lvl="0" algn="r"/>
            <a:r>
              <a:rPr lang="en-GB" sz="5000" b="1" noProof="0" dirty="0"/>
              <a:t>Γιατί η ψηφιακή μεταμόρφωση είναι σημαντική στις παραστατικές τέχνες</a:t>
            </a:r>
          </a:p>
        </p:txBody>
      </p:sp>
      <p:sp>
        <p:nvSpPr>
          <p:cNvPr id="18" name="TextBox 17">
            <a:extLst>
              <a:ext uri="{FF2B5EF4-FFF2-40B4-BE49-F238E27FC236}">
                <a16:creationId xmlns:a16="http://schemas.microsoft.com/office/drawing/2014/main" id="{00EBA60D-A1A9-0874-2FCD-360F8B4D7461}"/>
              </a:ext>
            </a:extLst>
          </p:cNvPr>
          <p:cNvSpPr txBox="1"/>
          <p:nvPr/>
        </p:nvSpPr>
        <p:spPr>
          <a:xfrm>
            <a:off x="4664766" y="5526719"/>
            <a:ext cx="11237842" cy="658835"/>
          </a:xfrm>
          <a:prstGeom prst="rect">
            <a:avLst/>
          </a:prstGeom>
          <a:noFill/>
        </p:spPr>
        <p:txBody>
          <a:bodyPr wrap="square">
            <a:spAutoFit/>
          </a:bodyPr>
          <a:lstStyle/>
          <a:p>
            <a:pPr>
              <a:lnSpc>
                <a:spcPct val="107000"/>
              </a:lnSpc>
              <a:spcAft>
                <a:spcPts val="800"/>
              </a:spcAft>
              <a:buNone/>
            </a:pPr>
            <a:r>
              <a:rPr lang="en-GB" sz="3600" noProof="0" dirty="0"/>
              <a:t>Οι παραστατικές τέχνες εξαρτώνται όλο και περισσότερο από τις ψηφιακές ροές εργασίας</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BF54D4C-3F99-A49A-DEF4-6953C2C9E2BC}"/>
              </a:ext>
            </a:extLst>
          </p:cNvPr>
          <p:cNvSpPr txBox="1"/>
          <p:nvPr/>
        </p:nvSpPr>
        <p:spPr>
          <a:xfrm>
            <a:off x="4664766" y="2842520"/>
            <a:ext cx="11237842" cy="1251625"/>
          </a:xfrm>
          <a:prstGeom prst="rect">
            <a:avLst/>
          </a:prstGeom>
          <a:noFill/>
        </p:spPr>
        <p:txBody>
          <a:bodyPr wrap="square">
            <a:spAutoFit/>
          </a:bodyPr>
          <a:lstStyle/>
          <a:p>
            <a:pPr>
              <a:lnSpc>
                <a:spcPct val="107000"/>
              </a:lnSpc>
              <a:spcAft>
                <a:spcPts val="800"/>
              </a:spcAft>
              <a:buNone/>
            </a:pPr>
            <a:r>
              <a:rPr lang="en-GB" sz="3600" noProof="0" dirty="0"/>
              <a:t>Δεν αφορά μόνο τα εργαλεία. Αφορά τον πολιτισμό, την ασφάλεια, την πρόσβαση και την ευημερία</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D108414-9A7A-A229-21E9-5A243D66C273}"/>
              </a:ext>
            </a:extLst>
          </p:cNvPr>
          <p:cNvSpPr txBox="1"/>
          <p:nvPr/>
        </p:nvSpPr>
        <p:spPr>
          <a:xfrm>
            <a:off x="4664766" y="7752006"/>
            <a:ext cx="11237842" cy="1251625"/>
          </a:xfrm>
          <a:prstGeom prst="rect">
            <a:avLst/>
          </a:prstGeom>
          <a:noFill/>
        </p:spPr>
        <p:txBody>
          <a:bodyPr wrap="square">
            <a:spAutoFit/>
          </a:bodyPr>
          <a:lstStyle/>
          <a:p>
            <a:pPr>
              <a:lnSpc>
                <a:spcPct val="107000"/>
              </a:lnSpc>
              <a:spcAft>
                <a:spcPts val="800"/>
              </a:spcAft>
            </a:pPr>
            <a:r>
              <a:rPr lang="en-GB" sz="3600" noProof="0" dirty="0"/>
              <a:t>Οι εκπαιδευτές διαδραματίζουν βασικό ρόλο στην καθοδήγηση των επαγγελματιών κατά τη διάρκεια αυτής της αλλαγής</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23" name="Γραφικό 22">
            <a:extLst>
              <a:ext uri="{FF2B5EF4-FFF2-40B4-BE49-F238E27FC236}">
                <a16:creationId xmlns:a16="http://schemas.microsoft.com/office/drawing/2014/main" id="{B0F71BED-F2C0-3B81-56E4-E257023E2E0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520341" y="2568332"/>
            <a:ext cx="1800000" cy="1800000"/>
          </a:xfrm>
          <a:prstGeom prst="rect">
            <a:avLst/>
          </a:prstGeom>
        </p:spPr>
      </p:pic>
      <p:pic>
        <p:nvPicPr>
          <p:cNvPr id="24" name="Γραφικό 23">
            <a:extLst>
              <a:ext uri="{FF2B5EF4-FFF2-40B4-BE49-F238E27FC236}">
                <a16:creationId xmlns:a16="http://schemas.microsoft.com/office/drawing/2014/main" id="{DEE2BBCE-4FF9-ED6C-2DAA-9CB029D2266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520341" y="4948249"/>
            <a:ext cx="1800000" cy="1800000"/>
          </a:xfrm>
          <a:prstGeom prst="rect">
            <a:avLst/>
          </a:prstGeom>
        </p:spPr>
      </p:pic>
      <p:pic>
        <p:nvPicPr>
          <p:cNvPr id="25" name="Γραφικό 24">
            <a:extLst>
              <a:ext uri="{FF2B5EF4-FFF2-40B4-BE49-F238E27FC236}">
                <a16:creationId xmlns:a16="http://schemas.microsoft.com/office/drawing/2014/main" id="{D3C46D6D-93E0-CB5B-AED6-21486F75003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520341" y="7461692"/>
            <a:ext cx="1800000" cy="1800000"/>
          </a:xfrm>
          <a:prstGeom prst="rect">
            <a:avLst/>
          </a:prstGeom>
        </p:spPr>
      </p:pic>
    </p:spTree>
    <p:extLst>
      <p:ext uri="{BB962C8B-B14F-4D97-AF65-F5344CB8AC3E}">
        <p14:creationId xmlns:p14="http://schemas.microsoft.com/office/powerpoint/2010/main" val="1801997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4C8E-5EE7-DED3-A701-C064CA374D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8B5E4B-D643-13E0-C32D-BC04112A4472}"/>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9EA6DF0-AEDE-5D16-3544-7EAA440682DB}"/>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1975B7B-0F5C-ADC7-4A18-DAC91D1E4807}"/>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Δραστηριότητα C4.A5</a:t>
            </a:r>
            <a:endParaRPr lang="en-GB" sz="6000" noProof="0" dirty="0">
              <a:solidFill>
                <a:srgbClr val="3F6031"/>
              </a:solidFill>
            </a:endParaRPr>
          </a:p>
        </p:txBody>
      </p:sp>
      <p:sp>
        <p:nvSpPr>
          <p:cNvPr id="7" name="TextBox 6">
            <a:extLst>
              <a:ext uri="{FF2B5EF4-FFF2-40B4-BE49-F238E27FC236}">
                <a16:creationId xmlns:a16="http://schemas.microsoft.com/office/drawing/2014/main" id="{DD106841-5F60-0EA1-C06E-912DA9C07C2E}"/>
              </a:ext>
            </a:extLst>
          </p:cNvPr>
          <p:cNvSpPr txBox="1"/>
          <p:nvPr/>
        </p:nvSpPr>
        <p:spPr>
          <a:xfrm>
            <a:off x="1828800" y="3948619"/>
            <a:ext cx="15866165" cy="1633845"/>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effectLst/>
                <a:latin typeface="Calibri" panose="020F0502020204030204" pitchFamily="34" charset="0"/>
                <a:ea typeface="Times New Roman" panose="02020603050405020304" pitchFamily="18" charset="0"/>
              </a:rPr>
              <a:t>Εντοπίστε τον κίνδυνο: Αναγνώριση και αντιμετώπιση των προκλήσεων της ψηφιακής ασφάλειας στις παραστατικές τέχνες </a:t>
            </a:r>
            <a:endParaRPr lang="en-GB" sz="4500" noProof="0" dirty="0">
              <a:solidFill>
                <a:srgbClr val="569938"/>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643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81D7-ECC1-F4A1-B4AA-7B490A0F97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0A7473-58DB-F0FC-7B71-70920A0AA52A}"/>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Τι είναι η ψηφιακή ασφάλεια;</a:t>
            </a:r>
          </a:p>
        </p:txBody>
      </p:sp>
      <p:pic>
        <p:nvPicPr>
          <p:cNvPr id="6" name="Εικόνα 5" descr="Εικόνα που περιέχει άτομο, νερό, νύχι, χέρι&#10;&#10;Το περιεχόμενο που δημιουργείται από AI ενδέχεται να είναι εσφαλμένο.">
            <a:extLst>
              <a:ext uri="{FF2B5EF4-FFF2-40B4-BE49-F238E27FC236}">
                <a16:creationId xmlns:a16="http://schemas.microsoft.com/office/drawing/2014/main" id="{34C17D26-9F7A-5591-9C38-359476C59D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78" y="0"/>
            <a:ext cx="7200490" cy="10287000"/>
          </a:xfrm>
          <a:prstGeom prst="rect">
            <a:avLst/>
          </a:prstGeom>
        </p:spPr>
      </p:pic>
      <p:sp>
        <p:nvSpPr>
          <p:cNvPr id="8" name="TextBox 7">
            <a:extLst>
              <a:ext uri="{FF2B5EF4-FFF2-40B4-BE49-F238E27FC236}">
                <a16:creationId xmlns:a16="http://schemas.microsoft.com/office/drawing/2014/main" id="{62BC6E83-0444-29FD-EBDE-30A72327740E}"/>
              </a:ext>
            </a:extLst>
          </p:cNvPr>
          <p:cNvSpPr txBox="1"/>
          <p:nvPr/>
        </p:nvSpPr>
        <p:spPr>
          <a:xfrm>
            <a:off x="7484165" y="2019300"/>
            <a:ext cx="10668000" cy="8394606"/>
          </a:xfrm>
          <a:prstGeom prst="rect">
            <a:avLst/>
          </a:prstGeom>
          <a:noFill/>
        </p:spPr>
        <p:txBody>
          <a:bodyPr wrap="square">
            <a:spAutoFit/>
          </a:bodyPr>
          <a:lstStyle/>
          <a:p>
            <a:r>
              <a:rPr lang="en-GB" sz="3200" kern="0" noProof="0" dirty="0">
                <a:effectLst/>
                <a:latin typeface="+mj-lt"/>
                <a:ea typeface="Arial" panose="020B0604020202020204" pitchFamily="34" charset="0"/>
                <a:cs typeface="Aptos Display" panose="020B0004020202020204" pitchFamily="34" charset="0"/>
              </a:rPr>
              <a:t>Η ψηφιακή ασφάλεια περιλαμβάνει την προστασία </a:t>
            </a:r>
            <a:r>
              <a:rPr lang="en-GB" sz="3200" b="1" kern="0" noProof="0" dirty="0">
                <a:solidFill>
                  <a:srgbClr val="3F6031"/>
                </a:solidFill>
                <a:effectLst/>
                <a:latin typeface="+mj-lt"/>
                <a:ea typeface="Arial" panose="020B0604020202020204" pitchFamily="34" charset="0"/>
                <a:cs typeface="Aptos Display" panose="020B0004020202020204" pitchFamily="34" charset="0"/>
              </a:rPr>
              <a:t>των προσωπικών </a:t>
            </a:r>
            <a:r>
              <a:rPr lang="en-GB" sz="3200" kern="0" noProof="0" dirty="0">
                <a:effectLst/>
                <a:latin typeface="+mj-lt"/>
                <a:ea typeface="Arial" panose="020B0604020202020204" pitchFamily="34" charset="0"/>
                <a:cs typeface="Aptos Display" panose="020B0004020202020204" pitchFamily="34" charset="0"/>
              </a:rPr>
              <a:t>και </a:t>
            </a:r>
            <a:r>
              <a:rPr lang="en-GB" sz="3200" b="1" kern="0" noProof="0" dirty="0">
                <a:solidFill>
                  <a:srgbClr val="3F6031"/>
                </a:solidFill>
                <a:effectLst/>
                <a:latin typeface="+mj-lt"/>
                <a:ea typeface="Arial" panose="020B0604020202020204" pitchFamily="34" charset="0"/>
                <a:cs typeface="Aptos Display" panose="020B0004020202020204" pitchFamily="34" charset="0"/>
              </a:rPr>
              <a:t>οργανωτικών δεδομένων</a:t>
            </a:r>
            <a:r>
              <a:rPr lang="en-GB" sz="3200" kern="0" noProof="0" dirty="0">
                <a:effectLst/>
                <a:latin typeface="+mj-lt"/>
                <a:ea typeface="Arial" panose="020B0604020202020204" pitchFamily="34" charset="0"/>
                <a:cs typeface="Aptos Display" panose="020B0004020202020204" pitchFamily="34" charset="0"/>
              </a:rPr>
              <a:t>, </a:t>
            </a:r>
            <a:r>
              <a:rPr lang="en-GB" sz="3200" b="1" kern="0" noProof="0" dirty="0">
                <a:solidFill>
                  <a:srgbClr val="3F6031"/>
                </a:solidFill>
                <a:effectLst/>
                <a:latin typeface="+mj-lt"/>
                <a:ea typeface="Arial" panose="020B0604020202020204" pitchFamily="34" charset="0"/>
                <a:cs typeface="Aptos Display" panose="020B0004020202020204" pitchFamily="34" charset="0"/>
              </a:rPr>
              <a:t>των συστημάτων επικοινωνίας </a:t>
            </a:r>
            <a:r>
              <a:rPr lang="en-GB" sz="3200" kern="0" noProof="0" dirty="0">
                <a:effectLst/>
                <a:latin typeface="+mj-lt"/>
                <a:ea typeface="Arial" panose="020B0604020202020204" pitchFamily="34" charset="0"/>
                <a:cs typeface="Aptos Display" panose="020B0004020202020204" pitchFamily="34" charset="0"/>
              </a:rPr>
              <a:t>και </a:t>
            </a:r>
            <a:r>
              <a:rPr lang="en-GB" sz="3200" b="1" kern="0" noProof="0" dirty="0">
                <a:solidFill>
                  <a:srgbClr val="3F6031"/>
                </a:solidFill>
                <a:effectLst/>
                <a:latin typeface="+mj-lt"/>
                <a:ea typeface="Arial" panose="020B0604020202020204" pitchFamily="34" charset="0"/>
                <a:cs typeface="Aptos Display" panose="020B0004020202020204" pitchFamily="34" charset="0"/>
              </a:rPr>
              <a:t>της ψυχικής ευημερίας </a:t>
            </a:r>
            <a:r>
              <a:rPr lang="en-GB" sz="3200" kern="0" noProof="0" dirty="0">
                <a:effectLst/>
                <a:latin typeface="+mj-lt"/>
                <a:ea typeface="Arial" panose="020B0604020202020204" pitchFamily="34" charset="0"/>
                <a:cs typeface="Aptos Display" panose="020B0004020202020204" pitchFamily="34" charset="0"/>
              </a:rPr>
              <a:t>στους ψηφιακούς χώρους. </a:t>
            </a:r>
          </a:p>
          <a:p>
            <a:endParaRPr lang="en-GB" sz="3200" kern="0" noProof="0" dirty="0">
              <a:latin typeface="+mj-lt"/>
              <a:ea typeface="Arial" panose="020B0604020202020204" pitchFamily="34" charset="0"/>
              <a:cs typeface="Aptos Display" panose="020B0004020202020204" pitchFamily="34" charset="0"/>
            </a:endParaRPr>
          </a:p>
          <a:p>
            <a:r>
              <a:rPr lang="en-GB" sz="3200" kern="0" noProof="0" dirty="0">
                <a:effectLst/>
                <a:latin typeface="+mj-lt"/>
                <a:ea typeface="Arial" panose="020B0604020202020204" pitchFamily="34" charset="0"/>
                <a:cs typeface="Aptos Display" panose="020B0004020202020204" pitchFamily="34" charset="0"/>
              </a:rPr>
              <a:t>Περιλαμβάνει πρακτικές όπως:</a:t>
            </a:r>
          </a:p>
          <a:p>
            <a:pPr marL="457200" indent="-457200">
              <a:spcBef>
                <a:spcPts val="300"/>
              </a:spcBef>
              <a:spcAft>
                <a:spcPts val="300"/>
              </a:spcAft>
              <a:buClr>
                <a:srgbClr val="3F6031"/>
              </a:buClr>
              <a:buFont typeface="Arial" panose="020B0604020202020204" pitchFamily="34" charset="0"/>
              <a:buChar char="•"/>
            </a:pPr>
            <a:r>
              <a:rPr lang="en-GB" sz="3200" kern="0" noProof="0" dirty="0">
                <a:effectLst/>
                <a:latin typeface="+mj-lt"/>
                <a:ea typeface="Arial" panose="020B0604020202020204" pitchFamily="34" charset="0"/>
                <a:cs typeface="Aptos Display" panose="020B0004020202020204" pitchFamily="34" charset="0"/>
              </a:rPr>
              <a:t>αποτελεσματική διαχείριση κωδικών πρόσβασης</a:t>
            </a:r>
          </a:p>
          <a:p>
            <a:pPr marL="457200" indent="-457200">
              <a:spcBef>
                <a:spcPts val="300"/>
              </a:spcBef>
              <a:spcAft>
                <a:spcPts val="300"/>
              </a:spcAft>
              <a:buClr>
                <a:srgbClr val="3F6031"/>
              </a:buClr>
              <a:buFont typeface="Arial" panose="020B0604020202020204" pitchFamily="34" charset="0"/>
              <a:buChar char="•"/>
            </a:pPr>
            <a:r>
              <a:rPr lang="en-GB" sz="3200" kern="0" noProof="0" dirty="0">
                <a:effectLst/>
                <a:latin typeface="+mj-lt"/>
                <a:ea typeface="Arial" panose="020B0604020202020204" pitchFamily="34" charset="0"/>
                <a:cs typeface="Aptos Display" panose="020B0004020202020204" pitchFamily="34" charset="0"/>
              </a:rPr>
              <a:t>ασφαλής κοινή χρήση αρχείων</a:t>
            </a:r>
          </a:p>
          <a:p>
            <a:pPr marL="457200" indent="-457200">
              <a:spcBef>
                <a:spcPts val="300"/>
              </a:spcBef>
              <a:spcAft>
                <a:spcPts val="300"/>
              </a:spcAft>
              <a:buClr>
                <a:srgbClr val="3F6031"/>
              </a:buClr>
              <a:buFont typeface="Arial" panose="020B0604020202020204" pitchFamily="34" charset="0"/>
              <a:buChar char="•"/>
            </a:pPr>
            <a:r>
              <a:rPr lang="en-GB" sz="3200" kern="0" noProof="0" dirty="0">
                <a:effectLst/>
                <a:latin typeface="+mj-lt"/>
                <a:ea typeface="Arial" panose="020B0604020202020204" pitchFamily="34" charset="0"/>
                <a:cs typeface="Aptos Display" panose="020B0004020202020204" pitchFamily="34" charset="0"/>
              </a:rPr>
              <a:t>διαχείριση της ψηφιακής κόπωσης</a:t>
            </a:r>
          </a:p>
          <a:p>
            <a:pPr marL="457200" indent="-457200">
              <a:spcBef>
                <a:spcPts val="300"/>
              </a:spcBef>
              <a:spcAft>
                <a:spcPts val="300"/>
              </a:spcAft>
              <a:buClr>
                <a:srgbClr val="3F6031"/>
              </a:buClr>
              <a:buFont typeface="Arial" panose="020B0604020202020204" pitchFamily="34" charset="0"/>
              <a:buChar char="•"/>
            </a:pPr>
            <a:r>
              <a:rPr lang="en-GB" sz="3200" kern="0" noProof="0" dirty="0">
                <a:effectLst/>
                <a:latin typeface="+mj-lt"/>
                <a:ea typeface="Arial" panose="020B0604020202020204" pitchFamily="34" charset="0"/>
                <a:cs typeface="Aptos Display" panose="020B0004020202020204" pitchFamily="34" charset="0"/>
              </a:rPr>
              <a:t>αναγνώριση διαδικτυακών απειλών όπως phishing, κακόβουλο λογισμικό ή κοινωνική μηχανική </a:t>
            </a:r>
          </a:p>
          <a:p>
            <a:pPr marL="457200" indent="-457200">
              <a:spcBef>
                <a:spcPts val="300"/>
              </a:spcBef>
              <a:spcAft>
                <a:spcPts val="300"/>
              </a:spcAft>
              <a:buClr>
                <a:srgbClr val="3F6031"/>
              </a:buClr>
              <a:buFont typeface="Arial" panose="020B0604020202020204" pitchFamily="34" charset="0"/>
              <a:buChar char="•"/>
            </a:pPr>
            <a:endParaRPr lang="en-GB" sz="3200" kern="0" noProof="0" dirty="0">
              <a:latin typeface="+mj-lt"/>
            </a:endParaRPr>
          </a:p>
          <a:p>
            <a:r>
              <a:rPr lang="en-GB" sz="3200" noProof="0" dirty="0"/>
              <a:t>Εφαρμόζεται </a:t>
            </a:r>
            <a:r>
              <a:rPr lang="en-GB" sz="3200" b="1" noProof="0" dirty="0">
                <a:solidFill>
                  <a:srgbClr val="3F6031"/>
                </a:solidFill>
              </a:rPr>
              <a:t>σε διάφορους ρόλους</a:t>
            </a:r>
            <a:r>
              <a:rPr lang="en-GB" sz="3200" noProof="0" dirty="0"/>
              <a:t>, όπως τεχνικοί, διευθυντές, σχεδιαστές, και επιτρέπει </a:t>
            </a:r>
            <a:r>
              <a:rPr lang="en-GB" sz="3200" b="1" noProof="0" dirty="0">
                <a:solidFill>
                  <a:srgbClr val="3F6031"/>
                </a:solidFill>
              </a:rPr>
              <a:t>τη δημιουργική ελευθερία </a:t>
            </a:r>
            <a:r>
              <a:rPr lang="en-GB" sz="3200" noProof="0" dirty="0"/>
              <a:t>και </a:t>
            </a:r>
            <a:r>
              <a:rPr lang="en-GB" sz="3200" b="1" noProof="0" dirty="0">
                <a:solidFill>
                  <a:srgbClr val="3F6031"/>
                </a:solidFill>
              </a:rPr>
              <a:t>την εμπιστοσύνη</a:t>
            </a:r>
            <a:r>
              <a:rPr lang="en-GB" sz="3200" noProof="0" dirty="0"/>
              <a:t>.</a:t>
            </a:r>
          </a:p>
          <a:p>
            <a:pPr>
              <a:spcBef>
                <a:spcPts val="300"/>
              </a:spcBef>
              <a:spcAft>
                <a:spcPts val="300"/>
              </a:spcAft>
              <a:buClr>
                <a:srgbClr val="3F6031"/>
              </a:buClr>
            </a:pPr>
            <a:endParaRPr lang="en-GB" sz="3200" kern="0" noProof="0" dirty="0">
              <a:latin typeface="+mj-lt"/>
            </a:endParaRPr>
          </a:p>
        </p:txBody>
      </p:sp>
    </p:spTree>
    <p:extLst>
      <p:ext uri="{BB962C8B-B14F-4D97-AF65-F5344CB8AC3E}">
        <p14:creationId xmlns:p14="http://schemas.microsoft.com/office/powerpoint/2010/main" val="61829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F80-ADF2-30E3-9802-512BD8BDB9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DC1AE-3269-E8D1-D2CE-8552F07C21D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noProof="0" dirty="0"/>
          </a:p>
        </p:txBody>
      </p:sp>
      <p:sp>
        <p:nvSpPr>
          <p:cNvPr id="3" name="Freeform 3">
            <a:extLst>
              <a:ext uri="{FF2B5EF4-FFF2-40B4-BE49-F238E27FC236}">
                <a16:creationId xmlns:a16="http://schemas.microsoft.com/office/drawing/2014/main" id="{2CEA7121-4724-870C-F695-DCD33855C98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noProof="0" dirty="0"/>
          </a:p>
        </p:txBody>
      </p:sp>
      <p:sp>
        <p:nvSpPr>
          <p:cNvPr id="5" name="TextBox 4">
            <a:extLst>
              <a:ext uri="{FF2B5EF4-FFF2-40B4-BE49-F238E27FC236}">
                <a16:creationId xmlns:a16="http://schemas.microsoft.com/office/drawing/2014/main" id="{2AB81EA4-2A79-4617-23F7-B2981A22896B}"/>
              </a:ext>
            </a:extLst>
          </p:cNvPr>
          <p:cNvSpPr txBox="1"/>
          <p:nvPr/>
        </p:nvSpPr>
        <p:spPr>
          <a:xfrm>
            <a:off x="1021517" y="978263"/>
            <a:ext cx="15697200" cy="1323439"/>
          </a:xfrm>
          <a:prstGeom prst="rect">
            <a:avLst/>
          </a:prstGeom>
          <a:noFill/>
        </p:spPr>
        <p:txBody>
          <a:bodyPr wrap="square">
            <a:spAutoFit/>
          </a:bodyPr>
          <a:lstStyle/>
          <a:p>
            <a:pPr lvl="0" algn="r"/>
            <a:r>
              <a:rPr lang="en-GB" sz="4000" b="1" noProof="0" dirty="0"/>
              <a:t>Βασικά θέματα για την οικοδόμηση της ψηφιακής ασφάλειας στην πράξη</a:t>
            </a:r>
          </a:p>
        </p:txBody>
      </p:sp>
      <p:sp>
        <p:nvSpPr>
          <p:cNvPr id="10" name="Freeform 219">
            <a:extLst>
              <a:ext uri="{FF2B5EF4-FFF2-40B4-BE49-F238E27FC236}">
                <a16:creationId xmlns:a16="http://schemas.microsoft.com/office/drawing/2014/main" id="{EFA247FC-25BD-5E80-6921-42E2B983B02E}"/>
              </a:ext>
            </a:extLst>
          </p:cNvPr>
          <p:cNvSpPr/>
          <p:nvPr/>
        </p:nvSpPr>
        <p:spPr>
          <a:xfrm rot="5400000">
            <a:off x="12975890" y="3954748"/>
            <a:ext cx="6420565" cy="3153448"/>
          </a:xfrm>
          <a:custGeom>
            <a:avLst/>
            <a:gdLst>
              <a:gd name="connsiteX0" fmla="*/ 0 w 3471899"/>
              <a:gd name="connsiteY0" fmla="*/ 852607 h 1705214"/>
              <a:gd name="connsiteX1" fmla="*/ 852607 w 3471899"/>
              <a:gd name="connsiteY1" fmla="*/ 0 h 1705214"/>
              <a:gd name="connsiteX2" fmla="*/ 3471899 w 3471899"/>
              <a:gd name="connsiteY2" fmla="*/ 0 h 1705214"/>
              <a:gd name="connsiteX3" fmla="*/ 2619292 w 3471899"/>
              <a:gd name="connsiteY3" fmla="*/ 852607 h 1705214"/>
              <a:gd name="connsiteX4" fmla="*/ 2619292 w 3471899"/>
              <a:gd name="connsiteY4" fmla="*/ 1705214 h 1705214"/>
              <a:gd name="connsiteX5" fmla="*/ 852607 w 3471899"/>
              <a:gd name="connsiteY5" fmla="*/ 1705214 h 1705214"/>
              <a:gd name="connsiteX6" fmla="*/ 0 w 3471899"/>
              <a:gd name="connsiteY6" fmla="*/ 852607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899" h="1705214">
                <a:moveTo>
                  <a:pt x="0" y="852607"/>
                </a:moveTo>
                <a:cubicBezTo>
                  <a:pt x="0" y="381725"/>
                  <a:pt x="381725" y="0"/>
                  <a:pt x="852607" y="0"/>
                </a:cubicBezTo>
                <a:lnTo>
                  <a:pt x="3471899" y="0"/>
                </a:lnTo>
                <a:cubicBezTo>
                  <a:pt x="3001017" y="0"/>
                  <a:pt x="2619292" y="381725"/>
                  <a:pt x="2619292" y="852607"/>
                </a:cubicBezTo>
                <a:lnTo>
                  <a:pt x="2619292" y="1705214"/>
                </a:lnTo>
                <a:lnTo>
                  <a:pt x="852607" y="1705214"/>
                </a:lnTo>
                <a:cubicBezTo>
                  <a:pt x="381725" y="1705214"/>
                  <a:pt x="0" y="1323489"/>
                  <a:pt x="0" y="852607"/>
                </a:cubicBezTo>
                <a:close/>
              </a:path>
            </a:pathLst>
          </a:cu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dirty="0">
              <a:ln w="0"/>
              <a:solidFill>
                <a:schemeClr val="accent1"/>
              </a:solidFill>
              <a:effectLst>
                <a:outerShdw blurRad="38100" dist="25400" dir="5400000" algn="ctr" rotWithShape="0">
                  <a:srgbClr val="6E747A">
                    <a:alpha val="43000"/>
                  </a:srgbClr>
                </a:outerShdw>
              </a:effectLst>
            </a:endParaRPr>
          </a:p>
        </p:txBody>
      </p:sp>
      <p:sp>
        <p:nvSpPr>
          <p:cNvPr id="11" name="Freeform 220">
            <a:extLst>
              <a:ext uri="{FF2B5EF4-FFF2-40B4-BE49-F238E27FC236}">
                <a16:creationId xmlns:a16="http://schemas.microsoft.com/office/drawing/2014/main" id="{4BDEE533-5C71-3AD6-E123-9A1542B5B672}"/>
              </a:ext>
            </a:extLst>
          </p:cNvPr>
          <p:cNvSpPr/>
          <p:nvPr/>
        </p:nvSpPr>
        <p:spPr>
          <a:xfrm>
            <a:off x="9757300" y="7165032"/>
            <a:ext cx="7997299" cy="3153442"/>
          </a:xfrm>
          <a:custGeom>
            <a:avLst/>
            <a:gdLst>
              <a:gd name="connsiteX0" fmla="*/ 1 w 4324506"/>
              <a:gd name="connsiteY0" fmla="*/ 852602 h 1705214"/>
              <a:gd name="connsiteX1" fmla="*/ 1 w 4324506"/>
              <a:gd name="connsiteY1" fmla="*/ 852608 h 1705214"/>
              <a:gd name="connsiteX2" fmla="*/ 145613 w 4324506"/>
              <a:gd name="connsiteY2" fmla="*/ 1329309 h 1705214"/>
              <a:gd name="connsiteX3" fmla="*/ 249723 w 4324506"/>
              <a:gd name="connsiteY3" fmla="*/ 1455492 h 1705214"/>
              <a:gd name="connsiteX4" fmla="*/ 249723 w 4324506"/>
              <a:gd name="connsiteY4" fmla="*/ 1455492 h 1705214"/>
              <a:gd name="connsiteX5" fmla="*/ 0 w 4324506"/>
              <a:gd name="connsiteY5" fmla="*/ 852607 h 1705214"/>
              <a:gd name="connsiteX6" fmla="*/ 1705215 w 4324506"/>
              <a:gd name="connsiteY6" fmla="*/ 0 h 1705214"/>
              <a:gd name="connsiteX7" fmla="*/ 3471899 w 4324506"/>
              <a:gd name="connsiteY7" fmla="*/ 0 h 1705214"/>
              <a:gd name="connsiteX8" fmla="*/ 4324506 w 4324506"/>
              <a:gd name="connsiteY8" fmla="*/ 852607 h 1705214"/>
              <a:gd name="connsiteX9" fmla="*/ 3471899 w 4324506"/>
              <a:gd name="connsiteY9" fmla="*/ 1705214 h 1705214"/>
              <a:gd name="connsiteX10" fmla="*/ 852618 w 4324506"/>
              <a:gd name="connsiteY10" fmla="*/ 1705214 h 1705214"/>
              <a:gd name="connsiteX11" fmla="*/ 939782 w 4324506"/>
              <a:gd name="connsiteY11" fmla="*/ 1700813 h 1705214"/>
              <a:gd name="connsiteX12" fmla="*/ 1705215 w 4324506"/>
              <a:gd name="connsiteY12" fmla="*/ 852608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506" h="1705214">
                <a:moveTo>
                  <a:pt x="1" y="852602"/>
                </a:moveTo>
                <a:lnTo>
                  <a:pt x="1" y="852608"/>
                </a:lnTo>
                <a:cubicBezTo>
                  <a:pt x="1" y="1029188"/>
                  <a:pt x="53681" y="1193232"/>
                  <a:pt x="145613" y="1329309"/>
                </a:cubicBezTo>
                <a:lnTo>
                  <a:pt x="249723" y="1455492"/>
                </a:lnTo>
                <a:lnTo>
                  <a:pt x="249723" y="1455492"/>
                </a:lnTo>
                <a:cubicBezTo>
                  <a:pt x="95431" y="1301200"/>
                  <a:pt x="0" y="1088048"/>
                  <a:pt x="0" y="852607"/>
                </a:cubicBezTo>
                <a:close/>
                <a:moveTo>
                  <a:pt x="1705215" y="0"/>
                </a:moveTo>
                <a:lnTo>
                  <a:pt x="3471899" y="0"/>
                </a:lnTo>
                <a:cubicBezTo>
                  <a:pt x="3942781" y="0"/>
                  <a:pt x="4324506" y="381725"/>
                  <a:pt x="4324506" y="852607"/>
                </a:cubicBezTo>
                <a:cubicBezTo>
                  <a:pt x="4324506" y="1323489"/>
                  <a:pt x="3942781" y="1705214"/>
                  <a:pt x="3471899" y="1705214"/>
                </a:cubicBezTo>
                <a:lnTo>
                  <a:pt x="852618" y="1705214"/>
                </a:lnTo>
                <a:lnTo>
                  <a:pt x="939782" y="1700813"/>
                </a:lnTo>
                <a:cubicBezTo>
                  <a:pt x="1369714" y="1657151"/>
                  <a:pt x="1705215" y="1294060"/>
                  <a:pt x="1705215" y="852608"/>
                </a:cubicBezTo>
                <a:close/>
              </a:path>
            </a:pathLst>
          </a:cu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dirty="0">
              <a:ln w="0"/>
              <a:solidFill>
                <a:schemeClr val="accent1"/>
              </a:solidFill>
              <a:effectLst>
                <a:outerShdw blurRad="38100" dist="25400" dir="5400000" algn="ctr" rotWithShape="0">
                  <a:srgbClr val="6E747A">
                    <a:alpha val="43000"/>
                  </a:srgbClr>
                </a:outerShdw>
              </a:effectLst>
            </a:endParaRPr>
          </a:p>
        </p:txBody>
      </p:sp>
      <p:sp>
        <p:nvSpPr>
          <p:cNvPr id="12" name="Freeform 221">
            <a:extLst>
              <a:ext uri="{FF2B5EF4-FFF2-40B4-BE49-F238E27FC236}">
                <a16:creationId xmlns:a16="http://schemas.microsoft.com/office/drawing/2014/main" id="{F0EDD50D-4D89-BCB5-F42D-E8151FB4A98C}"/>
              </a:ext>
            </a:extLst>
          </p:cNvPr>
          <p:cNvSpPr/>
          <p:nvPr/>
        </p:nvSpPr>
        <p:spPr>
          <a:xfrm>
            <a:off x="14863099"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6000" noProof="0" dirty="0">
              <a:ln w="0"/>
              <a:solidFill>
                <a:schemeClr val="accent1"/>
              </a:solidFill>
              <a:effectLst>
                <a:outerShdw blurRad="38100" dist="25400" dir="5400000" algn="ctr" rotWithShape="0">
                  <a:srgbClr val="6E747A">
                    <a:alpha val="43000"/>
                  </a:srgbClr>
                </a:outerShdw>
              </a:effectLst>
            </a:endParaRPr>
          </a:p>
        </p:txBody>
      </p:sp>
      <p:sp>
        <p:nvSpPr>
          <p:cNvPr id="13" name="Freeform 222">
            <a:extLst>
              <a:ext uri="{FF2B5EF4-FFF2-40B4-BE49-F238E27FC236}">
                <a16:creationId xmlns:a16="http://schemas.microsoft.com/office/drawing/2014/main" id="{B46891AE-B04B-DBB4-4654-57656C8E6FCE}"/>
              </a:ext>
            </a:extLst>
          </p:cNvPr>
          <p:cNvSpPr/>
          <p:nvPr/>
        </p:nvSpPr>
        <p:spPr>
          <a:xfrm>
            <a:off x="1485564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6000" noProof="0" dirty="0">
              <a:ln w="0"/>
              <a:solidFill>
                <a:schemeClr val="accent1"/>
              </a:solidFill>
              <a:effectLst>
                <a:outerShdw blurRad="38100" dist="25400" dir="5400000" algn="ctr" rotWithShape="0">
                  <a:srgbClr val="6E747A">
                    <a:alpha val="43000"/>
                  </a:srgbClr>
                </a:outerShdw>
              </a:effectLst>
            </a:endParaRPr>
          </a:p>
        </p:txBody>
      </p:sp>
      <p:sp>
        <p:nvSpPr>
          <p:cNvPr id="14" name="Freeform 223">
            <a:extLst>
              <a:ext uri="{FF2B5EF4-FFF2-40B4-BE49-F238E27FC236}">
                <a16:creationId xmlns:a16="http://schemas.microsoft.com/office/drawing/2014/main" id="{D18BDE1E-1D7A-9150-957E-950EC992E820}"/>
              </a:ext>
            </a:extLst>
          </p:cNvPr>
          <p:cNvSpPr/>
          <p:nvPr/>
        </p:nvSpPr>
        <p:spPr>
          <a:xfrm>
            <a:off x="9765597" y="2321188"/>
            <a:ext cx="7535488" cy="3153442"/>
          </a:xfrm>
          <a:custGeom>
            <a:avLst/>
            <a:gdLst>
              <a:gd name="connsiteX0" fmla="*/ 852607 w 4074784"/>
              <a:gd name="connsiteY0" fmla="*/ 0 h 1705214"/>
              <a:gd name="connsiteX1" fmla="*/ 3471899 w 4074784"/>
              <a:gd name="connsiteY1" fmla="*/ 0 h 1705214"/>
              <a:gd name="connsiteX2" fmla="*/ 4074784 w 4074784"/>
              <a:gd name="connsiteY2" fmla="*/ 249723 h 1705214"/>
              <a:gd name="connsiteX3" fmla="*/ 4074784 w 4074784"/>
              <a:gd name="connsiteY3" fmla="*/ 249723 h 1705214"/>
              <a:gd name="connsiteX4" fmla="*/ 3948601 w 4074784"/>
              <a:gd name="connsiteY4" fmla="*/ 145613 h 1705214"/>
              <a:gd name="connsiteX5" fmla="*/ 3471900 w 4074784"/>
              <a:gd name="connsiteY5" fmla="*/ 1 h 1705214"/>
              <a:gd name="connsiteX6" fmla="*/ 2619293 w 4074784"/>
              <a:gd name="connsiteY6" fmla="*/ 852608 h 1705214"/>
              <a:gd name="connsiteX7" fmla="*/ 2619293 w 4074784"/>
              <a:gd name="connsiteY7" fmla="*/ 1705214 h 1705214"/>
              <a:gd name="connsiteX8" fmla="*/ 852607 w 4074784"/>
              <a:gd name="connsiteY8" fmla="*/ 1705214 h 1705214"/>
              <a:gd name="connsiteX9" fmla="*/ 0 w 4074784"/>
              <a:gd name="connsiteY9" fmla="*/ 852607 h 1705214"/>
              <a:gd name="connsiteX10" fmla="*/ 852607 w 4074784"/>
              <a:gd name="connsiteY10" fmla="*/ 0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4784" h="1705214">
                <a:moveTo>
                  <a:pt x="852607" y="0"/>
                </a:moveTo>
                <a:lnTo>
                  <a:pt x="3471899" y="0"/>
                </a:lnTo>
                <a:cubicBezTo>
                  <a:pt x="3707340" y="0"/>
                  <a:pt x="3920492" y="95431"/>
                  <a:pt x="4074784" y="249723"/>
                </a:cubicBezTo>
                <a:lnTo>
                  <a:pt x="4074784" y="249723"/>
                </a:lnTo>
                <a:lnTo>
                  <a:pt x="3948601" y="145613"/>
                </a:lnTo>
                <a:cubicBezTo>
                  <a:pt x="3812524" y="53681"/>
                  <a:pt x="3648481" y="1"/>
                  <a:pt x="3471900" y="1"/>
                </a:cubicBezTo>
                <a:cubicBezTo>
                  <a:pt x="3001018" y="1"/>
                  <a:pt x="2619293" y="381726"/>
                  <a:pt x="2619293" y="852608"/>
                </a:cubicBezTo>
                <a:lnTo>
                  <a:pt x="2619293" y="1705214"/>
                </a:lnTo>
                <a:lnTo>
                  <a:pt x="852607" y="1705214"/>
                </a:lnTo>
                <a:cubicBezTo>
                  <a:pt x="381725" y="1705214"/>
                  <a:pt x="0" y="1323489"/>
                  <a:pt x="0" y="852607"/>
                </a:cubicBezTo>
                <a:cubicBezTo>
                  <a:pt x="0" y="381725"/>
                  <a:pt x="381725" y="0"/>
                  <a:pt x="852607" y="0"/>
                </a:cubicBezTo>
                <a:close/>
              </a:path>
            </a:pathLst>
          </a:custGeom>
          <a:solidFill>
            <a:srgbClr val="3F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dirty="0">
              <a:ln w="0"/>
              <a:solidFill>
                <a:schemeClr val="accent1"/>
              </a:solidFill>
              <a:effectLst>
                <a:outerShdw blurRad="38100" dist="25400" dir="5400000" algn="ctr" rotWithShape="0">
                  <a:srgbClr val="6E747A">
                    <a:alpha val="43000"/>
                  </a:srgbClr>
                </a:outerShdw>
              </a:effectLst>
            </a:endParaRPr>
          </a:p>
        </p:txBody>
      </p:sp>
      <p:sp>
        <p:nvSpPr>
          <p:cNvPr id="15" name="Freeform 224">
            <a:extLst>
              <a:ext uri="{FF2B5EF4-FFF2-40B4-BE49-F238E27FC236}">
                <a16:creationId xmlns:a16="http://schemas.microsoft.com/office/drawing/2014/main" id="{17A99735-9551-68C4-F5E8-4E546B62DFDB}"/>
              </a:ext>
            </a:extLst>
          </p:cNvPr>
          <p:cNvSpPr/>
          <p:nvPr/>
        </p:nvSpPr>
        <p:spPr>
          <a:xfrm>
            <a:off x="1002670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6000" noProof="0" dirty="0">
              <a:ln w="0"/>
              <a:solidFill>
                <a:schemeClr val="accent1"/>
              </a:solidFill>
              <a:effectLst>
                <a:outerShdw blurRad="38100" dist="25400" dir="5400000" algn="ctr" rotWithShape="0">
                  <a:srgbClr val="6E747A">
                    <a:alpha val="43000"/>
                  </a:srgbClr>
                </a:outerShdw>
              </a:effectLst>
            </a:endParaRPr>
          </a:p>
        </p:txBody>
      </p:sp>
      <p:sp>
        <p:nvSpPr>
          <p:cNvPr id="16" name="Freeform 225">
            <a:extLst>
              <a:ext uri="{FF2B5EF4-FFF2-40B4-BE49-F238E27FC236}">
                <a16:creationId xmlns:a16="http://schemas.microsoft.com/office/drawing/2014/main" id="{AB3E1211-B150-C93B-A20E-1F20D163325C}"/>
              </a:ext>
            </a:extLst>
          </p:cNvPr>
          <p:cNvSpPr/>
          <p:nvPr/>
        </p:nvSpPr>
        <p:spPr>
          <a:xfrm rot="5400000">
            <a:off x="8132040" y="5531469"/>
            <a:ext cx="6420565" cy="3153448"/>
          </a:xfrm>
          <a:custGeom>
            <a:avLst/>
            <a:gdLst>
              <a:gd name="connsiteX0" fmla="*/ 0 w 3471899"/>
              <a:gd name="connsiteY0" fmla="*/ 1705214 h 1705214"/>
              <a:gd name="connsiteX1" fmla="*/ 852607 w 3471899"/>
              <a:gd name="connsiteY1" fmla="*/ 852607 h 1705214"/>
              <a:gd name="connsiteX2" fmla="*/ 852607 w 3471899"/>
              <a:gd name="connsiteY2" fmla="*/ 0 h 1705214"/>
              <a:gd name="connsiteX3" fmla="*/ 2619292 w 3471899"/>
              <a:gd name="connsiteY3" fmla="*/ 0 h 1705214"/>
              <a:gd name="connsiteX4" fmla="*/ 3471899 w 3471899"/>
              <a:gd name="connsiteY4" fmla="*/ 852607 h 1705214"/>
              <a:gd name="connsiteX5" fmla="*/ 2619292 w 3471899"/>
              <a:gd name="connsiteY5" fmla="*/ 1705214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899" h="1705214">
                <a:moveTo>
                  <a:pt x="0" y="1705214"/>
                </a:moveTo>
                <a:cubicBezTo>
                  <a:pt x="470882" y="1705214"/>
                  <a:pt x="852607" y="1323489"/>
                  <a:pt x="852607" y="852607"/>
                </a:cubicBezTo>
                <a:lnTo>
                  <a:pt x="852607" y="0"/>
                </a:lnTo>
                <a:lnTo>
                  <a:pt x="2619292" y="0"/>
                </a:lnTo>
                <a:cubicBezTo>
                  <a:pt x="3090174" y="0"/>
                  <a:pt x="3471899" y="381725"/>
                  <a:pt x="3471899" y="852607"/>
                </a:cubicBezTo>
                <a:cubicBezTo>
                  <a:pt x="3471899" y="1323489"/>
                  <a:pt x="3090174" y="1705214"/>
                  <a:pt x="2619292" y="170521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dirty="0">
              <a:ln w="0"/>
              <a:solidFill>
                <a:schemeClr val="accent1"/>
              </a:solidFill>
              <a:effectLst>
                <a:outerShdw blurRad="38100" dist="25400" dir="5400000" algn="ctr" rotWithShape="0">
                  <a:srgbClr val="6E747A">
                    <a:alpha val="43000"/>
                  </a:srgbClr>
                </a:outerShdw>
              </a:effectLst>
            </a:endParaRPr>
          </a:p>
        </p:txBody>
      </p:sp>
      <p:sp>
        <p:nvSpPr>
          <p:cNvPr id="17" name="Freeform 226">
            <a:extLst>
              <a:ext uri="{FF2B5EF4-FFF2-40B4-BE49-F238E27FC236}">
                <a16:creationId xmlns:a16="http://schemas.microsoft.com/office/drawing/2014/main" id="{DE945A40-0B56-3660-F61B-4C5CEF6E450B}"/>
              </a:ext>
            </a:extLst>
          </p:cNvPr>
          <p:cNvSpPr/>
          <p:nvPr/>
        </p:nvSpPr>
        <p:spPr>
          <a:xfrm>
            <a:off x="10019246"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6000" noProof="0" dirty="0">
              <a:ln w="0"/>
              <a:solidFill>
                <a:schemeClr val="accent1"/>
              </a:solidFill>
              <a:effectLst>
                <a:outerShdw blurRad="38100" dist="25400" dir="5400000" algn="ctr" rotWithShape="0">
                  <a:srgbClr val="6E747A">
                    <a:alpha val="43000"/>
                  </a:srgbClr>
                </a:outerShdw>
              </a:effectLst>
            </a:endParaRPr>
          </a:p>
        </p:txBody>
      </p:sp>
      <p:sp>
        <p:nvSpPr>
          <p:cNvPr id="18" name="Rectangle 38">
            <a:extLst>
              <a:ext uri="{FF2B5EF4-FFF2-40B4-BE49-F238E27FC236}">
                <a16:creationId xmlns:a16="http://schemas.microsoft.com/office/drawing/2014/main" id="{40C912DF-7EAF-9FFF-A885-9AFF89656F59}"/>
              </a:ext>
            </a:extLst>
          </p:cNvPr>
          <p:cNvSpPr/>
          <p:nvPr/>
        </p:nvSpPr>
        <p:spPr>
          <a:xfrm>
            <a:off x="3634740" y="2585839"/>
            <a:ext cx="5509260" cy="1785104"/>
          </a:xfrm>
          <a:prstGeom prst="rect">
            <a:avLst/>
          </a:prstGeom>
        </p:spPr>
        <p:txBody>
          <a:bodyPr wrap="square" lIns="0" tIns="0" rIns="0" bIns="0" anchor="t">
            <a:spAutoFit/>
          </a:bodyPr>
          <a:lstStyle/>
          <a:p>
            <a:r>
              <a:rPr lang="en-GB" sz="2800" b="1" noProof="0" dirty="0">
                <a:latin typeface="+mj-lt"/>
              </a:rPr>
              <a:t>Βασικές αρχές της κυβερνοασφάλειας</a:t>
            </a:r>
          </a:p>
          <a:p>
            <a:r>
              <a:rPr lang="en-GB" sz="2000" noProof="0" dirty="0">
                <a:latin typeface="+mj-lt"/>
              </a:rPr>
              <a:t>Σκεφτείτε τη χρήση κωδικών πρόσβασης και παρουσιάστε ένα demo ή έναν κατάλογο ελέγχου για την επαλήθευση δύο παραγόντων (2FA)</a:t>
            </a:r>
          </a:p>
        </p:txBody>
      </p:sp>
      <p:sp>
        <p:nvSpPr>
          <p:cNvPr id="19" name="Rectangle 39">
            <a:extLst>
              <a:ext uri="{FF2B5EF4-FFF2-40B4-BE49-F238E27FC236}">
                <a16:creationId xmlns:a16="http://schemas.microsoft.com/office/drawing/2014/main" id="{480B8969-2CC2-F6AB-B722-3D0CE3472001}"/>
              </a:ext>
            </a:extLst>
          </p:cNvPr>
          <p:cNvSpPr/>
          <p:nvPr/>
        </p:nvSpPr>
        <p:spPr>
          <a:xfrm>
            <a:off x="1463040" y="2716644"/>
            <a:ext cx="1807683" cy="1354217"/>
          </a:xfrm>
          <a:prstGeom prst="rect">
            <a:avLst/>
          </a:prstGeom>
        </p:spPr>
        <p:txBody>
          <a:bodyPr wrap="square" lIns="0" tIns="0" rIns="0" bIns="0" anchor="ctr">
            <a:spAutoFit/>
          </a:bodyPr>
          <a:lstStyle/>
          <a:p>
            <a:r>
              <a:rPr lang="en-GB" sz="8800" b="1" noProof="0" dirty="0">
                <a:solidFill>
                  <a:srgbClr val="3F6031"/>
                </a:solidFill>
                <a:latin typeface="+mj-lt"/>
              </a:rPr>
              <a:t>01</a:t>
            </a:r>
            <a:endParaRPr lang="en-GB" sz="6600" noProof="0" dirty="0">
              <a:solidFill>
                <a:srgbClr val="3F6031"/>
              </a:solidFill>
              <a:latin typeface="+mj-lt"/>
            </a:endParaRPr>
          </a:p>
        </p:txBody>
      </p:sp>
      <p:sp>
        <p:nvSpPr>
          <p:cNvPr id="20" name="Rectangle 42">
            <a:extLst>
              <a:ext uri="{FF2B5EF4-FFF2-40B4-BE49-F238E27FC236}">
                <a16:creationId xmlns:a16="http://schemas.microsoft.com/office/drawing/2014/main" id="{02DBE0CA-3879-7CA8-6154-27E8394B8207}"/>
              </a:ext>
            </a:extLst>
          </p:cNvPr>
          <p:cNvSpPr/>
          <p:nvPr/>
        </p:nvSpPr>
        <p:spPr>
          <a:xfrm>
            <a:off x="3634740" y="4536559"/>
            <a:ext cx="5509260" cy="1354217"/>
          </a:xfrm>
          <a:prstGeom prst="rect">
            <a:avLst/>
          </a:prstGeom>
        </p:spPr>
        <p:txBody>
          <a:bodyPr wrap="square" lIns="0" tIns="0" rIns="0" bIns="0" anchor="t">
            <a:spAutoFit/>
          </a:bodyPr>
          <a:lstStyle/>
          <a:p>
            <a:r>
              <a:rPr lang="en-GB" sz="2800" b="1" noProof="0" dirty="0">
                <a:latin typeface="+mj-lt"/>
              </a:rPr>
              <a:t>Ψηφιακή υπερφόρτωση</a:t>
            </a:r>
          </a:p>
          <a:p>
            <a:r>
              <a:rPr lang="en-GB" sz="2000" noProof="0" dirty="0">
                <a:latin typeface="+mj-lt"/>
              </a:rPr>
              <a:t>Προσκαλέστε τους μαθητές να ελέγξουν τον χρόνο που περνούν μπροστά στην οθόνη ή τις συνήθειες τους όσον αφορά τα μηνύματα.</a:t>
            </a:r>
          </a:p>
        </p:txBody>
      </p:sp>
      <p:sp>
        <p:nvSpPr>
          <p:cNvPr id="21" name="Rectangle 43">
            <a:extLst>
              <a:ext uri="{FF2B5EF4-FFF2-40B4-BE49-F238E27FC236}">
                <a16:creationId xmlns:a16="http://schemas.microsoft.com/office/drawing/2014/main" id="{0127DF3A-4536-5F1C-F634-8BEC26EF3096}"/>
              </a:ext>
            </a:extLst>
          </p:cNvPr>
          <p:cNvSpPr/>
          <p:nvPr/>
        </p:nvSpPr>
        <p:spPr>
          <a:xfrm>
            <a:off x="1463040" y="4667364"/>
            <a:ext cx="1807683" cy="1354217"/>
          </a:xfrm>
          <a:prstGeom prst="rect">
            <a:avLst/>
          </a:prstGeom>
        </p:spPr>
        <p:txBody>
          <a:bodyPr wrap="square" lIns="0" tIns="0" rIns="0" bIns="0" anchor="ctr">
            <a:spAutoFit/>
          </a:bodyPr>
          <a:lstStyle/>
          <a:p>
            <a:r>
              <a:rPr lang="en-GB" sz="8800" b="1" noProof="0" dirty="0">
                <a:solidFill>
                  <a:srgbClr val="04A6C2"/>
                </a:solidFill>
                <a:latin typeface="+mj-lt"/>
              </a:rPr>
              <a:t>02</a:t>
            </a:r>
            <a:endParaRPr lang="en-GB" sz="6600" noProof="0" dirty="0">
              <a:solidFill>
                <a:srgbClr val="04A6C2"/>
              </a:solidFill>
              <a:latin typeface="+mj-lt"/>
            </a:endParaRPr>
          </a:p>
        </p:txBody>
      </p:sp>
      <p:sp>
        <p:nvSpPr>
          <p:cNvPr id="22" name="Rectangle 45">
            <a:extLst>
              <a:ext uri="{FF2B5EF4-FFF2-40B4-BE49-F238E27FC236}">
                <a16:creationId xmlns:a16="http://schemas.microsoft.com/office/drawing/2014/main" id="{82CC1E35-289B-0191-36DE-906FAAAAC6AB}"/>
              </a:ext>
            </a:extLst>
          </p:cNvPr>
          <p:cNvSpPr/>
          <p:nvPr/>
        </p:nvSpPr>
        <p:spPr>
          <a:xfrm>
            <a:off x="3634740" y="6487279"/>
            <a:ext cx="5509260" cy="1046440"/>
          </a:xfrm>
          <a:prstGeom prst="rect">
            <a:avLst/>
          </a:prstGeom>
        </p:spPr>
        <p:txBody>
          <a:bodyPr wrap="square" lIns="0" tIns="0" rIns="0" bIns="0" anchor="t">
            <a:spAutoFit/>
          </a:bodyPr>
          <a:lstStyle/>
          <a:p>
            <a:r>
              <a:rPr lang="en-GB" sz="2800" b="1" noProof="0" dirty="0">
                <a:latin typeface="+mj-lt"/>
              </a:rPr>
              <a:t>Ψηφιακά δικαιώματα</a:t>
            </a:r>
          </a:p>
          <a:p>
            <a:r>
              <a:rPr lang="en-GB" sz="2000" noProof="0" dirty="0">
                <a:latin typeface="+mj-lt"/>
              </a:rPr>
              <a:t>Συζητήστε τα όρια της πραγματικής ζωής και πώς να τα διαμορφώσετε ως εκπαιδευτής.</a:t>
            </a:r>
          </a:p>
        </p:txBody>
      </p:sp>
      <p:sp>
        <p:nvSpPr>
          <p:cNvPr id="23" name="Rectangle 46">
            <a:extLst>
              <a:ext uri="{FF2B5EF4-FFF2-40B4-BE49-F238E27FC236}">
                <a16:creationId xmlns:a16="http://schemas.microsoft.com/office/drawing/2014/main" id="{53BB142A-AE4B-DA24-2E23-553FC21C609D}"/>
              </a:ext>
            </a:extLst>
          </p:cNvPr>
          <p:cNvSpPr/>
          <p:nvPr/>
        </p:nvSpPr>
        <p:spPr>
          <a:xfrm>
            <a:off x="1463040" y="6618084"/>
            <a:ext cx="1807683" cy="1354217"/>
          </a:xfrm>
          <a:prstGeom prst="rect">
            <a:avLst/>
          </a:prstGeom>
        </p:spPr>
        <p:txBody>
          <a:bodyPr wrap="square" lIns="0" tIns="0" rIns="0" bIns="0" anchor="ctr">
            <a:spAutoFit/>
          </a:bodyPr>
          <a:lstStyle/>
          <a:p>
            <a:r>
              <a:rPr lang="en-GB" sz="8800" b="1" noProof="0" dirty="0">
                <a:solidFill>
                  <a:srgbClr val="569938"/>
                </a:solidFill>
                <a:latin typeface="+mj-lt"/>
              </a:rPr>
              <a:t>03</a:t>
            </a:r>
            <a:endParaRPr lang="en-GB" sz="6600" noProof="0" dirty="0">
              <a:solidFill>
                <a:srgbClr val="569938"/>
              </a:solidFill>
              <a:latin typeface="+mj-lt"/>
            </a:endParaRPr>
          </a:p>
        </p:txBody>
      </p:sp>
      <p:sp>
        <p:nvSpPr>
          <p:cNvPr id="24" name="Rectangle 48">
            <a:extLst>
              <a:ext uri="{FF2B5EF4-FFF2-40B4-BE49-F238E27FC236}">
                <a16:creationId xmlns:a16="http://schemas.microsoft.com/office/drawing/2014/main" id="{F9A37677-D109-AC07-B876-A79E16824736}"/>
              </a:ext>
            </a:extLst>
          </p:cNvPr>
          <p:cNvSpPr/>
          <p:nvPr/>
        </p:nvSpPr>
        <p:spPr>
          <a:xfrm>
            <a:off x="3634740" y="8437999"/>
            <a:ext cx="6091100" cy="1046440"/>
          </a:xfrm>
          <a:prstGeom prst="rect">
            <a:avLst/>
          </a:prstGeom>
        </p:spPr>
        <p:txBody>
          <a:bodyPr wrap="square" lIns="0" tIns="0" rIns="0" bIns="0" anchor="t">
            <a:spAutoFit/>
          </a:bodyPr>
          <a:lstStyle/>
          <a:p>
            <a:r>
              <a:rPr lang="en-GB" sz="2800" b="1" noProof="0" dirty="0">
                <a:latin typeface="+mj-lt"/>
              </a:rPr>
              <a:t>Παράνομη χρήση και παρενόχληση</a:t>
            </a:r>
          </a:p>
          <a:p>
            <a:r>
              <a:rPr lang="en-GB" sz="2000" noProof="0" dirty="0">
                <a:latin typeface="+mj-lt"/>
              </a:rPr>
              <a:t>Συν-δημιουργήστε μια συμφωνία επικοινωνίας με σεβασμό.</a:t>
            </a:r>
          </a:p>
        </p:txBody>
      </p:sp>
      <p:sp>
        <p:nvSpPr>
          <p:cNvPr id="25" name="Rectangle 49">
            <a:extLst>
              <a:ext uri="{FF2B5EF4-FFF2-40B4-BE49-F238E27FC236}">
                <a16:creationId xmlns:a16="http://schemas.microsoft.com/office/drawing/2014/main" id="{AD0A9A11-FEFA-3569-B6FA-6E6886BFBC4A}"/>
              </a:ext>
            </a:extLst>
          </p:cNvPr>
          <p:cNvSpPr/>
          <p:nvPr/>
        </p:nvSpPr>
        <p:spPr>
          <a:xfrm>
            <a:off x="1463040" y="8568804"/>
            <a:ext cx="1807683" cy="1354217"/>
          </a:xfrm>
          <a:prstGeom prst="rect">
            <a:avLst/>
          </a:prstGeom>
        </p:spPr>
        <p:txBody>
          <a:bodyPr wrap="square" lIns="0" tIns="0" rIns="0" bIns="0" anchor="ctr">
            <a:spAutoFit/>
          </a:bodyPr>
          <a:lstStyle/>
          <a:p>
            <a:r>
              <a:rPr lang="en-GB" sz="8800" b="1" noProof="0" dirty="0">
                <a:solidFill>
                  <a:srgbClr val="FF0000"/>
                </a:solidFill>
                <a:latin typeface="+mj-lt"/>
              </a:rPr>
              <a:t>0</a:t>
            </a:r>
            <a:endParaRPr lang="en-GB" sz="6600" noProof="0" dirty="0">
              <a:solidFill>
                <a:srgbClr val="FF0000"/>
              </a:solidFill>
              <a:latin typeface="+mj-lt"/>
            </a:endParaRPr>
          </a:p>
        </p:txBody>
      </p:sp>
      <p:pic>
        <p:nvPicPr>
          <p:cNvPr id="26" name="Γραφικό 25">
            <a:extLst>
              <a:ext uri="{FF2B5EF4-FFF2-40B4-BE49-F238E27FC236}">
                <a16:creationId xmlns:a16="http://schemas.microsoft.com/office/drawing/2014/main" id="{1308E9BC-9209-3E89-80EA-C34BBEF2834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809777" y="3365361"/>
            <a:ext cx="1080000" cy="1080000"/>
          </a:xfrm>
          <a:prstGeom prst="rect">
            <a:avLst/>
          </a:prstGeom>
        </p:spPr>
      </p:pic>
      <p:pic>
        <p:nvPicPr>
          <p:cNvPr id="27" name="Γραφικό 26">
            <a:extLst>
              <a:ext uri="{FF2B5EF4-FFF2-40B4-BE49-F238E27FC236}">
                <a16:creationId xmlns:a16="http://schemas.microsoft.com/office/drawing/2014/main" id="{75BC6C81-1F29-2679-534A-D9CE9541130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638717" y="3365361"/>
            <a:ext cx="1080000" cy="1080000"/>
          </a:xfrm>
          <a:prstGeom prst="rect">
            <a:avLst/>
          </a:prstGeom>
        </p:spPr>
      </p:pic>
      <p:pic>
        <p:nvPicPr>
          <p:cNvPr id="28" name="Γραφικό 27">
            <a:extLst>
              <a:ext uri="{FF2B5EF4-FFF2-40B4-BE49-F238E27FC236}">
                <a16:creationId xmlns:a16="http://schemas.microsoft.com/office/drawing/2014/main" id="{1215A1BE-EFE6-CD4F-8D02-24696721A99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5646175" y="8186843"/>
            <a:ext cx="1080000" cy="1080000"/>
          </a:xfrm>
          <a:prstGeom prst="rect">
            <a:avLst/>
          </a:prstGeom>
        </p:spPr>
      </p:pic>
      <p:pic>
        <p:nvPicPr>
          <p:cNvPr id="29" name="Γραφικό 28">
            <a:extLst>
              <a:ext uri="{FF2B5EF4-FFF2-40B4-BE49-F238E27FC236}">
                <a16:creationId xmlns:a16="http://schemas.microsoft.com/office/drawing/2014/main" id="{3A88AEF0-00D1-4B21-6ACC-6026B311908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0802322" y="8186843"/>
            <a:ext cx="1080000" cy="1080000"/>
          </a:xfrm>
          <a:prstGeom prst="rect">
            <a:avLst/>
          </a:prstGeom>
        </p:spPr>
      </p:pic>
    </p:spTree>
    <p:extLst>
      <p:ext uri="{BB962C8B-B14F-4D97-AF65-F5344CB8AC3E}">
        <p14:creationId xmlns:p14="http://schemas.microsoft.com/office/powerpoint/2010/main" val="3730650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D873-B9F3-731E-8063-003D553A3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53A04D-A1A1-25F1-91A3-B6DE1FF6B9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286B6CC-8567-919A-0E5E-C5D3F35EBA7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B76B36D-5817-98A3-7897-F30008B96ED1}"/>
              </a:ext>
            </a:extLst>
          </p:cNvPr>
          <p:cNvSpPr txBox="1"/>
          <p:nvPr/>
        </p:nvSpPr>
        <p:spPr>
          <a:xfrm>
            <a:off x="914400" y="1148176"/>
            <a:ext cx="15697200" cy="923330"/>
          </a:xfrm>
          <a:prstGeom prst="rect">
            <a:avLst/>
          </a:prstGeom>
          <a:noFill/>
        </p:spPr>
        <p:txBody>
          <a:bodyPr wrap="square">
            <a:spAutoFit/>
          </a:bodyPr>
          <a:lstStyle/>
          <a:p>
            <a:pPr lvl="0" algn="r"/>
            <a:r>
              <a:rPr lang="en-GB" sz="5400" b="1" noProof="0" dirty="0"/>
              <a:t>Ψηφιακοί κίνδυνοι στις παραστατικές τέχνες</a:t>
            </a:r>
            <a:endParaRPr lang="en-GB" sz="5000" b="1" noProof="0" dirty="0"/>
          </a:p>
        </p:txBody>
      </p:sp>
      <p:graphicFrame>
        <p:nvGraphicFramePr>
          <p:cNvPr id="4" name="Πίνακας 3">
            <a:extLst>
              <a:ext uri="{FF2B5EF4-FFF2-40B4-BE49-F238E27FC236}">
                <a16:creationId xmlns:a16="http://schemas.microsoft.com/office/drawing/2014/main" id="{9FA9808E-5AF3-AA2A-0AA6-C1B970C9B07A}"/>
              </a:ext>
            </a:extLst>
          </p:cNvPr>
          <p:cNvGraphicFramePr>
            <a:graphicFrameLocks noGrp="1"/>
          </p:cNvGraphicFramePr>
          <p:nvPr>
            <p:extLst>
              <p:ext uri="{D42A27DB-BD31-4B8C-83A1-F6EECF244321}">
                <p14:modId xmlns:p14="http://schemas.microsoft.com/office/powerpoint/2010/main" val="2167327554"/>
              </p:ext>
            </p:extLst>
          </p:nvPr>
        </p:nvGraphicFramePr>
        <p:xfrm>
          <a:off x="1553425" y="3009900"/>
          <a:ext cx="15181149" cy="5044599"/>
        </p:xfrm>
        <a:graphic>
          <a:graphicData uri="http://schemas.openxmlformats.org/drawingml/2006/table">
            <a:tbl>
              <a:tblPr>
                <a:tableStyleId>{5940675A-B579-460E-94D1-54222C63F5DA}</a:tableStyleId>
              </a:tblPr>
              <a:tblGrid>
                <a:gridCol w="5060383">
                  <a:extLst>
                    <a:ext uri="{9D8B030D-6E8A-4147-A177-3AD203B41FA5}">
                      <a16:colId xmlns:a16="http://schemas.microsoft.com/office/drawing/2014/main" val="1131579122"/>
                    </a:ext>
                  </a:extLst>
                </a:gridCol>
                <a:gridCol w="5060383">
                  <a:extLst>
                    <a:ext uri="{9D8B030D-6E8A-4147-A177-3AD203B41FA5}">
                      <a16:colId xmlns:a16="http://schemas.microsoft.com/office/drawing/2014/main" val="1905957654"/>
                    </a:ext>
                  </a:extLst>
                </a:gridCol>
                <a:gridCol w="5060383">
                  <a:extLst>
                    <a:ext uri="{9D8B030D-6E8A-4147-A177-3AD203B41FA5}">
                      <a16:colId xmlns:a16="http://schemas.microsoft.com/office/drawing/2014/main" val="358586642"/>
                    </a:ext>
                  </a:extLst>
                </a:gridCol>
              </a:tblGrid>
              <a:tr h="1062021">
                <a:tc>
                  <a:txBody>
                    <a:bodyPr/>
                    <a:lstStyle/>
                    <a:p>
                      <a:r>
                        <a:rPr lang="en-GB" sz="5000" b="1" noProof="0" dirty="0">
                          <a:solidFill>
                            <a:schemeClr val="bg1"/>
                          </a:solidFill>
                        </a:rPr>
                        <a:t>Ψηφιακοί</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5000" b="1" noProof="0" dirty="0">
                          <a:solidFill>
                            <a:schemeClr val="bg1"/>
                          </a:solidFill>
                        </a:rPr>
                        <a:t>Φυσικοί</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5000" b="1" noProof="0" dirty="0">
                          <a:solidFill>
                            <a:schemeClr val="bg1"/>
                          </a:solidFill>
                        </a:rPr>
                        <a:t>Ψυχικοί</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52557939"/>
                  </a:ext>
                </a:extLst>
              </a:tr>
              <a:tr h="1062021">
                <a:tc>
                  <a:txBody>
                    <a:bodyPr/>
                    <a:lstStyle/>
                    <a:p>
                      <a:r>
                        <a:rPr lang="en-GB" sz="3500" b="0" noProof="0" dirty="0">
                          <a:solidFill>
                            <a:schemeClr val="bg1"/>
                          </a:solidFill>
                        </a:rPr>
                        <a:t>Παραβιάσεις δεδομένων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Κόπωση των ματιών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Εξουθένωση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50788608"/>
                  </a:ext>
                </a:extLst>
              </a:tr>
              <a:tr h="1062021">
                <a:tc>
                  <a:txBody>
                    <a:bodyPr/>
                    <a:lstStyle/>
                    <a:p>
                      <a:r>
                        <a:rPr lang="en-GB" sz="3500" b="0" noProof="0" dirty="0">
                          <a:solidFill>
                            <a:schemeClr val="bg1"/>
                          </a:solidFill>
                        </a:rPr>
                        <a:t>Κλοπή συσκευών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Κακή στάση σώματος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Υπερφόρτωση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34895142"/>
                  </a:ext>
                </a:extLst>
              </a:tr>
              <a:tr h="1858536">
                <a:tc>
                  <a:txBody>
                    <a:bodyPr/>
                    <a:lstStyle/>
                    <a:p>
                      <a:r>
                        <a:rPr lang="en-GB" sz="3500" b="0" noProof="0" dirty="0">
                          <a:solidFill>
                            <a:schemeClr val="bg1"/>
                          </a:solidFill>
                        </a:rPr>
                        <a:t>Μη ασφαλή δίκτυα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Κόπωση από την οθόνη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Πίεση να είσαι πάντα συνδεδεμένος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34509410"/>
                  </a:ext>
                </a:extLst>
              </a:tr>
            </a:tbl>
          </a:graphicData>
        </a:graphic>
      </p:graphicFrame>
    </p:spTree>
    <p:extLst>
      <p:ext uri="{BB962C8B-B14F-4D97-AF65-F5344CB8AC3E}">
        <p14:creationId xmlns:p14="http://schemas.microsoft.com/office/powerpoint/2010/main" val="247285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C9E1-4875-FA12-5706-E3920ED44F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C3D78F-3C88-7B40-1DC8-99ACE616865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600" noProof="0" dirty="0"/>
          </a:p>
        </p:txBody>
      </p:sp>
      <p:sp>
        <p:nvSpPr>
          <p:cNvPr id="3" name="Freeform 3">
            <a:extLst>
              <a:ext uri="{FF2B5EF4-FFF2-40B4-BE49-F238E27FC236}">
                <a16:creationId xmlns:a16="http://schemas.microsoft.com/office/drawing/2014/main" id="{007F5EA7-7940-7CA9-A68B-49722E5FD4F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600" noProof="0" dirty="0"/>
          </a:p>
        </p:txBody>
      </p:sp>
      <p:sp>
        <p:nvSpPr>
          <p:cNvPr id="5" name="TextBox 4">
            <a:extLst>
              <a:ext uri="{FF2B5EF4-FFF2-40B4-BE49-F238E27FC236}">
                <a16:creationId xmlns:a16="http://schemas.microsoft.com/office/drawing/2014/main" id="{A546F07E-7584-99E9-7BB6-DC91AE217204}"/>
              </a:ext>
            </a:extLst>
          </p:cNvPr>
          <p:cNvSpPr txBox="1"/>
          <p:nvPr/>
        </p:nvSpPr>
        <p:spPr>
          <a:xfrm>
            <a:off x="914400" y="1148176"/>
            <a:ext cx="15697200" cy="1569660"/>
          </a:xfrm>
          <a:prstGeom prst="rect">
            <a:avLst/>
          </a:prstGeom>
          <a:noFill/>
        </p:spPr>
        <p:txBody>
          <a:bodyPr wrap="square">
            <a:spAutoFit/>
          </a:bodyPr>
          <a:lstStyle/>
          <a:p>
            <a:pPr lvl="0" algn="r"/>
            <a:r>
              <a:rPr lang="en-GB" sz="4800" b="1" noProof="0" dirty="0"/>
              <a:t>Από την ασφάλεια στα δικαιώματα: μια ευρύτερη προοπτική</a:t>
            </a:r>
          </a:p>
        </p:txBody>
      </p:sp>
      <p:sp>
        <p:nvSpPr>
          <p:cNvPr id="9" name="TextBox 8">
            <a:extLst>
              <a:ext uri="{FF2B5EF4-FFF2-40B4-BE49-F238E27FC236}">
                <a16:creationId xmlns:a16="http://schemas.microsoft.com/office/drawing/2014/main" id="{F0F801D1-813D-81DB-0AFE-B0CA7601E3FB}"/>
              </a:ext>
            </a:extLst>
          </p:cNvPr>
          <p:cNvSpPr txBox="1"/>
          <p:nvPr/>
        </p:nvSpPr>
        <p:spPr>
          <a:xfrm>
            <a:off x="533400" y="2552700"/>
            <a:ext cx="16230600" cy="2062103"/>
          </a:xfrm>
          <a:prstGeom prst="rect">
            <a:avLst/>
          </a:prstGeom>
          <a:noFill/>
        </p:spPr>
        <p:txBody>
          <a:bodyPr wrap="square">
            <a:spAutoFit/>
          </a:bodyPr>
          <a:lstStyle/>
          <a:p>
            <a:r>
              <a:rPr lang="en-GB" sz="3200" b="1" noProof="0" dirty="0">
                <a:solidFill>
                  <a:srgbClr val="3F6031"/>
                </a:solidFill>
              </a:rPr>
              <a:t>Η Ευρωπαϊκή Διακήρυξη για τα Ψηφιακά Δικαιώματα και τις Αρχές περιγράφει αξίες όπως ο ανθρωποκεντρικός σχεδιασμός, η ελευθερία επιλογής, η ένταξη, η ασφάλεια και η βιωσιμότητα. Αυτές οι αξίες πλαισιώνουν τον ψηφιακό μετασχηματισμό ως ζήτημα ηθικής και ισότητας.</a:t>
            </a:r>
          </a:p>
        </p:txBody>
      </p:sp>
      <p:sp>
        <p:nvSpPr>
          <p:cNvPr id="12" name="TextBox 11">
            <a:extLst>
              <a:ext uri="{FF2B5EF4-FFF2-40B4-BE49-F238E27FC236}">
                <a16:creationId xmlns:a16="http://schemas.microsoft.com/office/drawing/2014/main" id="{E61F8E3D-8BFF-964A-54D2-F4940E6B734C}"/>
              </a:ext>
            </a:extLst>
          </p:cNvPr>
          <p:cNvSpPr txBox="1"/>
          <p:nvPr/>
        </p:nvSpPr>
        <p:spPr>
          <a:xfrm>
            <a:off x="533400" y="5131904"/>
            <a:ext cx="11237842" cy="4900059"/>
          </a:xfrm>
          <a:prstGeom prst="rect">
            <a:avLst/>
          </a:prstGeom>
          <a:noFill/>
        </p:spPr>
        <p:txBody>
          <a:bodyPr wrap="square">
            <a:spAutoFit/>
          </a:bodyPr>
          <a:lstStyle/>
          <a:p>
            <a:pPr marL="457200" indent="-457200">
              <a:lnSpc>
                <a:spcPct val="107000"/>
              </a:lnSpc>
              <a:spcBef>
                <a:spcPts val="600"/>
              </a:spcBef>
              <a:spcAft>
                <a:spcPts val="600"/>
              </a:spcAft>
              <a:buClr>
                <a:srgbClr val="3F6031"/>
              </a:buClr>
              <a:buFont typeface="Wingdings" panose="05000000000000000000" pitchFamily="2" charset="2"/>
              <a:buChar char="Ø"/>
            </a:pPr>
            <a:r>
              <a:rPr lang="en-GB" sz="3200" kern="100" noProof="0" dirty="0">
                <a:effectLst/>
                <a:latin typeface="+mj-lt"/>
                <a:ea typeface="Aptos" panose="020B0004020202020204" pitchFamily="34" charset="0"/>
                <a:cs typeface="Times New Roman" panose="02020603050405020304" pitchFamily="18" charset="0"/>
              </a:rPr>
              <a:t>Εργαστείτε με ασφαλή, χωρίς αποκλεισμούς εργαλεία</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200" kern="100" noProof="0" dirty="0">
                <a:effectLst/>
                <a:latin typeface="+mj-lt"/>
                <a:ea typeface="Aptos" panose="020B0004020202020204" pitchFamily="34" charset="0"/>
                <a:cs typeface="Times New Roman" panose="02020603050405020304" pitchFamily="18" charset="0"/>
              </a:rPr>
              <a:t>Αποσυνδέσου για να αποφύγεις την εξάντληση</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200" kern="100" noProof="0" dirty="0">
                <a:effectLst/>
                <a:latin typeface="+mj-lt"/>
                <a:ea typeface="Aptos" panose="020B0004020202020204" pitchFamily="34" charset="0"/>
                <a:cs typeface="Times New Roman" panose="02020603050405020304" pitchFamily="18" charset="0"/>
              </a:rPr>
              <a:t>Αποκτήστε πρόσβαση σε προσαρμοσμένες πλατφόρμες επικοινωνίας</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200" kern="100" noProof="0" dirty="0">
                <a:effectLst/>
                <a:latin typeface="+mj-lt"/>
                <a:ea typeface="Aptos" panose="020B0004020202020204" pitchFamily="34" charset="0"/>
                <a:cs typeface="Times New Roman" panose="02020603050405020304" pitchFamily="18" charset="0"/>
              </a:rPr>
              <a:t>Απαλλαγείτε από την ψηφιακή παρενόχληση ή τον εξαναγκασμό</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200" kern="100" noProof="0" dirty="0">
                <a:effectLst/>
                <a:latin typeface="+mj-lt"/>
                <a:ea typeface="Aptos" panose="020B0004020202020204" pitchFamily="34" charset="0"/>
                <a:cs typeface="Times New Roman" panose="02020603050405020304" pitchFamily="18" charset="0"/>
              </a:rPr>
              <a:t>Επανεξέταση και συνδιαμόρφωση εσωτερικών ψηφιακών πολιτικών</a:t>
            </a:r>
          </a:p>
        </p:txBody>
      </p:sp>
      <p:pic>
        <p:nvPicPr>
          <p:cNvPr id="13" name="Γραφικό 12">
            <a:extLst>
              <a:ext uri="{FF2B5EF4-FFF2-40B4-BE49-F238E27FC236}">
                <a16:creationId xmlns:a16="http://schemas.microsoft.com/office/drawing/2014/main" id="{2336B5D7-CB35-EEB0-760F-21752DD7883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483009" y="4105734"/>
            <a:ext cx="5867400" cy="5607039"/>
          </a:xfrm>
          <a:prstGeom prst="rect">
            <a:avLst/>
          </a:prstGeom>
        </p:spPr>
      </p:pic>
    </p:spTree>
    <p:extLst>
      <p:ext uri="{BB962C8B-B14F-4D97-AF65-F5344CB8AC3E}">
        <p14:creationId xmlns:p14="http://schemas.microsoft.com/office/powerpoint/2010/main" val="1550331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5A0F-7EFB-6531-B4A7-FAF3D9CDAA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BEFF9C-A5CF-230D-8857-07CAD3B205F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noProof="0" dirty="0"/>
          </a:p>
        </p:txBody>
      </p:sp>
      <p:sp>
        <p:nvSpPr>
          <p:cNvPr id="3" name="Freeform 3">
            <a:extLst>
              <a:ext uri="{FF2B5EF4-FFF2-40B4-BE49-F238E27FC236}">
                <a16:creationId xmlns:a16="http://schemas.microsoft.com/office/drawing/2014/main" id="{84CC6B41-3434-0B3B-B6B4-BE9E6C53080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noProof="0" dirty="0"/>
          </a:p>
        </p:txBody>
      </p:sp>
      <p:sp>
        <p:nvSpPr>
          <p:cNvPr id="5" name="TextBox 4">
            <a:extLst>
              <a:ext uri="{FF2B5EF4-FFF2-40B4-BE49-F238E27FC236}">
                <a16:creationId xmlns:a16="http://schemas.microsoft.com/office/drawing/2014/main" id="{A7281E0B-C6D4-3538-7509-B20973FA7CA7}"/>
              </a:ext>
            </a:extLst>
          </p:cNvPr>
          <p:cNvSpPr txBox="1"/>
          <p:nvPr/>
        </p:nvSpPr>
        <p:spPr>
          <a:xfrm>
            <a:off x="-76200" y="1148176"/>
            <a:ext cx="16687800" cy="707886"/>
          </a:xfrm>
          <a:prstGeom prst="rect">
            <a:avLst/>
          </a:prstGeom>
          <a:noFill/>
        </p:spPr>
        <p:txBody>
          <a:bodyPr wrap="square">
            <a:spAutoFit/>
          </a:bodyPr>
          <a:lstStyle/>
          <a:p>
            <a:pPr lvl="0" algn="r"/>
            <a:r>
              <a:rPr lang="en-GB" sz="4000" b="1" noProof="0" dirty="0"/>
              <a:t>Προώθηση της συμπεριληπτικής και σεβαστής ψηφιακής επικοινωνίας</a:t>
            </a:r>
          </a:p>
        </p:txBody>
      </p:sp>
      <p:sp>
        <p:nvSpPr>
          <p:cNvPr id="6" name="TextBox 5">
            <a:extLst>
              <a:ext uri="{FF2B5EF4-FFF2-40B4-BE49-F238E27FC236}">
                <a16:creationId xmlns:a16="http://schemas.microsoft.com/office/drawing/2014/main" id="{0A81AFD8-00DA-0F8E-0BCD-9A7CED82597D}"/>
              </a:ext>
            </a:extLst>
          </p:cNvPr>
          <p:cNvSpPr txBox="1"/>
          <p:nvPr/>
        </p:nvSpPr>
        <p:spPr>
          <a:xfrm>
            <a:off x="838200" y="4495563"/>
            <a:ext cx="6172200" cy="2046907"/>
          </a:xfrm>
          <a:prstGeom prst="rect">
            <a:avLst/>
          </a:prstGeom>
          <a:noFill/>
        </p:spPr>
        <p:txBody>
          <a:bodyPr wrap="square">
            <a:spAutoFit/>
          </a:bodyPr>
          <a:lstStyle/>
          <a:p>
            <a:pPr>
              <a:lnSpc>
                <a:spcPct val="107000"/>
              </a:lnSpc>
              <a:spcAft>
                <a:spcPts val="800"/>
              </a:spcAft>
              <a:buNone/>
            </a:pPr>
            <a:r>
              <a:rPr lang="en-GB" sz="2400" i="1" noProof="0" dirty="0">
                <a:solidFill>
                  <a:srgbClr val="3F6031"/>
                </a:solidFill>
              </a:rPr>
              <a:t>Η ψηφιακή επικοινωνία διαμορφώνει τόσο </a:t>
            </a:r>
            <a:r>
              <a:rPr lang="en-GB" sz="2400" b="1" i="1" noProof="0" dirty="0">
                <a:solidFill>
                  <a:srgbClr val="3F6031"/>
                </a:solidFill>
              </a:rPr>
              <a:t>την παραγωγικότητα</a:t>
            </a:r>
            <a:r>
              <a:rPr lang="en-GB" sz="2400" i="1" noProof="0" dirty="0">
                <a:solidFill>
                  <a:srgbClr val="3F6031"/>
                </a:solidFill>
              </a:rPr>
              <a:t> όσο και </a:t>
            </a:r>
            <a:r>
              <a:rPr lang="en-GB" sz="2400" b="1" i="1" noProof="0" dirty="0">
                <a:solidFill>
                  <a:srgbClr val="3F6031"/>
                </a:solidFill>
              </a:rPr>
              <a:t>την ένταξη</a:t>
            </a:r>
            <a:r>
              <a:rPr lang="en-GB" sz="2400" i="1" noProof="0" dirty="0">
                <a:solidFill>
                  <a:srgbClr val="3F6031"/>
                </a:solidFill>
              </a:rPr>
              <a:t>. Απλές συνήθειες μπορούν να χτίσουν εμπιστοσύνη και να ανοίξουν την πρόσβαση για όλα τα μέλη της ομάδας.</a:t>
            </a:r>
            <a:endParaRPr lang="en-GB" sz="2400"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grpSp>
        <p:nvGrpSpPr>
          <p:cNvPr id="10" name="Group 1">
            <a:extLst>
              <a:ext uri="{FF2B5EF4-FFF2-40B4-BE49-F238E27FC236}">
                <a16:creationId xmlns:a16="http://schemas.microsoft.com/office/drawing/2014/main" id="{673DCF59-2752-CF2C-735A-32B616798841}"/>
              </a:ext>
            </a:extLst>
          </p:cNvPr>
          <p:cNvGrpSpPr/>
          <p:nvPr/>
        </p:nvGrpSpPr>
        <p:grpSpPr>
          <a:xfrm>
            <a:off x="8734246" y="2062435"/>
            <a:ext cx="8214811" cy="8039100"/>
            <a:chOff x="1316784" y="1092050"/>
            <a:chExt cx="4673916" cy="4673908"/>
          </a:xfrm>
        </p:grpSpPr>
        <p:grpSp>
          <p:nvGrpSpPr>
            <p:cNvPr id="11" name="Group 2">
              <a:extLst>
                <a:ext uri="{FF2B5EF4-FFF2-40B4-BE49-F238E27FC236}">
                  <a16:creationId xmlns:a16="http://schemas.microsoft.com/office/drawing/2014/main" id="{A7D2A326-105B-DD8F-A2A3-DEEBE488BFC2}"/>
                </a:ext>
              </a:extLst>
            </p:cNvPr>
            <p:cNvGrpSpPr/>
            <p:nvPr/>
          </p:nvGrpSpPr>
          <p:grpSpPr>
            <a:xfrm>
              <a:off x="1316784" y="1092050"/>
              <a:ext cx="4673916" cy="4673908"/>
              <a:chOff x="5043805" y="859156"/>
              <a:chExt cx="1869440" cy="1869440"/>
            </a:xfrm>
          </p:grpSpPr>
          <p:sp>
            <p:nvSpPr>
              <p:cNvPr id="19" name="Freeform 13">
                <a:extLst>
                  <a:ext uri="{FF2B5EF4-FFF2-40B4-BE49-F238E27FC236}">
                    <a16:creationId xmlns:a16="http://schemas.microsoft.com/office/drawing/2014/main" id="{0C7ADBC1-163D-BADA-0342-C40A60346C23}"/>
                  </a:ext>
                </a:extLst>
              </p:cNvPr>
              <p:cNvSpPr>
                <a:spLocks/>
              </p:cNvSpPr>
              <p:nvPr/>
            </p:nvSpPr>
            <p:spPr bwMode="auto">
              <a:xfrm>
                <a:off x="5231049" y="2355606"/>
                <a:ext cx="1494953" cy="372990"/>
              </a:xfrm>
              <a:custGeom>
                <a:avLst/>
                <a:gdLst>
                  <a:gd name="T0" fmla="*/ 1475 w 2949"/>
                  <a:gd name="T1" fmla="*/ 737 h 737"/>
                  <a:gd name="T2" fmla="*/ 2949 w 2949"/>
                  <a:gd name="T3" fmla="*/ 0 h 737"/>
                  <a:gd name="T4" fmla="*/ 0 w 2949"/>
                  <a:gd name="T5" fmla="*/ 0 h 737"/>
                  <a:gd name="T6" fmla="*/ 1475 w 2949"/>
                  <a:gd name="T7" fmla="*/ 737 h 737"/>
                </a:gdLst>
                <a:ahLst/>
                <a:cxnLst>
                  <a:cxn ang="0">
                    <a:pos x="T0" y="T1"/>
                  </a:cxn>
                  <a:cxn ang="0">
                    <a:pos x="T2" y="T3"/>
                  </a:cxn>
                  <a:cxn ang="0">
                    <a:pos x="T4" y="T5"/>
                  </a:cxn>
                  <a:cxn ang="0">
                    <a:pos x="T6" y="T7"/>
                  </a:cxn>
                </a:cxnLst>
                <a:rect l="0" t="0" r="r" b="b"/>
                <a:pathLst>
                  <a:path w="2949" h="737">
                    <a:moveTo>
                      <a:pt x="1475" y="737"/>
                    </a:moveTo>
                    <a:cubicBezTo>
                      <a:pt x="2078" y="737"/>
                      <a:pt x="2613" y="448"/>
                      <a:pt x="2949" y="0"/>
                    </a:cubicBezTo>
                    <a:cubicBezTo>
                      <a:pt x="0" y="0"/>
                      <a:pt x="0" y="0"/>
                      <a:pt x="0" y="0"/>
                    </a:cubicBezTo>
                    <a:cubicBezTo>
                      <a:pt x="337" y="448"/>
                      <a:pt x="872" y="737"/>
                      <a:pt x="1475" y="737"/>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noProof="0" dirty="0"/>
              </a:p>
            </p:txBody>
          </p:sp>
          <p:sp>
            <p:nvSpPr>
              <p:cNvPr id="20" name="Freeform 12">
                <a:extLst>
                  <a:ext uri="{FF2B5EF4-FFF2-40B4-BE49-F238E27FC236}">
                    <a16:creationId xmlns:a16="http://schemas.microsoft.com/office/drawing/2014/main" id="{46481A2E-37FF-39FA-E6BE-6750FD08F108}"/>
                  </a:ext>
                </a:extLst>
              </p:cNvPr>
              <p:cNvSpPr>
                <a:spLocks/>
              </p:cNvSpPr>
              <p:nvPr/>
            </p:nvSpPr>
            <p:spPr bwMode="auto">
              <a:xfrm>
                <a:off x="5063279" y="1981119"/>
                <a:ext cx="1831992" cy="374487"/>
              </a:xfrm>
              <a:custGeom>
                <a:avLst/>
                <a:gdLst>
                  <a:gd name="T0" fmla="*/ 332 w 3613"/>
                  <a:gd name="T1" fmla="*/ 738 h 738"/>
                  <a:gd name="T2" fmla="*/ 3281 w 3613"/>
                  <a:gd name="T3" fmla="*/ 738 h 738"/>
                  <a:gd name="T4" fmla="*/ 3613 w 3613"/>
                  <a:gd name="T5" fmla="*/ 0 h 738"/>
                  <a:gd name="T6" fmla="*/ 0 w 3613"/>
                  <a:gd name="T7" fmla="*/ 0 h 738"/>
                  <a:gd name="T8" fmla="*/ 332 w 3613"/>
                  <a:gd name="T9" fmla="*/ 738 h 738"/>
                </a:gdLst>
                <a:ahLst/>
                <a:cxnLst>
                  <a:cxn ang="0">
                    <a:pos x="T0" y="T1"/>
                  </a:cxn>
                  <a:cxn ang="0">
                    <a:pos x="T2" y="T3"/>
                  </a:cxn>
                  <a:cxn ang="0">
                    <a:pos x="T4" y="T5"/>
                  </a:cxn>
                  <a:cxn ang="0">
                    <a:pos x="T6" y="T7"/>
                  </a:cxn>
                  <a:cxn ang="0">
                    <a:pos x="T8" y="T9"/>
                  </a:cxn>
                </a:cxnLst>
                <a:rect l="0" t="0" r="r" b="b"/>
                <a:pathLst>
                  <a:path w="3613" h="738">
                    <a:moveTo>
                      <a:pt x="332" y="738"/>
                    </a:moveTo>
                    <a:cubicBezTo>
                      <a:pt x="3281" y="738"/>
                      <a:pt x="3281" y="738"/>
                      <a:pt x="3281" y="738"/>
                    </a:cubicBezTo>
                    <a:cubicBezTo>
                      <a:pt x="3443" y="524"/>
                      <a:pt x="3558" y="273"/>
                      <a:pt x="3613" y="0"/>
                    </a:cubicBezTo>
                    <a:cubicBezTo>
                      <a:pt x="0" y="0"/>
                      <a:pt x="0" y="0"/>
                      <a:pt x="0" y="0"/>
                    </a:cubicBezTo>
                    <a:cubicBezTo>
                      <a:pt x="56" y="273"/>
                      <a:pt x="171" y="524"/>
                      <a:pt x="332" y="738"/>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noProof="0" dirty="0"/>
              </a:p>
            </p:txBody>
          </p:sp>
          <p:sp>
            <p:nvSpPr>
              <p:cNvPr id="21" name="Freeform 11">
                <a:extLst>
                  <a:ext uri="{FF2B5EF4-FFF2-40B4-BE49-F238E27FC236}">
                    <a16:creationId xmlns:a16="http://schemas.microsoft.com/office/drawing/2014/main" id="{71E2FD60-B178-2540-2CBB-95CD59973396}"/>
                  </a:ext>
                </a:extLst>
              </p:cNvPr>
              <p:cNvSpPr>
                <a:spLocks/>
              </p:cNvSpPr>
              <p:nvPr/>
            </p:nvSpPr>
            <p:spPr bwMode="auto">
              <a:xfrm>
                <a:off x="5043805" y="1606633"/>
                <a:ext cx="1869440" cy="374487"/>
              </a:xfrm>
              <a:custGeom>
                <a:avLst/>
                <a:gdLst>
                  <a:gd name="T0" fmla="*/ 0 w 3687"/>
                  <a:gd name="T1" fmla="*/ 369 h 737"/>
                  <a:gd name="T2" fmla="*/ 37 w 3687"/>
                  <a:gd name="T3" fmla="*/ 737 h 737"/>
                  <a:gd name="T4" fmla="*/ 3650 w 3687"/>
                  <a:gd name="T5" fmla="*/ 737 h 737"/>
                  <a:gd name="T6" fmla="*/ 3687 w 3687"/>
                  <a:gd name="T7" fmla="*/ 369 h 737"/>
                  <a:gd name="T8" fmla="*/ 3650 w 3687"/>
                  <a:gd name="T9" fmla="*/ 0 h 737"/>
                  <a:gd name="T10" fmla="*/ 37 w 3687"/>
                  <a:gd name="T11" fmla="*/ 0 h 737"/>
                  <a:gd name="T12" fmla="*/ 0 w 3687"/>
                  <a:gd name="T13" fmla="*/ 369 h 737"/>
                </a:gdLst>
                <a:ahLst/>
                <a:cxnLst>
                  <a:cxn ang="0">
                    <a:pos x="T0" y="T1"/>
                  </a:cxn>
                  <a:cxn ang="0">
                    <a:pos x="T2" y="T3"/>
                  </a:cxn>
                  <a:cxn ang="0">
                    <a:pos x="T4" y="T5"/>
                  </a:cxn>
                  <a:cxn ang="0">
                    <a:pos x="T6" y="T7"/>
                  </a:cxn>
                  <a:cxn ang="0">
                    <a:pos x="T8" y="T9"/>
                  </a:cxn>
                  <a:cxn ang="0">
                    <a:pos x="T10" y="T11"/>
                  </a:cxn>
                  <a:cxn ang="0">
                    <a:pos x="T12" y="T13"/>
                  </a:cxn>
                </a:cxnLst>
                <a:rect l="0" t="0" r="r" b="b"/>
                <a:pathLst>
                  <a:path w="3687" h="737">
                    <a:moveTo>
                      <a:pt x="0" y="369"/>
                    </a:moveTo>
                    <a:cubicBezTo>
                      <a:pt x="0" y="495"/>
                      <a:pt x="13" y="618"/>
                      <a:pt x="37" y="737"/>
                    </a:cubicBezTo>
                    <a:cubicBezTo>
                      <a:pt x="3650" y="737"/>
                      <a:pt x="3650" y="737"/>
                      <a:pt x="3650" y="737"/>
                    </a:cubicBezTo>
                    <a:cubicBezTo>
                      <a:pt x="3675" y="618"/>
                      <a:pt x="3687" y="495"/>
                      <a:pt x="3687" y="369"/>
                    </a:cubicBezTo>
                    <a:cubicBezTo>
                      <a:pt x="3687" y="243"/>
                      <a:pt x="3675" y="119"/>
                      <a:pt x="3650" y="0"/>
                    </a:cubicBezTo>
                    <a:cubicBezTo>
                      <a:pt x="37" y="0"/>
                      <a:pt x="37" y="0"/>
                      <a:pt x="37" y="0"/>
                    </a:cubicBezTo>
                    <a:cubicBezTo>
                      <a:pt x="13" y="119"/>
                      <a:pt x="0" y="243"/>
                      <a:pt x="0" y="36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noProof="0" dirty="0"/>
              </a:p>
            </p:txBody>
          </p:sp>
          <p:sp>
            <p:nvSpPr>
              <p:cNvPr id="22" name="Freeform 10">
                <a:extLst>
                  <a:ext uri="{FF2B5EF4-FFF2-40B4-BE49-F238E27FC236}">
                    <a16:creationId xmlns:a16="http://schemas.microsoft.com/office/drawing/2014/main" id="{58A7643C-A2A5-C876-4459-0DC1BB15D1FD}"/>
                  </a:ext>
                </a:extLst>
              </p:cNvPr>
              <p:cNvSpPr>
                <a:spLocks/>
              </p:cNvSpPr>
              <p:nvPr/>
            </p:nvSpPr>
            <p:spPr bwMode="auto">
              <a:xfrm>
                <a:off x="5063279" y="1233643"/>
                <a:ext cx="1831992" cy="372990"/>
              </a:xfrm>
              <a:custGeom>
                <a:avLst/>
                <a:gdLst>
                  <a:gd name="T0" fmla="*/ 0 w 3613"/>
                  <a:gd name="T1" fmla="*/ 736 h 736"/>
                  <a:gd name="T2" fmla="*/ 3613 w 3613"/>
                  <a:gd name="T3" fmla="*/ 736 h 736"/>
                  <a:gd name="T4" fmla="*/ 3282 w 3613"/>
                  <a:gd name="T5" fmla="*/ 0 h 736"/>
                  <a:gd name="T6" fmla="*/ 331 w 3613"/>
                  <a:gd name="T7" fmla="*/ 0 h 736"/>
                  <a:gd name="T8" fmla="*/ 0 w 3613"/>
                  <a:gd name="T9" fmla="*/ 736 h 736"/>
                </a:gdLst>
                <a:ahLst/>
                <a:cxnLst>
                  <a:cxn ang="0">
                    <a:pos x="T0" y="T1"/>
                  </a:cxn>
                  <a:cxn ang="0">
                    <a:pos x="T2" y="T3"/>
                  </a:cxn>
                  <a:cxn ang="0">
                    <a:pos x="T4" y="T5"/>
                  </a:cxn>
                  <a:cxn ang="0">
                    <a:pos x="T6" y="T7"/>
                  </a:cxn>
                  <a:cxn ang="0">
                    <a:pos x="T8" y="T9"/>
                  </a:cxn>
                </a:cxnLst>
                <a:rect l="0" t="0" r="r" b="b"/>
                <a:pathLst>
                  <a:path w="3613" h="736">
                    <a:moveTo>
                      <a:pt x="0" y="736"/>
                    </a:moveTo>
                    <a:cubicBezTo>
                      <a:pt x="3613" y="736"/>
                      <a:pt x="3613" y="736"/>
                      <a:pt x="3613" y="736"/>
                    </a:cubicBezTo>
                    <a:cubicBezTo>
                      <a:pt x="3558" y="464"/>
                      <a:pt x="3443" y="214"/>
                      <a:pt x="3282" y="0"/>
                    </a:cubicBezTo>
                    <a:cubicBezTo>
                      <a:pt x="331" y="0"/>
                      <a:pt x="331" y="0"/>
                      <a:pt x="331" y="0"/>
                    </a:cubicBezTo>
                    <a:cubicBezTo>
                      <a:pt x="171" y="214"/>
                      <a:pt x="55" y="464"/>
                      <a:pt x="0" y="736"/>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noProof="0" dirty="0"/>
              </a:p>
            </p:txBody>
          </p:sp>
          <p:sp>
            <p:nvSpPr>
              <p:cNvPr id="23" name="Freeform 9">
                <a:extLst>
                  <a:ext uri="{FF2B5EF4-FFF2-40B4-BE49-F238E27FC236}">
                    <a16:creationId xmlns:a16="http://schemas.microsoft.com/office/drawing/2014/main" id="{6A9C3E5A-B796-1B71-A057-9BA05BB73B42}"/>
                  </a:ext>
                </a:extLst>
              </p:cNvPr>
              <p:cNvSpPr>
                <a:spLocks/>
              </p:cNvSpPr>
              <p:nvPr/>
            </p:nvSpPr>
            <p:spPr bwMode="auto">
              <a:xfrm>
                <a:off x="5231049" y="859156"/>
                <a:ext cx="1496451" cy="374487"/>
              </a:xfrm>
              <a:custGeom>
                <a:avLst/>
                <a:gdLst>
                  <a:gd name="T0" fmla="*/ 0 w 2951"/>
                  <a:gd name="T1" fmla="*/ 739 h 739"/>
                  <a:gd name="T2" fmla="*/ 2951 w 2951"/>
                  <a:gd name="T3" fmla="*/ 739 h 739"/>
                  <a:gd name="T4" fmla="*/ 1476 w 2951"/>
                  <a:gd name="T5" fmla="*/ 0 h 739"/>
                  <a:gd name="T6" fmla="*/ 0 w 2951"/>
                  <a:gd name="T7" fmla="*/ 739 h 739"/>
                </a:gdLst>
                <a:ahLst/>
                <a:cxnLst>
                  <a:cxn ang="0">
                    <a:pos x="T0" y="T1"/>
                  </a:cxn>
                  <a:cxn ang="0">
                    <a:pos x="T2" y="T3"/>
                  </a:cxn>
                  <a:cxn ang="0">
                    <a:pos x="T4" y="T5"/>
                  </a:cxn>
                  <a:cxn ang="0">
                    <a:pos x="T6" y="T7"/>
                  </a:cxn>
                </a:cxnLst>
                <a:rect l="0" t="0" r="r" b="b"/>
                <a:pathLst>
                  <a:path w="2951" h="739">
                    <a:moveTo>
                      <a:pt x="0" y="739"/>
                    </a:moveTo>
                    <a:cubicBezTo>
                      <a:pt x="2951" y="739"/>
                      <a:pt x="2951" y="739"/>
                      <a:pt x="2951" y="739"/>
                    </a:cubicBezTo>
                    <a:cubicBezTo>
                      <a:pt x="2615" y="290"/>
                      <a:pt x="2079" y="0"/>
                      <a:pt x="1476" y="0"/>
                    </a:cubicBezTo>
                    <a:cubicBezTo>
                      <a:pt x="872" y="0"/>
                      <a:pt x="337" y="290"/>
                      <a:pt x="0" y="73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noProof="0" dirty="0"/>
              </a:p>
            </p:txBody>
          </p:sp>
        </p:grpSp>
        <p:sp>
          <p:nvSpPr>
            <p:cNvPr id="14" name="Rectangle 3">
              <a:extLst>
                <a:ext uri="{FF2B5EF4-FFF2-40B4-BE49-F238E27FC236}">
                  <a16:creationId xmlns:a16="http://schemas.microsoft.com/office/drawing/2014/main" id="{DDD64E18-D432-FEDD-4174-2AD3890B62A7}"/>
                </a:ext>
              </a:extLst>
            </p:cNvPr>
            <p:cNvSpPr/>
            <p:nvPr/>
          </p:nvSpPr>
          <p:spPr>
            <a:xfrm flipH="1">
              <a:off x="2265415" y="1471272"/>
              <a:ext cx="2766519" cy="452719"/>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1600" b="1" kern="100" noProof="0" dirty="0">
                  <a:ea typeface="Aptos" panose="020B0004020202020204" pitchFamily="34" charset="0"/>
                  <a:cs typeface="Times New Roman" panose="02020603050405020304" pitchFamily="18" charset="0"/>
                </a:rPr>
                <a:t>Χρησιμοποιήστε υπεύθυνα τις λειτουργίες CC και BCC. Αποφύγετε την υπερφόρτωση, προστατέψτε την ιδιωτικότητα</a:t>
              </a:r>
            </a:p>
          </p:txBody>
        </p:sp>
        <p:sp>
          <p:nvSpPr>
            <p:cNvPr id="15" name="Rectangle 4">
              <a:extLst>
                <a:ext uri="{FF2B5EF4-FFF2-40B4-BE49-F238E27FC236}">
                  <a16:creationId xmlns:a16="http://schemas.microsoft.com/office/drawing/2014/main" id="{4456D1FD-17D6-1E45-74ED-4A34529498B6}"/>
                </a:ext>
              </a:extLst>
            </p:cNvPr>
            <p:cNvSpPr/>
            <p:nvPr/>
          </p:nvSpPr>
          <p:spPr>
            <a:xfrm flipH="1">
              <a:off x="2176193" y="2381109"/>
              <a:ext cx="2944963" cy="299539"/>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1600" b="1" kern="100" noProof="0" dirty="0">
                  <a:ea typeface="Aptos" panose="020B0004020202020204" pitchFamily="34" charset="0"/>
                  <a:cs typeface="Times New Roman" panose="02020603050405020304" pitchFamily="18" charset="0"/>
                </a:rPr>
                <a:t>Γράψτε σαφή μηνύματα χωρίς τεχνικούς όρους. Υποστηρίξτε όλα τα επίπεδα ψηφιακής παιδείας</a:t>
              </a:r>
            </a:p>
          </p:txBody>
        </p:sp>
        <p:sp>
          <p:nvSpPr>
            <p:cNvPr id="16" name="Rectangle 5">
              <a:extLst>
                <a:ext uri="{FF2B5EF4-FFF2-40B4-BE49-F238E27FC236}">
                  <a16:creationId xmlns:a16="http://schemas.microsoft.com/office/drawing/2014/main" id="{03D37A0F-972F-ED81-A6E7-6B25F04D2C3B}"/>
                </a:ext>
              </a:extLst>
            </p:cNvPr>
            <p:cNvSpPr/>
            <p:nvPr/>
          </p:nvSpPr>
          <p:spPr>
            <a:xfrm flipH="1">
              <a:off x="2176193" y="3319204"/>
              <a:ext cx="2944963" cy="299539"/>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1600" b="1" kern="100" noProof="0" dirty="0">
                  <a:ea typeface="Aptos" panose="020B0004020202020204" pitchFamily="34" charset="0"/>
                  <a:cs typeface="Times New Roman" panose="02020603050405020304" pitchFamily="18" charset="0"/>
                </a:rPr>
                <a:t>Σεβαστείτε τις ζώνες ώρας και τα όρια. Υποστηρίξτε το δικαίωμα στην αποσύνδεση</a:t>
              </a:r>
            </a:p>
          </p:txBody>
        </p:sp>
        <p:sp>
          <p:nvSpPr>
            <p:cNvPr id="17" name="Rectangle 6">
              <a:extLst>
                <a:ext uri="{FF2B5EF4-FFF2-40B4-BE49-F238E27FC236}">
                  <a16:creationId xmlns:a16="http://schemas.microsoft.com/office/drawing/2014/main" id="{8851E962-F7B8-5715-4DD2-0B0DF0880C38}"/>
                </a:ext>
              </a:extLst>
            </p:cNvPr>
            <p:cNvSpPr/>
            <p:nvPr/>
          </p:nvSpPr>
          <p:spPr>
            <a:xfrm flipH="1">
              <a:off x="2176193" y="4226549"/>
              <a:ext cx="2944963" cy="299539"/>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1600" b="1" kern="100" noProof="0" dirty="0">
                  <a:ea typeface="Aptos" panose="020B0004020202020204" pitchFamily="34" charset="0"/>
                  <a:cs typeface="Times New Roman" panose="02020603050405020304" pitchFamily="18" charset="0"/>
                </a:rPr>
                <a:t>Ζητήστε συγκατάθεση πριν μοιραστείτε φωτογραφίες, ηχογραφήσεις ή προσωπικά δεδομένα</a:t>
              </a:r>
            </a:p>
          </p:txBody>
        </p:sp>
        <p:sp>
          <p:nvSpPr>
            <p:cNvPr id="18" name="Rectangle 7">
              <a:extLst>
                <a:ext uri="{FF2B5EF4-FFF2-40B4-BE49-F238E27FC236}">
                  <a16:creationId xmlns:a16="http://schemas.microsoft.com/office/drawing/2014/main" id="{A1FDD411-3AC5-E0F7-8BED-8764C0694FC2}"/>
                </a:ext>
              </a:extLst>
            </p:cNvPr>
            <p:cNvSpPr/>
            <p:nvPr/>
          </p:nvSpPr>
          <p:spPr>
            <a:xfrm flipH="1">
              <a:off x="2176193" y="5001455"/>
              <a:ext cx="2944963" cy="484183"/>
            </a:xfrm>
            <a:prstGeom prst="rect">
              <a:avLst/>
            </a:prstGeom>
          </p:spPr>
          <p:txBody>
            <a:bodyPr wrap="square" lIns="0" tIns="0" rIns="0" bIns="0" anchor="ctr">
              <a:spAutoFit/>
            </a:bodyPr>
            <a:lstStyle/>
            <a:p>
              <a:pPr lvl="0" algn="ctr">
                <a:lnSpc>
                  <a:spcPct val="115000"/>
                </a:lnSpc>
                <a:spcBef>
                  <a:spcPts val="600"/>
                </a:spcBef>
                <a:spcAft>
                  <a:spcPts val="600"/>
                </a:spcAft>
                <a:buClr>
                  <a:srgbClr val="3F6031"/>
                </a:buClr>
                <a:buSzPts val="1000"/>
                <a:tabLst>
                  <a:tab pos="457200" algn="l"/>
                </a:tabLst>
              </a:pPr>
              <a:r>
                <a:rPr lang="en-GB" sz="1600" b="1" kern="100" dirty="0">
                  <a:cs typeface="Times New Roman" panose="02020603050405020304" pitchFamily="18" charset="0"/>
                </a:rPr>
                <a:t>Ακολουθήστε τους κανόνες συμπεριφοράς στις εικονικές συναντήσεις (π.χ. χρήση κάμερας, σίγαση/αποσίγαση, γλώσσα χωρίς αποκλεισμούς)</a:t>
              </a:r>
              <a:endParaRPr lang="el-GR" sz="1600" b="1" kern="100" dirty="0">
                <a:cs typeface="Times New Roman" panose="02020603050405020304" pitchFamily="18" charset="0"/>
              </a:endParaRPr>
            </a:p>
          </p:txBody>
        </p:sp>
      </p:grpSp>
    </p:spTree>
    <p:extLst>
      <p:ext uri="{BB962C8B-B14F-4D97-AF65-F5344CB8AC3E}">
        <p14:creationId xmlns:p14="http://schemas.microsoft.com/office/powerpoint/2010/main" val="34392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2737-2CAD-A21B-3F00-26D01371064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A516E94-E69A-C330-B233-EC7D31947E72}"/>
              </a:ext>
            </a:extLst>
          </p:cNvPr>
          <p:cNvSpPr>
            <a:spLocks noGrp="1"/>
          </p:cNvSpPr>
          <p:nvPr>
            <p:ph type="title"/>
          </p:nvPr>
        </p:nvSpPr>
        <p:spPr>
          <a:xfrm>
            <a:off x="1493157" y="914400"/>
            <a:ext cx="15011400" cy="1143000"/>
          </a:xfrm>
        </p:spPr>
        <p:txBody>
          <a:bodyPr>
            <a:normAutofit/>
          </a:bodyPr>
          <a:lstStyle/>
          <a:p>
            <a:pPr algn="r"/>
            <a:r>
              <a:rPr lang="en-GB" sz="5500" b="1" noProof="0" dirty="0">
                <a:latin typeface="+mn-lt"/>
                <a:ea typeface="+mn-ea"/>
                <a:cs typeface="+mn-cs"/>
              </a:rPr>
              <a:t>Στόχοι του INSPIRE</a:t>
            </a:r>
          </a:p>
        </p:txBody>
      </p:sp>
      <p:sp>
        <p:nvSpPr>
          <p:cNvPr id="5" name="Inhaltsplatzhalter 4">
            <a:extLst>
              <a:ext uri="{FF2B5EF4-FFF2-40B4-BE49-F238E27FC236}">
                <a16:creationId xmlns:a16="http://schemas.microsoft.com/office/drawing/2014/main" id="{243468B5-D820-6133-5C94-FAA8748B9F02}"/>
              </a:ext>
            </a:extLst>
          </p:cNvPr>
          <p:cNvSpPr>
            <a:spLocks noGrp="1"/>
          </p:cNvSpPr>
          <p:nvPr>
            <p:ph idx="1"/>
          </p:nvPr>
        </p:nvSpPr>
        <p:spPr>
          <a:xfrm>
            <a:off x="1888972" y="3974032"/>
            <a:ext cx="15011400" cy="3733800"/>
          </a:xfrm>
        </p:spPr>
        <p:txBody>
          <a:bodyPr>
            <a:normAutofit fontScale="92500" lnSpcReduction="10000"/>
          </a:bodyPr>
          <a:lstStyle/>
          <a:p>
            <a:pPr marL="804863" indent="-804863">
              <a:buFont typeface="Wingdings" panose="05000000000000000000" pitchFamily="2" charset="2"/>
              <a:buChar char="Ø"/>
            </a:pPr>
            <a:r>
              <a:rPr lang="en-GB" sz="4400" noProof="0" dirty="0"/>
              <a:t>Καλλιέργεια επαγγελματιών με νοοτροπία βιωσιμότητας, ψηφιακές δεξιότητες, επιχειρηματικό πνεύμα και ανθεκτικότητα.</a:t>
            </a:r>
          </a:p>
          <a:p>
            <a:pPr marL="804863" indent="-804863">
              <a:buFont typeface="Wingdings" panose="05000000000000000000" pitchFamily="2" charset="2"/>
              <a:buChar char="Ø"/>
            </a:pPr>
            <a:r>
              <a:rPr lang="en-GB" sz="4400" noProof="0" dirty="0"/>
              <a:t>Ευέλικτη, αρθρωτή εκπαίδευση βασισμένη στις πραγματικές ανάγκες.</a:t>
            </a:r>
          </a:p>
          <a:p>
            <a:pPr marL="804863" indent="-804863">
              <a:buFont typeface="Wingdings" panose="05000000000000000000" pitchFamily="2" charset="2"/>
              <a:buChar char="Ø"/>
            </a:pPr>
            <a:r>
              <a:rPr lang="en-GB" sz="4400" noProof="0" dirty="0"/>
              <a:t>Ενδυνάμωση των συμμετεχόντων ώστε να ηγηθούν σημαντικών αλλαγών.</a:t>
            </a:r>
          </a:p>
        </p:txBody>
      </p:sp>
      <p:sp>
        <p:nvSpPr>
          <p:cNvPr id="6" name="Freeform 2">
            <a:extLst>
              <a:ext uri="{FF2B5EF4-FFF2-40B4-BE49-F238E27FC236}">
                <a16:creationId xmlns:a16="http://schemas.microsoft.com/office/drawing/2014/main" id="{FA880CFC-72E9-BB4D-D09E-BAA09B8E43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C52F620-54FD-D68A-8AC8-3277AAD0EC0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374719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A33E-AB18-2238-0164-40B365AE2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756088-1C3F-98E0-B203-B151F4810A1E}"/>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7AD0122-36CE-F35D-A752-7262017253B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8A955A4-BE79-B3C7-CA1C-0F7507FA6D1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Δραστηριότητα C4.A6</a:t>
            </a:r>
            <a:endParaRPr lang="en-GB" sz="6000" noProof="0" dirty="0">
              <a:solidFill>
                <a:srgbClr val="3F6031"/>
              </a:solidFill>
            </a:endParaRPr>
          </a:p>
        </p:txBody>
      </p:sp>
      <p:sp>
        <p:nvSpPr>
          <p:cNvPr id="7" name="TextBox 6">
            <a:extLst>
              <a:ext uri="{FF2B5EF4-FFF2-40B4-BE49-F238E27FC236}">
                <a16:creationId xmlns:a16="http://schemas.microsoft.com/office/drawing/2014/main" id="{9751BF3C-1FAD-501C-39B2-385C845E8C7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Ψηφιακά «Να κάνετε» και «Να μην κάνετε»: Παιχνίδι ρόλων και αναστοχασμός</a:t>
            </a:r>
          </a:p>
        </p:txBody>
      </p:sp>
    </p:spTree>
    <p:extLst>
      <p:ext uri="{BB962C8B-B14F-4D97-AF65-F5344CB8AC3E}">
        <p14:creationId xmlns:p14="http://schemas.microsoft.com/office/powerpoint/2010/main" val="3322729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5CD5-A9C0-1731-6803-B8357A96A1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175052-5DCF-B29B-176F-703226CEA1C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Τι είναι η ψηφιακή βιωσιμότητα;</a:t>
            </a:r>
          </a:p>
        </p:txBody>
      </p:sp>
      <p:sp>
        <p:nvSpPr>
          <p:cNvPr id="8" name="TextBox 7">
            <a:extLst>
              <a:ext uri="{FF2B5EF4-FFF2-40B4-BE49-F238E27FC236}">
                <a16:creationId xmlns:a16="http://schemas.microsoft.com/office/drawing/2014/main" id="{0365AA58-4329-6C2F-F9D3-545EDEB3AF89}"/>
              </a:ext>
            </a:extLst>
          </p:cNvPr>
          <p:cNvSpPr txBox="1"/>
          <p:nvPr/>
        </p:nvSpPr>
        <p:spPr>
          <a:xfrm>
            <a:off x="7484165" y="2019300"/>
            <a:ext cx="10668000" cy="8317662"/>
          </a:xfrm>
          <a:prstGeom prst="rect">
            <a:avLst/>
          </a:prstGeom>
          <a:noFill/>
        </p:spPr>
        <p:txBody>
          <a:bodyPr wrap="square">
            <a:spAutoFit/>
          </a:bodyPr>
          <a:lstStyle/>
          <a:p>
            <a:r>
              <a:rPr lang="en-GB" sz="3200" noProof="0" dirty="0"/>
              <a:t>Η ψηφιακή βιωσιμότητα είναι η </a:t>
            </a:r>
            <a:r>
              <a:rPr lang="en-GB" sz="3200" b="1" noProof="0" dirty="0">
                <a:solidFill>
                  <a:srgbClr val="3F6031"/>
                </a:solidFill>
              </a:rPr>
              <a:t>σκόπιμη, ηθική </a:t>
            </a:r>
            <a:r>
              <a:rPr lang="en-GB" sz="3200" noProof="0" dirty="0"/>
              <a:t>και </a:t>
            </a:r>
            <a:r>
              <a:rPr lang="en-GB" sz="3200" b="1" noProof="0" dirty="0">
                <a:solidFill>
                  <a:srgbClr val="3F6031"/>
                </a:solidFill>
              </a:rPr>
              <a:t>αποτελεσματική </a:t>
            </a:r>
            <a:r>
              <a:rPr lang="en-GB" sz="3200" noProof="0" dirty="0"/>
              <a:t>χρήση ψηφιακών εργαλείων και συστημάτων που μπορούν να υποστηρίξουν ανθρώπους, διαδικασίες και δημιουργική εργασία με την πάροδο του χρόνου, χωρίς να προκαλούν υπερφόρτωση, αποκλεισμό ή σπατάλη.</a:t>
            </a:r>
          </a:p>
          <a:p>
            <a:endParaRPr lang="en-GB" sz="3200" kern="0" noProof="0" dirty="0">
              <a:latin typeface="+mj-lt"/>
              <a:ea typeface="Arial" panose="020B0604020202020204" pitchFamily="34" charset="0"/>
              <a:cs typeface="Aptos Display" panose="020B0004020202020204" pitchFamily="34" charset="0"/>
            </a:endParaRPr>
          </a:p>
          <a:p>
            <a:pPr marL="457200" indent="-457200">
              <a:spcBef>
                <a:spcPts val="300"/>
              </a:spcBef>
              <a:spcAft>
                <a:spcPts val="300"/>
              </a:spcAft>
              <a:buClr>
                <a:srgbClr val="3F6031"/>
              </a:buClr>
              <a:buFont typeface="Arial" panose="020B0604020202020204" pitchFamily="34" charset="0"/>
              <a:buChar char="•"/>
            </a:pPr>
            <a:r>
              <a:rPr lang="en-GB" sz="3200" kern="0" noProof="0" dirty="0">
                <a:latin typeface="+mj-lt"/>
              </a:rPr>
              <a:t>Υποστηρίζει τη σαφήνεια και τη συνέχεια σε όλα τα έργα και τις ομάδες</a:t>
            </a:r>
          </a:p>
          <a:p>
            <a:pPr marL="457200" indent="-457200">
              <a:spcBef>
                <a:spcPts val="300"/>
              </a:spcBef>
              <a:spcAft>
                <a:spcPts val="300"/>
              </a:spcAft>
              <a:buClr>
                <a:srgbClr val="3F6031"/>
              </a:buClr>
              <a:buFont typeface="Arial" panose="020B0604020202020204" pitchFamily="34" charset="0"/>
              <a:buChar char="•"/>
            </a:pPr>
            <a:r>
              <a:rPr lang="en-GB" sz="3200" kern="0" noProof="0" dirty="0">
                <a:latin typeface="+mj-lt"/>
              </a:rPr>
              <a:t>Μειώνει το άγχος, την υπερφόρτωση και την ψηφιακή κόπωση</a:t>
            </a:r>
          </a:p>
          <a:p>
            <a:pPr marL="457200" indent="-457200">
              <a:spcBef>
                <a:spcPts val="300"/>
              </a:spcBef>
              <a:spcAft>
                <a:spcPts val="300"/>
              </a:spcAft>
              <a:buClr>
                <a:srgbClr val="3F6031"/>
              </a:buClr>
              <a:buFont typeface="Arial" panose="020B0604020202020204" pitchFamily="34" charset="0"/>
              <a:buChar char="•"/>
            </a:pPr>
            <a:r>
              <a:rPr lang="en-GB" sz="3200" kern="0" noProof="0" dirty="0">
                <a:latin typeface="+mj-lt"/>
              </a:rPr>
              <a:t>Δημιουργεί συνήθειες που προστατεύουν τη δημιουργικότητα και την συγκέντρωση</a:t>
            </a:r>
          </a:p>
          <a:p>
            <a:pPr marL="457200" indent="-457200">
              <a:spcBef>
                <a:spcPts val="300"/>
              </a:spcBef>
              <a:spcAft>
                <a:spcPts val="300"/>
              </a:spcAft>
              <a:buClr>
                <a:srgbClr val="3F6031"/>
              </a:buClr>
              <a:buFont typeface="Arial" panose="020B0604020202020204" pitchFamily="34" charset="0"/>
              <a:buChar char="•"/>
            </a:pPr>
            <a:r>
              <a:rPr lang="en-GB" sz="3200" kern="0" noProof="0" dirty="0">
                <a:latin typeface="+mj-lt"/>
              </a:rPr>
              <a:t>Διευκολύνει την εύρεση, χρήση και διατήρηση σημαντικών πληροφοριών</a:t>
            </a:r>
          </a:p>
          <a:p>
            <a:pPr marL="457200" indent="-457200">
              <a:spcBef>
                <a:spcPts val="300"/>
              </a:spcBef>
              <a:spcAft>
                <a:spcPts val="300"/>
              </a:spcAft>
              <a:buClr>
                <a:srgbClr val="3F6031"/>
              </a:buClr>
              <a:buFont typeface="Arial" panose="020B0604020202020204" pitchFamily="34" charset="0"/>
              <a:buChar char="•"/>
            </a:pPr>
            <a:r>
              <a:rPr lang="en-GB" sz="3200" kern="0" noProof="0" dirty="0">
                <a:latin typeface="+mj-lt"/>
              </a:rPr>
              <a:t>Ενθαρρύνει τη σκόπιμη χρήση εργαλείων αντί για την αναζήτηση τάσεων</a:t>
            </a:r>
          </a:p>
        </p:txBody>
      </p:sp>
      <p:pic>
        <p:nvPicPr>
          <p:cNvPr id="3" name="Εικόνα 2" descr="Εικόνα που περιέχει τακούνια, δέντρο, παπούτσια&#10;&#10;Το περιεχόμενο που δημιουργείται από AI ενδέχεται να είναι εσφαλμένο.">
            <a:extLst>
              <a:ext uri="{FF2B5EF4-FFF2-40B4-BE49-F238E27FC236}">
                <a16:creationId xmlns:a16="http://schemas.microsoft.com/office/drawing/2014/main" id="{DEDED8B5-8A22-2709-DB71-09B152D6E59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037"/>
            <a:ext cx="7220368" cy="10287000"/>
          </a:xfrm>
          <a:prstGeom prst="rect">
            <a:avLst/>
          </a:prstGeom>
        </p:spPr>
      </p:pic>
    </p:spTree>
    <p:extLst>
      <p:ext uri="{BB962C8B-B14F-4D97-AF65-F5344CB8AC3E}">
        <p14:creationId xmlns:p14="http://schemas.microsoft.com/office/powerpoint/2010/main" val="2515013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956-6ECD-D90E-CA54-779D7F309F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41767B-4DC6-2919-8634-2C46C679929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84F86070-CA15-BA97-E140-E2EE58D3753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p>
        </p:txBody>
      </p:sp>
      <p:sp>
        <p:nvSpPr>
          <p:cNvPr id="5" name="TextBox 4">
            <a:extLst>
              <a:ext uri="{FF2B5EF4-FFF2-40B4-BE49-F238E27FC236}">
                <a16:creationId xmlns:a16="http://schemas.microsoft.com/office/drawing/2014/main" id="{9221736A-6F16-864A-EEE9-B0F137354AE5}"/>
              </a:ext>
            </a:extLst>
          </p:cNvPr>
          <p:cNvSpPr txBox="1"/>
          <p:nvPr/>
        </p:nvSpPr>
        <p:spPr>
          <a:xfrm>
            <a:off x="0" y="990712"/>
            <a:ext cx="16687800" cy="769441"/>
          </a:xfrm>
          <a:prstGeom prst="rect">
            <a:avLst/>
          </a:prstGeom>
          <a:noFill/>
        </p:spPr>
        <p:txBody>
          <a:bodyPr wrap="square">
            <a:spAutoFit/>
          </a:bodyPr>
          <a:lstStyle/>
          <a:p>
            <a:pPr lvl="0" algn="r"/>
            <a:r>
              <a:rPr lang="en-GB" sz="4400" b="1" noProof="0" dirty="0"/>
              <a:t>Χαρτογράφηση ροών πληροφοριών</a:t>
            </a:r>
          </a:p>
        </p:txBody>
      </p:sp>
      <p:sp>
        <p:nvSpPr>
          <p:cNvPr id="6" name="TextBox 5">
            <a:extLst>
              <a:ext uri="{FF2B5EF4-FFF2-40B4-BE49-F238E27FC236}">
                <a16:creationId xmlns:a16="http://schemas.microsoft.com/office/drawing/2014/main" id="{CBB8D420-DEEA-EA19-E017-F678AADEEE3B}"/>
              </a:ext>
            </a:extLst>
          </p:cNvPr>
          <p:cNvSpPr txBox="1"/>
          <p:nvPr/>
        </p:nvSpPr>
        <p:spPr>
          <a:xfrm>
            <a:off x="1066800" y="2552700"/>
            <a:ext cx="11734800" cy="847604"/>
          </a:xfrm>
          <a:prstGeom prst="rect">
            <a:avLst/>
          </a:prstGeom>
          <a:noFill/>
        </p:spPr>
        <p:txBody>
          <a:bodyPr wrap="square">
            <a:spAutoFit/>
          </a:bodyPr>
          <a:lstStyle/>
          <a:p>
            <a:pPr>
              <a:lnSpc>
                <a:spcPct val="107000"/>
              </a:lnSpc>
              <a:spcAft>
                <a:spcPts val="800"/>
              </a:spcAft>
              <a:buNone/>
            </a:pPr>
            <a:r>
              <a:rPr lang="en-GB" sz="4000" b="1" noProof="0" dirty="0">
                <a:solidFill>
                  <a:srgbClr val="3F6031"/>
                </a:solidFill>
              </a:rPr>
              <a:t>Χαρτογράφηση </a:t>
            </a:r>
            <a:r>
              <a:rPr lang="en-GB" sz="4800" b="1" noProof="0" dirty="0">
                <a:solidFill>
                  <a:srgbClr val="FF0000"/>
                </a:solidFill>
              </a:rPr>
              <a:t> = </a:t>
            </a:r>
            <a:r>
              <a:rPr lang="en-GB" sz="4000" b="1" noProof="0" dirty="0">
                <a:solidFill>
                  <a:srgbClr val="3F6031"/>
                </a:solidFill>
              </a:rPr>
              <a:t> Ποιος </a:t>
            </a:r>
            <a:r>
              <a:rPr lang="en-GB" sz="4000" noProof="0" dirty="0"/>
              <a:t>χρειάζεται </a:t>
            </a:r>
            <a:r>
              <a:rPr lang="en-GB" sz="4000" b="1" noProof="0" dirty="0">
                <a:solidFill>
                  <a:srgbClr val="3F6031"/>
                </a:solidFill>
              </a:rPr>
              <a:t>τι</a:t>
            </a:r>
            <a:r>
              <a:rPr lang="en-GB" sz="4000" noProof="0" dirty="0"/>
              <a:t>, </a:t>
            </a:r>
            <a:r>
              <a:rPr lang="en-GB" sz="4000" b="1" noProof="0" dirty="0">
                <a:solidFill>
                  <a:srgbClr val="3F6031"/>
                </a:solidFill>
              </a:rPr>
              <a:t>πότε </a:t>
            </a:r>
            <a:r>
              <a:rPr lang="en-GB" sz="4000" noProof="0" dirty="0"/>
              <a:t>και </a:t>
            </a:r>
            <a:r>
              <a:rPr lang="en-GB" sz="4000" b="1" noProof="0" dirty="0">
                <a:solidFill>
                  <a:srgbClr val="3F6031"/>
                </a:solidFill>
              </a:rPr>
              <a:t>πώς</a:t>
            </a:r>
            <a:endParaRPr lang="en-GB" sz="40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6A6EEFA2-DD86-6F50-CA98-388E17897A61}"/>
              </a:ext>
            </a:extLst>
          </p:cNvPr>
          <p:cNvSpPr/>
          <p:nvPr/>
        </p:nvSpPr>
        <p:spPr>
          <a:xfrm>
            <a:off x="3140917" y="4294182"/>
            <a:ext cx="6862818" cy="1944516"/>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2800" noProof="0" dirty="0">
              <a:solidFill>
                <a:schemeClr val="bg1"/>
              </a:solidFill>
              <a:latin typeface="+mj-lt"/>
            </a:endParaRPr>
          </a:p>
        </p:txBody>
      </p:sp>
      <p:sp>
        <p:nvSpPr>
          <p:cNvPr id="8" name="Freeform: Shape 6">
            <a:extLst>
              <a:ext uri="{FF2B5EF4-FFF2-40B4-BE49-F238E27FC236}">
                <a16:creationId xmlns:a16="http://schemas.microsoft.com/office/drawing/2014/main" id="{1D9F003D-DD91-A9A6-6685-FFA95217C1D8}"/>
              </a:ext>
            </a:extLst>
          </p:cNvPr>
          <p:cNvSpPr/>
          <p:nvPr/>
        </p:nvSpPr>
        <p:spPr>
          <a:xfrm>
            <a:off x="9144000" y="5789784"/>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2800" noProof="0" dirty="0">
              <a:solidFill>
                <a:schemeClr val="bg1"/>
              </a:solidFill>
              <a:latin typeface="+mj-lt"/>
            </a:endParaRPr>
          </a:p>
        </p:txBody>
      </p:sp>
      <p:sp>
        <p:nvSpPr>
          <p:cNvPr id="9" name="Freeform: Shape 7">
            <a:extLst>
              <a:ext uri="{FF2B5EF4-FFF2-40B4-BE49-F238E27FC236}">
                <a16:creationId xmlns:a16="http://schemas.microsoft.com/office/drawing/2014/main" id="{219E52C5-3904-6C27-1CF8-9B9AE45A431B}"/>
              </a:ext>
            </a:extLst>
          </p:cNvPr>
          <p:cNvSpPr/>
          <p:nvPr/>
        </p:nvSpPr>
        <p:spPr>
          <a:xfrm>
            <a:off x="4047034" y="767513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2800" noProof="0" dirty="0">
              <a:solidFill>
                <a:schemeClr val="bg1"/>
              </a:solidFill>
              <a:latin typeface="+mj-lt"/>
            </a:endParaRPr>
          </a:p>
        </p:txBody>
      </p:sp>
      <p:sp>
        <p:nvSpPr>
          <p:cNvPr id="12" name="TextBox 11">
            <a:extLst>
              <a:ext uri="{FF2B5EF4-FFF2-40B4-BE49-F238E27FC236}">
                <a16:creationId xmlns:a16="http://schemas.microsoft.com/office/drawing/2014/main" id="{862972A2-BC6B-565E-35E2-962104DDD903}"/>
              </a:ext>
            </a:extLst>
          </p:cNvPr>
          <p:cNvSpPr txBox="1"/>
          <p:nvPr/>
        </p:nvSpPr>
        <p:spPr>
          <a:xfrm>
            <a:off x="3563200" y="4461925"/>
            <a:ext cx="4983480" cy="1609030"/>
          </a:xfrm>
          <a:prstGeom prst="rect">
            <a:avLst/>
          </a:prstGeom>
          <a:noFill/>
        </p:spPr>
        <p:txBody>
          <a:bodyPr wrap="square" lIns="0" rIns="0" anchor="ctr">
            <a:spAutoFit/>
          </a:bodyPr>
          <a:lstStyle/>
          <a:p>
            <a:pPr algn="r">
              <a:lnSpc>
                <a:spcPct val="120000"/>
              </a:lnSpc>
              <a:spcBef>
                <a:spcPts val="450"/>
              </a:spcBef>
            </a:pPr>
            <a:r>
              <a:rPr lang="en-GB" sz="2800" b="1" kern="100" noProof="0" dirty="0">
                <a:solidFill>
                  <a:schemeClr val="bg1"/>
                </a:solidFill>
                <a:latin typeface="+mj-lt"/>
                <a:ea typeface="Aptos" panose="020B0004020202020204" pitchFamily="34" charset="0"/>
                <a:cs typeface="Times New Roman" panose="02020603050405020304" pitchFamily="18" charset="0"/>
              </a:rPr>
              <a:t>Αποφεύγει τα κενά πληροφοριών και τη σύγχυση μεταξύ των εκδόσεων</a:t>
            </a:r>
            <a:endParaRPr lang="en-GB" sz="2800" b="1" noProof="0" dirty="0">
              <a:solidFill>
                <a:schemeClr val="bg1"/>
              </a:solidFill>
              <a:latin typeface="+mj-lt"/>
            </a:endParaRPr>
          </a:p>
        </p:txBody>
      </p:sp>
      <p:sp>
        <p:nvSpPr>
          <p:cNvPr id="13" name="TextBox 12">
            <a:extLst>
              <a:ext uri="{FF2B5EF4-FFF2-40B4-BE49-F238E27FC236}">
                <a16:creationId xmlns:a16="http://schemas.microsoft.com/office/drawing/2014/main" id="{20240FBB-82A6-0FE1-F269-494DBC247D46}"/>
              </a:ext>
            </a:extLst>
          </p:cNvPr>
          <p:cNvSpPr txBox="1"/>
          <p:nvPr/>
        </p:nvSpPr>
        <p:spPr>
          <a:xfrm>
            <a:off x="4469317" y="8101411"/>
            <a:ext cx="4983480" cy="1091966"/>
          </a:xfrm>
          <a:prstGeom prst="rect">
            <a:avLst/>
          </a:prstGeom>
          <a:noFill/>
        </p:spPr>
        <p:txBody>
          <a:bodyPr wrap="square" lIns="0" rIns="0" anchor="ctr">
            <a:spAutoFit/>
          </a:bodyPr>
          <a:lstStyle/>
          <a:p>
            <a:pPr algn="r">
              <a:lnSpc>
                <a:spcPct val="120000"/>
              </a:lnSpc>
              <a:spcBef>
                <a:spcPts val="450"/>
              </a:spcBef>
            </a:pPr>
            <a:r>
              <a:rPr lang="en-GB" sz="2800" b="1" kern="100" noProof="0" dirty="0">
                <a:solidFill>
                  <a:schemeClr val="bg1"/>
                </a:solidFill>
                <a:latin typeface="+mj-lt"/>
                <a:ea typeface="Aptos" panose="020B0004020202020204" pitchFamily="34" charset="0"/>
                <a:cs typeface="Times New Roman" panose="02020603050405020304" pitchFamily="18" charset="0"/>
              </a:rPr>
              <a:t>Ενθαρρύνει την κοινή ευθύνη για σαφήνεια</a:t>
            </a:r>
            <a:endParaRPr lang="en-GB" sz="2800" b="1" noProof="0" dirty="0">
              <a:solidFill>
                <a:schemeClr val="bg1"/>
              </a:solidFill>
              <a:latin typeface="+mj-lt"/>
            </a:endParaRPr>
          </a:p>
        </p:txBody>
      </p:sp>
      <p:sp>
        <p:nvSpPr>
          <p:cNvPr id="24" name="TextBox 23">
            <a:extLst>
              <a:ext uri="{FF2B5EF4-FFF2-40B4-BE49-F238E27FC236}">
                <a16:creationId xmlns:a16="http://schemas.microsoft.com/office/drawing/2014/main" id="{11579B1B-1320-BBC0-FF0F-13FB91BD22B5}"/>
              </a:ext>
            </a:extLst>
          </p:cNvPr>
          <p:cNvSpPr txBox="1"/>
          <p:nvPr/>
        </p:nvSpPr>
        <p:spPr>
          <a:xfrm>
            <a:off x="10425204" y="6216059"/>
            <a:ext cx="5551797" cy="1091966"/>
          </a:xfrm>
          <a:prstGeom prst="rect">
            <a:avLst/>
          </a:prstGeom>
          <a:noFill/>
        </p:spPr>
        <p:txBody>
          <a:bodyPr wrap="square" lIns="0" rIns="0" anchor="ctr">
            <a:spAutoFit/>
          </a:bodyPr>
          <a:lstStyle/>
          <a:p>
            <a:pPr>
              <a:lnSpc>
                <a:spcPct val="120000"/>
              </a:lnSpc>
              <a:spcBef>
                <a:spcPts val="450"/>
              </a:spcBef>
            </a:pPr>
            <a:r>
              <a:rPr lang="en-GB" sz="2800" b="1" kern="100" noProof="0" dirty="0">
                <a:solidFill>
                  <a:schemeClr val="bg1"/>
                </a:solidFill>
                <a:latin typeface="+mj-lt"/>
                <a:ea typeface="Aptos" panose="020B0004020202020204" pitchFamily="34" charset="0"/>
                <a:cs typeface="Times New Roman" panose="02020603050405020304" pitchFamily="18" charset="0"/>
              </a:rPr>
              <a:t>Υποστηρίζει την ομαλότερη συνεργασία και προγραμματισμό</a:t>
            </a:r>
            <a:endParaRPr lang="en-GB" sz="2800" b="1" noProof="0" dirty="0">
              <a:solidFill>
                <a:schemeClr val="bg1"/>
              </a:solidFill>
              <a:latin typeface="+mj-lt"/>
            </a:endParaRPr>
          </a:p>
        </p:txBody>
      </p:sp>
    </p:spTree>
    <p:extLst>
      <p:ext uri="{BB962C8B-B14F-4D97-AF65-F5344CB8AC3E}">
        <p14:creationId xmlns:p14="http://schemas.microsoft.com/office/powerpoint/2010/main" val="85010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5072EE-67D0-C715-C7B8-5A87F099AD3E}"/>
              </a:ext>
            </a:extLst>
          </p:cNvPr>
          <p:cNvSpPr txBox="1"/>
          <p:nvPr/>
        </p:nvSpPr>
        <p:spPr>
          <a:xfrm>
            <a:off x="695739" y="4838700"/>
            <a:ext cx="14706600" cy="4247317"/>
          </a:xfrm>
          <a:prstGeom prst="rect">
            <a:avLst/>
          </a:prstGeom>
          <a:noFill/>
        </p:spPr>
        <p:txBody>
          <a:bodyPr wrap="square">
            <a:spAutoFit/>
          </a:bodyPr>
          <a:lstStyle/>
          <a:p>
            <a:r>
              <a:rPr lang="en-GB" sz="5400" b="1" i="1" noProof="0" dirty="0">
                <a:solidFill>
                  <a:srgbClr val="FF0000"/>
                </a:solidFill>
                <a:effectLst/>
                <a:latin typeface="Calibri" panose="020F0502020204030204" pitchFamily="34" charset="0"/>
                <a:ea typeface="Times New Roman" panose="02020603050405020304" pitchFamily="18" charset="0"/>
              </a:rPr>
              <a:t>Σκεφτείτε μια ψηφιακή διαδικασία στη δική σας εργασία, για παράδειγμα, τον προγραμματισμό, τον προϋπολογισμό ή την κοινή χρήση αρχείων. Ποιος χρειάζεται πρόσβαση; Τι χρειάζονται; Αυτή η ροή είναι ομαλή ή χαοτική;</a:t>
            </a:r>
            <a:endParaRPr lang="en-GB" sz="5400" b="1" noProof="0" dirty="0">
              <a:solidFill>
                <a:srgbClr val="FF0000"/>
              </a:solidFill>
            </a:endParaRPr>
          </a:p>
        </p:txBody>
      </p:sp>
      <p:pic>
        <p:nvPicPr>
          <p:cNvPr id="6" name="Γραφικό 5">
            <a:extLst>
              <a:ext uri="{FF2B5EF4-FFF2-40B4-BE49-F238E27FC236}">
                <a16:creationId xmlns:a16="http://schemas.microsoft.com/office/drawing/2014/main" id="{5F3DB2F4-B0A7-8581-E898-0A7A2987D5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02047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F629-A09D-4BF6-7A36-4D2EA82B4D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168CD3-B077-DD2B-2480-C698EE4CBF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ADF8E73-25CE-F2C2-DC42-6B362D5E8D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3F647C-4CF9-B551-C3AE-9E54805186F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Η αρχειοθέτηση ως στρατηγική, όχι ως αποθήκευση</a:t>
            </a:r>
            <a:endParaRPr lang="en-GB" sz="5000" b="1" noProof="0" dirty="0"/>
          </a:p>
        </p:txBody>
      </p:sp>
      <p:sp>
        <p:nvSpPr>
          <p:cNvPr id="6" name="TextBox 5">
            <a:extLst>
              <a:ext uri="{FF2B5EF4-FFF2-40B4-BE49-F238E27FC236}">
                <a16:creationId xmlns:a16="http://schemas.microsoft.com/office/drawing/2014/main" id="{8DE932A5-71F2-358C-095A-D7691E70452D}"/>
              </a:ext>
            </a:extLst>
          </p:cNvPr>
          <p:cNvSpPr txBox="1"/>
          <p:nvPr/>
        </p:nvSpPr>
        <p:spPr>
          <a:xfrm>
            <a:off x="5946913" y="3383947"/>
            <a:ext cx="11734800" cy="2833596"/>
          </a:xfrm>
          <a:prstGeom prst="rect">
            <a:avLst/>
          </a:prstGeom>
          <a:noFill/>
        </p:spPr>
        <p:txBody>
          <a:bodyPr wrap="square">
            <a:spAutoFit/>
          </a:bodyPr>
          <a:lstStyle/>
          <a:p>
            <a:pPr>
              <a:lnSpc>
                <a:spcPct val="107000"/>
              </a:lnSpc>
              <a:spcAft>
                <a:spcPts val="800"/>
              </a:spcAft>
              <a:buNone/>
            </a:pPr>
            <a:r>
              <a:rPr lang="en-GB" sz="2800" b="1" noProof="0" dirty="0"/>
              <a:t>Η αρχειοθέτηση </a:t>
            </a:r>
            <a:r>
              <a:rPr lang="en-GB" sz="2800" noProof="0" dirty="0"/>
              <a:t>είναι ένας από τους πιο απτούς τρόπους με τους οποίους η ψηφιακή βιωσιμότητα εκδηλώνεται στην πράξη. Αντί να θεωρείται ως μια εργασία που ολοκληρώνεται με το τέλος του έργου, η αρχειοθέτηση πρέπει να νοείται ως μια συνεχής διαδικασία φροντίδας, επιλογής και προετοιμασίας. Αυτό περιλαμβάνει την επιλογή του τι θα διατηρηθεί, σε ποια μορφή και με ποιες υποστηρικτικές πληροφορίες </a:t>
            </a:r>
            <a:endParaRPr lang="en-GB" sz="28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4" name="Γραφικό 3">
            <a:extLst>
              <a:ext uri="{FF2B5EF4-FFF2-40B4-BE49-F238E27FC236}">
                <a16:creationId xmlns:a16="http://schemas.microsoft.com/office/drawing/2014/main" id="{7046B0E0-C045-078D-4236-B8B9E68BF2A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62000" y="3707401"/>
            <a:ext cx="4572000" cy="4724400"/>
          </a:xfrm>
          <a:prstGeom prst="rect">
            <a:avLst/>
          </a:prstGeom>
        </p:spPr>
      </p:pic>
      <p:sp>
        <p:nvSpPr>
          <p:cNvPr id="11" name="TextBox 10">
            <a:extLst>
              <a:ext uri="{FF2B5EF4-FFF2-40B4-BE49-F238E27FC236}">
                <a16:creationId xmlns:a16="http://schemas.microsoft.com/office/drawing/2014/main" id="{E9C1994F-3D74-11B3-5C74-E7292EC3AFD5}"/>
              </a:ext>
            </a:extLst>
          </p:cNvPr>
          <p:cNvSpPr txBox="1"/>
          <p:nvPr/>
        </p:nvSpPr>
        <p:spPr>
          <a:xfrm>
            <a:off x="5946913" y="6857381"/>
            <a:ext cx="11237842" cy="1660134"/>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2800" kern="100" noProof="0" dirty="0">
                <a:effectLst/>
                <a:latin typeface="+mj-lt"/>
                <a:ea typeface="Aptos" panose="020B0004020202020204" pitchFamily="34" charset="0"/>
                <a:cs typeface="Times New Roman" panose="02020603050405020304" pitchFamily="18" charset="0"/>
              </a:rPr>
              <a:t>Χρησιμοποιήστε μορφές αρχείων μακράς διαρκείας (PDF/A, TIFF)</a:t>
            </a:r>
          </a:p>
          <a:p>
            <a:pPr marL="542925" indent="-542925">
              <a:lnSpc>
                <a:spcPct val="107000"/>
              </a:lnSpc>
              <a:spcAft>
                <a:spcPts val="800"/>
              </a:spcAft>
              <a:buClr>
                <a:srgbClr val="3F6031"/>
              </a:buClr>
              <a:buFont typeface="Wingdings" panose="05000000000000000000" pitchFamily="2" charset="2"/>
              <a:buChar char="ü"/>
            </a:pPr>
            <a:r>
              <a:rPr lang="en-GB" sz="2800" kern="100" noProof="0" dirty="0">
                <a:effectLst/>
                <a:latin typeface="+mj-lt"/>
                <a:ea typeface="Aptos" panose="020B0004020202020204" pitchFamily="34" charset="0"/>
                <a:cs typeface="Times New Roman" panose="02020603050405020304" pitchFamily="18" charset="0"/>
              </a:rPr>
              <a:t>Προσθέστε βασικά μεταδεδομένα (ημερομηνίες, ρόλοι, έκδοση)</a:t>
            </a:r>
          </a:p>
          <a:p>
            <a:pPr marL="542925" indent="-542925">
              <a:lnSpc>
                <a:spcPct val="107000"/>
              </a:lnSpc>
              <a:spcAft>
                <a:spcPts val="800"/>
              </a:spcAft>
              <a:buClr>
                <a:srgbClr val="3F6031"/>
              </a:buClr>
              <a:buFont typeface="Wingdings" panose="05000000000000000000" pitchFamily="2" charset="2"/>
              <a:buChar char="ü"/>
            </a:pPr>
            <a:r>
              <a:rPr lang="en-GB" sz="2800" kern="100" noProof="0" dirty="0">
                <a:effectLst/>
                <a:latin typeface="+mj-lt"/>
                <a:ea typeface="Aptos" panose="020B0004020202020204" pitchFamily="34" charset="0"/>
                <a:cs typeface="Times New Roman" panose="02020603050405020304" pitchFamily="18" charset="0"/>
              </a:rPr>
              <a:t>Αποθηκεύστε τα αρχεία σε δομημένους φακέλους</a:t>
            </a:r>
          </a:p>
        </p:txBody>
      </p:sp>
    </p:spTree>
    <p:extLst>
      <p:ext uri="{BB962C8B-B14F-4D97-AF65-F5344CB8AC3E}">
        <p14:creationId xmlns:p14="http://schemas.microsoft.com/office/powerpoint/2010/main" val="1684681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65AF-4529-AF62-35C8-E620CC7F2E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A18835-148E-3731-CC7E-A51F3804A4B5}"/>
              </a:ext>
            </a:extLst>
          </p:cNvPr>
          <p:cNvSpPr txBox="1"/>
          <p:nvPr/>
        </p:nvSpPr>
        <p:spPr>
          <a:xfrm>
            <a:off x="685800" y="5600700"/>
            <a:ext cx="14706600" cy="3416320"/>
          </a:xfrm>
          <a:prstGeom prst="rect">
            <a:avLst/>
          </a:prstGeom>
          <a:noFill/>
        </p:spPr>
        <p:txBody>
          <a:bodyPr wrap="square">
            <a:spAutoFit/>
          </a:bodyPr>
          <a:lstStyle/>
          <a:p>
            <a:r>
              <a:rPr lang="en-GB" sz="5400" b="1" i="1" noProof="0" dirty="0">
                <a:solidFill>
                  <a:srgbClr val="FF0000"/>
                </a:solidFill>
              </a:rPr>
              <a:t>Ποιο ψηφιακό περιεχόμενο δημιουργούν οι μαθητές ή οι ομάδες σας που θα μπορούσε να είναι πολύτιμο στο μέλλον, αλλά που αυτή τη στιγμή μπορεί να χαθεί ή να διασκορπιστεί;</a:t>
            </a:r>
            <a:endParaRPr lang="en-GB" sz="5400" b="1" noProof="0" dirty="0">
              <a:solidFill>
                <a:srgbClr val="FF0000"/>
              </a:solidFill>
            </a:endParaRPr>
          </a:p>
        </p:txBody>
      </p:sp>
      <p:pic>
        <p:nvPicPr>
          <p:cNvPr id="6" name="Γραφικό 5">
            <a:extLst>
              <a:ext uri="{FF2B5EF4-FFF2-40B4-BE49-F238E27FC236}">
                <a16:creationId xmlns:a16="http://schemas.microsoft.com/office/drawing/2014/main" id="{87E17F69-AF34-CB09-22D3-BDE9F448FDB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69998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A168-358B-D66F-D6C8-B9F3D9E8BC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FD6811-DB10-D7F8-23D4-D72C24CA8EB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E2EDF95-B29A-D68A-9E24-1BB6F3BA5B84}"/>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F2AA45A-C733-F7F7-764E-83C9F0BC165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Διασφάλιση της ποιότητας των πληροφοριών</a:t>
            </a:r>
            <a:endParaRPr lang="en-GB" sz="5000" b="1" noProof="0" dirty="0"/>
          </a:p>
        </p:txBody>
      </p:sp>
      <p:sp>
        <p:nvSpPr>
          <p:cNvPr id="11" name="TextBox 10">
            <a:extLst>
              <a:ext uri="{FF2B5EF4-FFF2-40B4-BE49-F238E27FC236}">
                <a16:creationId xmlns:a16="http://schemas.microsoft.com/office/drawing/2014/main" id="{CCDB395C-4651-D17F-4812-A484448F1FD4}"/>
              </a:ext>
            </a:extLst>
          </p:cNvPr>
          <p:cNvSpPr txBox="1"/>
          <p:nvPr/>
        </p:nvSpPr>
        <p:spPr>
          <a:xfrm>
            <a:off x="858080" y="3901350"/>
            <a:ext cx="11237842" cy="3170099"/>
          </a:xfrm>
          <a:prstGeom prst="rect">
            <a:avLst/>
          </a:prstGeom>
          <a:noFill/>
        </p:spPr>
        <p:txBody>
          <a:bodyPr wrap="square">
            <a:spAutoFit/>
          </a:bodyPr>
          <a:lstStyle/>
          <a:p>
            <a:pPr marL="542925" indent="-542925">
              <a:spcBef>
                <a:spcPts val="1200"/>
              </a:spcBef>
              <a:spcAft>
                <a:spcPts val="1200"/>
              </a:spcAft>
              <a:buClr>
                <a:srgbClr val="3F6031"/>
              </a:buClr>
              <a:buFont typeface="Wingdings" panose="05000000000000000000" pitchFamily="2" charset="2"/>
              <a:buChar char="ü"/>
            </a:pPr>
            <a:r>
              <a:rPr lang="en-GB" sz="3500" noProof="0" dirty="0"/>
              <a:t>Χρησιμοποιήστε σαφή, ακριβή και συνεπή γλώσσα</a:t>
            </a:r>
          </a:p>
          <a:p>
            <a:pPr marL="542925" indent="-542925">
              <a:spcBef>
                <a:spcPts val="1200"/>
              </a:spcBef>
              <a:spcAft>
                <a:spcPts val="1200"/>
              </a:spcAft>
              <a:buClr>
                <a:srgbClr val="3F6031"/>
              </a:buClr>
              <a:buFont typeface="Wingdings" panose="05000000000000000000" pitchFamily="2" charset="2"/>
              <a:buChar char="ü"/>
            </a:pPr>
            <a:r>
              <a:rPr lang="en-GB" sz="3500" noProof="0" dirty="0"/>
              <a:t>Εφαρμόστε έλεγχο εκδόσεων και προσθήκη μεταδεδομένων</a:t>
            </a:r>
          </a:p>
          <a:p>
            <a:pPr marL="542925" indent="-542925">
              <a:spcBef>
                <a:spcPts val="1200"/>
              </a:spcBef>
              <a:spcAft>
                <a:spcPts val="1200"/>
              </a:spcAft>
              <a:buClr>
                <a:srgbClr val="3F6031"/>
              </a:buClr>
              <a:buFont typeface="Wingdings" panose="05000000000000000000" pitchFamily="2" charset="2"/>
              <a:buChar char="ü"/>
            </a:pPr>
            <a:r>
              <a:rPr lang="en-GB" sz="3500" noProof="0" dirty="0"/>
              <a:t>Αποθηκεύστε τα αρχεία έτσι ώστε να είναι ανακτήσιμα και επαναχρησιμοποιήσιμα</a:t>
            </a:r>
          </a:p>
          <a:p>
            <a:pPr marL="542925" indent="-542925">
              <a:spcBef>
                <a:spcPts val="1200"/>
              </a:spcBef>
              <a:spcAft>
                <a:spcPts val="1200"/>
              </a:spcAft>
              <a:buClr>
                <a:srgbClr val="3F6031"/>
              </a:buClr>
              <a:buFont typeface="Wingdings" panose="05000000000000000000" pitchFamily="2" charset="2"/>
              <a:buChar char="ü"/>
            </a:pPr>
            <a:r>
              <a:rPr lang="en-GB" sz="3500" noProof="0" dirty="0"/>
              <a:t>Τηρείτε την ηθική των δεδομένων: προστασία της ιδιωτικής ζωής, αδειοδότηση, απόδοση</a:t>
            </a:r>
          </a:p>
        </p:txBody>
      </p:sp>
      <p:pic>
        <p:nvPicPr>
          <p:cNvPr id="7" name="Γραφικό 6">
            <a:extLst>
              <a:ext uri="{FF2B5EF4-FFF2-40B4-BE49-F238E27FC236}">
                <a16:creationId xmlns:a16="http://schemas.microsoft.com/office/drawing/2014/main" id="{8E9B72A8-4831-0EEC-738C-986A51B4D2F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811000" y="2933700"/>
            <a:ext cx="5257800" cy="5105400"/>
          </a:xfrm>
          <a:prstGeom prst="rect">
            <a:avLst/>
          </a:prstGeom>
        </p:spPr>
      </p:pic>
    </p:spTree>
    <p:extLst>
      <p:ext uri="{BB962C8B-B14F-4D97-AF65-F5344CB8AC3E}">
        <p14:creationId xmlns:p14="http://schemas.microsoft.com/office/powerpoint/2010/main" val="2878389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52E3-ACA9-8CD6-1910-B20336B128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03ADE2-E285-DE11-B60D-27CFCFBA8327}"/>
              </a:ext>
            </a:extLst>
          </p:cNvPr>
          <p:cNvSpPr txBox="1"/>
          <p:nvPr/>
        </p:nvSpPr>
        <p:spPr>
          <a:xfrm>
            <a:off x="699052" y="5143500"/>
            <a:ext cx="14706600" cy="5078313"/>
          </a:xfrm>
          <a:prstGeom prst="rect">
            <a:avLst/>
          </a:prstGeom>
          <a:noFill/>
        </p:spPr>
        <p:txBody>
          <a:bodyPr wrap="square">
            <a:spAutoFit/>
          </a:bodyPr>
          <a:lstStyle/>
          <a:p>
            <a:r>
              <a:rPr lang="en-GB" sz="5400" b="1" i="1" noProof="0" dirty="0">
                <a:solidFill>
                  <a:srgbClr val="FF0000"/>
                </a:solidFill>
              </a:rPr>
              <a:t>Έχετε μάθει ποτέ κάτι ψηφιακό μέσω μιας γρήγορης συμβουλής από έναν συνάδελφο, και όχι σε μια επίσημη συνεδρία; Τι έκανε αυτή τη στιγμή να σας μείνει αξέχαστη και πώς θα μπορούσατε να την αναπαράγετε στην εκπαίδευσή σας;</a:t>
            </a:r>
            <a:endParaRPr lang="en-GB" sz="5400" b="1" noProof="0" dirty="0">
              <a:solidFill>
                <a:srgbClr val="FF0000"/>
              </a:solidFill>
            </a:endParaRPr>
          </a:p>
        </p:txBody>
      </p:sp>
      <p:pic>
        <p:nvPicPr>
          <p:cNvPr id="6" name="Γραφικό 5">
            <a:extLst>
              <a:ext uri="{FF2B5EF4-FFF2-40B4-BE49-F238E27FC236}">
                <a16:creationId xmlns:a16="http://schemas.microsoft.com/office/drawing/2014/main" id="{C6295D86-3651-EC76-49FA-D29FE53206B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36189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5F1D-54B8-39E7-48D6-E0EAFD77D1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335731D-D29D-EDEC-D063-D910025E9B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1685BAD-486C-83EE-B08C-6B898F8482F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F885E30-880A-05DA-F87E-6C2D08C7F53B}"/>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Υποστήριξη της συνεχούς ψηφιακής μάθησης</a:t>
            </a:r>
            <a:endParaRPr lang="en-GB" sz="5000" b="1" noProof="0" dirty="0"/>
          </a:p>
        </p:txBody>
      </p:sp>
      <p:sp>
        <p:nvSpPr>
          <p:cNvPr id="4" name="TextBox 3">
            <a:extLst>
              <a:ext uri="{FF2B5EF4-FFF2-40B4-BE49-F238E27FC236}">
                <a16:creationId xmlns:a16="http://schemas.microsoft.com/office/drawing/2014/main" id="{D5F235D8-EB58-0676-A5FB-ECDEB748DD85}"/>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800" b="1" noProof="0" dirty="0">
                <a:solidFill>
                  <a:srgbClr val="3F6031"/>
                </a:solidFill>
              </a:rPr>
              <a:t>Μικρομάθηση </a:t>
            </a:r>
            <a:r>
              <a:rPr lang="en-GB" sz="6000" b="1" noProof="0" dirty="0">
                <a:solidFill>
                  <a:srgbClr val="FF0000"/>
                </a:solidFill>
              </a:rPr>
              <a:t> = </a:t>
            </a:r>
            <a:r>
              <a:rPr lang="en-GB" sz="4800" b="1" noProof="0" dirty="0">
                <a:solidFill>
                  <a:srgbClr val="3F6031"/>
                </a:solidFill>
              </a:rPr>
              <a:t> σύντομη, ανεπίσημη μάθηση</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C30669-FBE3-5342-11EB-51D4335EB89E}"/>
              </a:ext>
            </a:extLst>
          </p:cNvPr>
          <p:cNvSpPr txBox="1"/>
          <p:nvPr/>
        </p:nvSpPr>
        <p:spPr>
          <a:xfrm>
            <a:off x="1066800" y="4381500"/>
            <a:ext cx="11237842" cy="2411238"/>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Χτίζει αυτοπεποίθηση μέσω υποστήριξης σε πραγματικό χρόνο</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Ενθαρρύνει την ανταλλαγή γνώσεων μεταξύ ομοτίμων</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Μπορεί να πραγματοποιηθεί κατά τη διάρκεια προβών, συναντήσεων ή στα παρασκήνια</a:t>
            </a:r>
          </a:p>
        </p:txBody>
      </p:sp>
      <p:pic>
        <p:nvPicPr>
          <p:cNvPr id="9" name="Γραφικό 8">
            <a:extLst>
              <a:ext uri="{FF2B5EF4-FFF2-40B4-BE49-F238E27FC236}">
                <a16:creationId xmlns:a16="http://schemas.microsoft.com/office/drawing/2014/main" id="{668A105F-A5B3-5DBE-EA52-E473C212AEE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716000" y="6210300"/>
            <a:ext cx="3260035" cy="2927075"/>
          </a:xfrm>
          <a:prstGeom prst="rect">
            <a:avLst/>
          </a:prstGeom>
        </p:spPr>
      </p:pic>
      <p:sp>
        <p:nvSpPr>
          <p:cNvPr id="12" name="TextBox 11">
            <a:extLst>
              <a:ext uri="{FF2B5EF4-FFF2-40B4-BE49-F238E27FC236}">
                <a16:creationId xmlns:a16="http://schemas.microsoft.com/office/drawing/2014/main" id="{41E7CF07-E124-6548-2DC3-1C6D52921CDD}"/>
              </a:ext>
            </a:extLst>
          </p:cNvPr>
          <p:cNvSpPr txBox="1"/>
          <p:nvPr/>
        </p:nvSpPr>
        <p:spPr>
          <a:xfrm>
            <a:off x="2724979" y="8191500"/>
            <a:ext cx="11237842" cy="630942"/>
          </a:xfrm>
          <a:prstGeom prst="rect">
            <a:avLst/>
          </a:prstGeom>
          <a:noFill/>
        </p:spPr>
        <p:txBody>
          <a:bodyPr wrap="square">
            <a:spAutoFit/>
          </a:bodyPr>
          <a:lstStyle/>
          <a:p>
            <a:pPr algn="r"/>
            <a:r>
              <a:rPr lang="en-GB" sz="3500" b="1" noProof="0" dirty="0">
                <a:solidFill>
                  <a:srgbClr val="04A6C2"/>
                </a:solidFill>
              </a:rPr>
              <a:t>Ανταλλαγή συμβουλών, κοινές συχνές ερωτήσεις, οδηγίες</a:t>
            </a:r>
          </a:p>
        </p:txBody>
      </p:sp>
    </p:spTree>
    <p:extLst>
      <p:ext uri="{BB962C8B-B14F-4D97-AF65-F5344CB8AC3E}">
        <p14:creationId xmlns:p14="http://schemas.microsoft.com/office/powerpoint/2010/main" val="1747172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9AFF-EBD0-1DDA-8765-35F4830537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374B7-042E-3444-C891-DA3C80126F2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2696913-9C49-D3CA-2762-A6409F77786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172ED72-FBFB-9A60-27F5-CF7499836A7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Τι σημαίνει να ηγείσαι της ψηφιακής μεταμόρφωσης;</a:t>
            </a:r>
            <a:endParaRPr lang="en-GB" sz="5000" b="1" noProof="0" dirty="0"/>
          </a:p>
        </p:txBody>
      </p:sp>
      <p:sp>
        <p:nvSpPr>
          <p:cNvPr id="6" name="TextBox 5">
            <a:extLst>
              <a:ext uri="{FF2B5EF4-FFF2-40B4-BE49-F238E27FC236}">
                <a16:creationId xmlns:a16="http://schemas.microsoft.com/office/drawing/2014/main" id="{329069F5-24D2-DF1F-BC8C-7368258F48DC}"/>
              </a:ext>
            </a:extLst>
          </p:cNvPr>
          <p:cNvSpPr txBox="1"/>
          <p:nvPr/>
        </p:nvSpPr>
        <p:spPr>
          <a:xfrm>
            <a:off x="5753491" y="3470811"/>
            <a:ext cx="11734800" cy="1838708"/>
          </a:xfrm>
          <a:prstGeom prst="rect">
            <a:avLst/>
          </a:prstGeom>
          <a:noFill/>
        </p:spPr>
        <p:txBody>
          <a:bodyPr wrap="square">
            <a:spAutoFit/>
          </a:bodyPr>
          <a:lstStyle/>
          <a:p>
            <a:pPr>
              <a:lnSpc>
                <a:spcPct val="107000"/>
              </a:lnSpc>
              <a:spcAft>
                <a:spcPts val="800"/>
              </a:spcAft>
              <a:buNone/>
            </a:pPr>
            <a:r>
              <a:rPr lang="en-GB" sz="3600" noProof="0" dirty="0"/>
              <a:t>Ο ψηφιακός μετασχηματισμός δεν αφορά τη χρήση των πιο πρόσφατων εργαλείων. Αφορά </a:t>
            </a:r>
            <a:r>
              <a:rPr lang="en-GB" sz="3600" b="1" noProof="0" dirty="0">
                <a:solidFill>
                  <a:srgbClr val="3F6031"/>
                </a:solidFill>
              </a:rPr>
              <a:t>την ευθυγράμμιση των ψηφιακών επιλογών </a:t>
            </a:r>
            <a:r>
              <a:rPr lang="en-GB" sz="3600" noProof="0" dirty="0"/>
              <a:t>με </a:t>
            </a:r>
            <a:r>
              <a:rPr lang="en-GB" sz="3600" b="1" noProof="0" dirty="0">
                <a:solidFill>
                  <a:srgbClr val="3F6031"/>
                </a:solidFill>
              </a:rPr>
              <a:t>τις αξίες</a:t>
            </a:r>
            <a:r>
              <a:rPr lang="en-GB" sz="3600" noProof="0" dirty="0"/>
              <a:t>, </a:t>
            </a:r>
            <a:r>
              <a:rPr lang="en-GB" sz="3600" b="1" noProof="0" dirty="0">
                <a:solidFill>
                  <a:srgbClr val="3F6031"/>
                </a:solidFill>
              </a:rPr>
              <a:t>τις ροές εργασίας </a:t>
            </a:r>
            <a:r>
              <a:rPr lang="en-GB" sz="3600" noProof="0" dirty="0"/>
              <a:t>και </a:t>
            </a:r>
            <a:r>
              <a:rPr lang="en-GB" sz="3600" b="1" noProof="0" dirty="0">
                <a:solidFill>
                  <a:srgbClr val="3F6031"/>
                </a:solidFill>
              </a:rPr>
              <a:t>τους ανθρώπους</a:t>
            </a:r>
            <a:r>
              <a:rPr lang="en-GB" sz="3600" noProof="0" dirty="0"/>
              <a:t>.</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8F3406-85D7-0DA5-FD22-40BF3FB93808}"/>
              </a:ext>
            </a:extLst>
          </p:cNvPr>
          <p:cNvSpPr txBox="1"/>
          <p:nvPr/>
        </p:nvSpPr>
        <p:spPr>
          <a:xfrm>
            <a:off x="5723674" y="6057900"/>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Υποστηρίζει τη σαφήνεια, την επικοινωνία και τη δημιουργικότητα</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Περιλαμβάνει περιεκτικό σχεδιασμό και ρεαλιστικούς στόχους</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Απαιτεί προβληματισμό σχετικά με τις πραγματικές ανάγκες της εργασίας</a:t>
            </a:r>
          </a:p>
        </p:txBody>
      </p:sp>
      <p:pic>
        <p:nvPicPr>
          <p:cNvPr id="7" name="Γραφικό 6">
            <a:extLst>
              <a:ext uri="{FF2B5EF4-FFF2-40B4-BE49-F238E27FC236}">
                <a16:creationId xmlns:a16="http://schemas.microsoft.com/office/drawing/2014/main" id="{515ACF0B-ADFD-23D3-93D4-A72D099293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619500"/>
            <a:ext cx="4697894" cy="4286869"/>
          </a:xfrm>
          <a:prstGeom prst="rect">
            <a:avLst/>
          </a:prstGeom>
        </p:spPr>
      </p:pic>
    </p:spTree>
    <p:extLst>
      <p:ext uri="{BB962C8B-B14F-4D97-AF65-F5344CB8AC3E}">
        <p14:creationId xmlns:p14="http://schemas.microsoft.com/office/powerpoint/2010/main" val="2363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D136-FF82-D4FF-2EDF-FB44FEACD53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6BDC170-3DF7-752C-C51F-E881E575BD4E}"/>
              </a:ext>
            </a:extLst>
          </p:cNvPr>
          <p:cNvSpPr>
            <a:spLocks noGrp="1"/>
          </p:cNvSpPr>
          <p:nvPr>
            <p:ph type="title"/>
          </p:nvPr>
        </p:nvSpPr>
        <p:spPr>
          <a:xfrm>
            <a:off x="1406071" y="914400"/>
            <a:ext cx="15011400" cy="1143000"/>
          </a:xfrm>
        </p:spPr>
        <p:txBody>
          <a:bodyPr>
            <a:normAutofit/>
          </a:bodyPr>
          <a:lstStyle/>
          <a:p>
            <a:pPr algn="r"/>
            <a:r>
              <a:rPr lang="en-GB" sz="5500" b="1" noProof="0" dirty="0">
                <a:latin typeface="+mn-lt"/>
                <a:ea typeface="+mn-ea"/>
                <a:cs typeface="+mn-cs"/>
              </a:rPr>
              <a:t>Ευθυγράμμιση με την πολιτική της ΕΕ</a:t>
            </a:r>
          </a:p>
        </p:txBody>
      </p:sp>
      <p:sp>
        <p:nvSpPr>
          <p:cNvPr id="5" name="Inhaltsplatzhalter 4">
            <a:extLst>
              <a:ext uri="{FF2B5EF4-FFF2-40B4-BE49-F238E27FC236}">
                <a16:creationId xmlns:a16="http://schemas.microsoft.com/office/drawing/2014/main" id="{6275B234-D863-FC4A-DA11-93B5EE7FF2EC}"/>
              </a:ext>
            </a:extLst>
          </p:cNvPr>
          <p:cNvSpPr>
            <a:spLocks noGrp="1"/>
          </p:cNvSpPr>
          <p:nvPr>
            <p:ph idx="1"/>
          </p:nvPr>
        </p:nvSpPr>
        <p:spPr>
          <a:xfrm>
            <a:off x="1888972" y="3974032"/>
            <a:ext cx="15011400" cy="3733800"/>
          </a:xfrm>
        </p:spPr>
        <p:txBody>
          <a:bodyPr>
            <a:normAutofit lnSpcReduction="10000"/>
          </a:bodyPr>
          <a:lstStyle/>
          <a:p>
            <a:pPr marL="804863" indent="-804863">
              <a:buFont typeface="Wingdings" panose="05000000000000000000" pitchFamily="2" charset="2"/>
              <a:buChar char="Ø"/>
            </a:pPr>
            <a:r>
              <a:rPr lang="en-GB" sz="4400" noProof="0" dirty="0"/>
              <a:t>Ευρωπαϊκό Πλαίσιο Προσόντων (EQF, Επίπεδο 5)</a:t>
            </a:r>
          </a:p>
          <a:p>
            <a:pPr marL="804863" indent="-804863">
              <a:buFont typeface="Wingdings" panose="05000000000000000000" pitchFamily="2" charset="2"/>
              <a:buChar char="Ø"/>
            </a:pPr>
            <a:r>
              <a:rPr lang="en-GB" sz="4400" noProof="0" dirty="0"/>
              <a:t>Ευρωπαϊκό Σύστημα Μεταφοράς και Συσσώρευσης Πιστωτικών Μονάδων (ECTS)</a:t>
            </a:r>
          </a:p>
          <a:p>
            <a:pPr marL="804863" indent="-804863">
              <a:buFont typeface="Wingdings" panose="05000000000000000000" pitchFamily="2" charset="2"/>
              <a:buChar char="Ø"/>
            </a:pPr>
            <a:r>
              <a:rPr lang="en-GB" sz="4400" noProof="0" dirty="0"/>
              <a:t>EQAVET (Διασφάλιση ποιότητας στην ΕΕΚ)</a:t>
            </a:r>
          </a:p>
          <a:p>
            <a:pPr marL="804863" indent="-804863">
              <a:buFont typeface="Wingdings" panose="05000000000000000000" pitchFamily="2" charset="2"/>
              <a:buChar char="Ø"/>
            </a:pPr>
            <a:r>
              <a:rPr lang="en-GB" sz="4400" noProof="0" dirty="0"/>
              <a:t>Πλαίσια ικανοτήτων της ΕΕ</a:t>
            </a:r>
          </a:p>
        </p:txBody>
      </p:sp>
      <p:sp>
        <p:nvSpPr>
          <p:cNvPr id="6" name="Freeform 2">
            <a:extLst>
              <a:ext uri="{FF2B5EF4-FFF2-40B4-BE49-F238E27FC236}">
                <a16:creationId xmlns:a16="http://schemas.microsoft.com/office/drawing/2014/main" id="{780A302C-2B91-EAC7-934C-EB7B454F01B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8EC8E865-F370-D248-FBD8-1A270B40CB8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653734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2989-469E-54D1-7FD5-481F4961A9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3AFA36-1828-8DAB-D5A8-A7BF93F2111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50B3A7-1643-AE4D-155D-B04843C8F5F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264B307-C8AB-B60F-8D9C-F57FD3F6BDE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Από το όραμα στην πράξη. Τι χρειάζεται;</a:t>
            </a:r>
            <a:endParaRPr lang="en-GB" sz="5000" b="1" noProof="0" dirty="0"/>
          </a:p>
        </p:txBody>
      </p:sp>
      <p:graphicFrame>
        <p:nvGraphicFramePr>
          <p:cNvPr id="4" name="Πίνακας 3">
            <a:extLst>
              <a:ext uri="{FF2B5EF4-FFF2-40B4-BE49-F238E27FC236}">
                <a16:creationId xmlns:a16="http://schemas.microsoft.com/office/drawing/2014/main" id="{762A80A5-62B1-F102-622A-793A49AFD324}"/>
              </a:ext>
            </a:extLst>
          </p:cNvPr>
          <p:cNvGraphicFramePr>
            <a:graphicFrameLocks noGrp="1"/>
          </p:cNvGraphicFramePr>
          <p:nvPr>
            <p:extLst>
              <p:ext uri="{D42A27DB-BD31-4B8C-83A1-F6EECF244321}">
                <p14:modId xmlns:p14="http://schemas.microsoft.com/office/powerpoint/2010/main" val="1415613368"/>
              </p:ext>
            </p:extLst>
          </p:nvPr>
        </p:nvGraphicFramePr>
        <p:xfrm>
          <a:off x="1851991" y="3086100"/>
          <a:ext cx="14935200" cy="7003235"/>
        </p:xfrm>
        <a:graphic>
          <a:graphicData uri="http://schemas.openxmlformats.org/drawingml/2006/table">
            <a:tbl>
              <a:tblPr>
                <a:tableStyleId>{5940675A-B579-460E-94D1-54222C63F5DA}</a:tableStyleId>
              </a:tblPr>
              <a:tblGrid>
                <a:gridCol w="6858000">
                  <a:extLst>
                    <a:ext uri="{9D8B030D-6E8A-4147-A177-3AD203B41FA5}">
                      <a16:colId xmlns:a16="http://schemas.microsoft.com/office/drawing/2014/main" val="3321694859"/>
                    </a:ext>
                  </a:extLst>
                </a:gridCol>
                <a:gridCol w="8077200">
                  <a:extLst>
                    <a:ext uri="{9D8B030D-6E8A-4147-A177-3AD203B41FA5}">
                      <a16:colId xmlns:a16="http://schemas.microsoft.com/office/drawing/2014/main" val="807358050"/>
                    </a:ext>
                  </a:extLst>
                </a:gridCol>
              </a:tblGrid>
              <a:tr h="1212035">
                <a:tc>
                  <a:txBody>
                    <a:bodyPr/>
                    <a:lstStyle/>
                    <a:p>
                      <a:pPr marL="0" algn="l" defTabSz="914400" rtl="0" eaLnBrk="1" latinLnBrk="0" hangingPunct="1">
                        <a:spcBef>
                          <a:spcPts val="1800"/>
                        </a:spcBef>
                        <a:spcAft>
                          <a:spcPts val="1800"/>
                        </a:spcAft>
                      </a:pPr>
                      <a:r>
                        <a:rPr lang="en-GB" sz="4500" b="1" kern="1200" noProof="0" dirty="0">
                          <a:solidFill>
                            <a:schemeClr val="bg1"/>
                          </a:solidFill>
                          <a:latin typeface="+mn-lt"/>
                          <a:ea typeface="+mn-ea"/>
                          <a:cs typeface="+mn-cs"/>
                        </a:rPr>
                        <a:t>Βήμα</a:t>
                      </a:r>
                      <a:endParaRPr lang="en-GB" sz="4500" b="1"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1800"/>
                        </a:spcBef>
                        <a:spcAft>
                          <a:spcPts val="1800"/>
                        </a:spcAft>
                      </a:pPr>
                      <a:r>
                        <a:rPr lang="en-GB" sz="4500" b="1" noProof="0" dirty="0">
                          <a:solidFill>
                            <a:schemeClr val="bg1"/>
                          </a:solidFill>
                        </a:rPr>
                        <a:t>Τι σημαίνει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71412109"/>
                  </a:ext>
                </a:extLst>
              </a:tr>
              <a:tr h="974393">
                <a:tc>
                  <a:txBody>
                    <a:bodyPr/>
                    <a:lstStyle/>
                    <a:p>
                      <a:pPr marL="514350" indent="-514350">
                        <a:spcBef>
                          <a:spcPts val="600"/>
                        </a:spcBef>
                        <a:spcAft>
                          <a:spcPts val="600"/>
                        </a:spcAft>
                        <a:buAutoNum type="arabicPeriod"/>
                      </a:pPr>
                      <a:r>
                        <a:rPr lang="en-GB" sz="3500" noProof="0" dirty="0">
                          <a:solidFill>
                            <a:schemeClr val="bg1"/>
                          </a:solidFill>
                        </a:rPr>
                        <a:t>Καθορισμός συγκεκριμένων στόχων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Με βάση τις πραγματικές ανάγκες από πολλαπλούς ρόλους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70785705"/>
                  </a:ext>
                </a:extLst>
              </a:tr>
              <a:tr h="974393">
                <a:tc>
                  <a:txBody>
                    <a:bodyPr/>
                    <a:lstStyle/>
                    <a:p>
                      <a:pPr>
                        <a:spcBef>
                          <a:spcPts val="600"/>
                        </a:spcBef>
                        <a:spcAft>
                          <a:spcPts val="600"/>
                        </a:spcAft>
                      </a:pPr>
                      <a:r>
                        <a:rPr lang="en-GB" sz="3500" noProof="0" dirty="0">
                          <a:solidFill>
                            <a:schemeClr val="bg1"/>
                          </a:solidFill>
                        </a:rPr>
                        <a:t>2. Χαρτογραφήστε τις τρέχουσες ροές εργασίας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Προσδιορίστε τις τριβές και τις ευκαιρίες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2435576632"/>
                  </a:ext>
                </a:extLst>
              </a:tr>
              <a:tr h="974393">
                <a:tc>
                  <a:txBody>
                    <a:bodyPr/>
                    <a:lstStyle/>
                    <a:p>
                      <a:pPr>
                        <a:spcBef>
                          <a:spcPts val="600"/>
                        </a:spcBef>
                        <a:spcAft>
                          <a:spcPts val="600"/>
                        </a:spcAft>
                      </a:pPr>
                      <a:r>
                        <a:rPr lang="en-GB" sz="3500" noProof="0" dirty="0">
                          <a:solidFill>
                            <a:schemeClr val="bg1"/>
                          </a:solidFill>
                        </a:rPr>
                        <a:t>3. Προτεραιοποιήστε τις ενέργειες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Εστιάστε στην επίδραση, μειώστε τα περιττά βήματα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930076091"/>
                  </a:ext>
                </a:extLst>
              </a:tr>
              <a:tr h="974393">
                <a:tc>
                  <a:txBody>
                    <a:bodyPr/>
                    <a:lstStyle/>
                    <a:p>
                      <a:pPr>
                        <a:spcBef>
                          <a:spcPts val="600"/>
                        </a:spcBef>
                        <a:spcAft>
                          <a:spcPts val="600"/>
                        </a:spcAft>
                      </a:pPr>
                      <a:r>
                        <a:rPr lang="en-GB" sz="3500" noProof="0" dirty="0">
                          <a:solidFill>
                            <a:schemeClr val="bg1"/>
                          </a:solidFill>
                        </a:rPr>
                        <a:t>4. Δημιουργία χάρτη πορείας για την υλοποίηση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Καθορισμός ρόλων, χρονοδιαγραμμάτων και εργαλείων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90012600"/>
                  </a:ext>
                </a:extLst>
              </a:tr>
              <a:tr h="974393">
                <a:tc>
                  <a:txBody>
                    <a:bodyPr/>
                    <a:lstStyle/>
                    <a:p>
                      <a:pPr>
                        <a:spcBef>
                          <a:spcPts val="600"/>
                        </a:spcBef>
                        <a:spcAft>
                          <a:spcPts val="600"/>
                        </a:spcAft>
                      </a:pPr>
                      <a:r>
                        <a:rPr lang="en-GB" sz="3500" noProof="0" dirty="0">
                          <a:solidFill>
                            <a:schemeClr val="bg1"/>
                          </a:solidFill>
                        </a:rPr>
                        <a:t>5. Δημιουργήστε βρόχους ανατροφοδότησης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Προσαρμόστε καθώς προχωράτε, όχι μόνο μετά</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1507679330"/>
                  </a:ext>
                </a:extLst>
              </a:tr>
            </a:tbl>
          </a:graphicData>
        </a:graphic>
      </p:graphicFrame>
    </p:spTree>
    <p:extLst>
      <p:ext uri="{BB962C8B-B14F-4D97-AF65-F5344CB8AC3E}">
        <p14:creationId xmlns:p14="http://schemas.microsoft.com/office/powerpoint/2010/main" val="2958159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6C93-9447-C888-8EBE-5AC572CCDE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B2D3B7-F2FA-90FA-053F-7E67A07E45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7541C1-ECF8-9FEF-D477-0E545C15428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45A0E3-9219-32AA-8769-717023488B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Κατανόηση της αντίστασης στην ψηφιακή αλλαγή</a:t>
            </a:r>
            <a:endParaRPr lang="en-GB" sz="5000" b="1" noProof="0" dirty="0"/>
          </a:p>
        </p:txBody>
      </p:sp>
      <p:sp>
        <p:nvSpPr>
          <p:cNvPr id="8" name="TextBox 7">
            <a:extLst>
              <a:ext uri="{FF2B5EF4-FFF2-40B4-BE49-F238E27FC236}">
                <a16:creationId xmlns:a16="http://schemas.microsoft.com/office/drawing/2014/main" id="{CCE7F859-333B-E1DE-8476-F9138A353C27}"/>
              </a:ext>
            </a:extLst>
          </p:cNvPr>
          <p:cNvSpPr txBox="1"/>
          <p:nvPr/>
        </p:nvSpPr>
        <p:spPr>
          <a:xfrm>
            <a:off x="838200" y="3265004"/>
            <a:ext cx="11237842" cy="3756991"/>
          </a:xfrm>
          <a:prstGeom prst="rect">
            <a:avLst/>
          </a:prstGeom>
          <a:noFill/>
        </p:spPr>
        <p:txBody>
          <a:bodyPr wrap="square">
            <a:spAutoFit/>
          </a:bodyPr>
          <a:lstStyle/>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Η αντίσταση δεν είναι αποτυχία — είναι ανατροφοδότηση</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Μπορεί να αντανακλά φόβο, σύγχυση ή αποκλεισμό</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Οι εκπαιδευτές βοηθούν στην αποκωδικοποίηση των ανησυχιών και στη μείωση του άγχους</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Οι μικρές επιτυχίες χτίζουν εμπιστοσύνη</a:t>
            </a:r>
          </a:p>
        </p:txBody>
      </p:sp>
      <p:pic>
        <p:nvPicPr>
          <p:cNvPr id="9" name="Γραφικό 8">
            <a:extLst>
              <a:ext uri="{FF2B5EF4-FFF2-40B4-BE49-F238E27FC236}">
                <a16:creationId xmlns:a16="http://schemas.microsoft.com/office/drawing/2014/main" id="{04A88795-C69F-BF1B-81CE-BE81C5479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2956891"/>
            <a:ext cx="4446104" cy="4267200"/>
          </a:xfrm>
          <a:prstGeom prst="rect">
            <a:avLst/>
          </a:prstGeom>
        </p:spPr>
      </p:pic>
      <p:sp>
        <p:nvSpPr>
          <p:cNvPr id="12" name="TextBox 11">
            <a:extLst>
              <a:ext uri="{FF2B5EF4-FFF2-40B4-BE49-F238E27FC236}">
                <a16:creationId xmlns:a16="http://schemas.microsoft.com/office/drawing/2014/main" id="{D345BBD1-AC0D-8801-2104-14054EB89DE8}"/>
              </a:ext>
            </a:extLst>
          </p:cNvPr>
          <p:cNvSpPr txBox="1"/>
          <p:nvPr/>
        </p:nvSpPr>
        <p:spPr>
          <a:xfrm>
            <a:off x="1205948" y="8702815"/>
            <a:ext cx="15876104" cy="707886"/>
          </a:xfrm>
          <a:prstGeom prst="rect">
            <a:avLst/>
          </a:prstGeom>
          <a:solidFill>
            <a:srgbClr val="04A6C2"/>
          </a:solidFill>
        </p:spPr>
        <p:txBody>
          <a:bodyPr wrap="square">
            <a:spAutoFit/>
          </a:bodyPr>
          <a:lstStyle/>
          <a:p>
            <a:pPr algn="ctr"/>
            <a:r>
              <a:rPr lang="en-GB" sz="4000" b="1" i="1" noProof="0" dirty="0">
                <a:solidFill>
                  <a:schemeClr val="bg1"/>
                </a:solidFill>
              </a:rPr>
              <a:t>Η αλλαγή δεν αποτυγχάνει λόγω των εργαλείων. Αποτυγχάνει όταν οι άνθρωποι αισθάνονται αποκλεισμένοι</a:t>
            </a:r>
          </a:p>
        </p:txBody>
      </p:sp>
    </p:spTree>
    <p:extLst>
      <p:ext uri="{BB962C8B-B14F-4D97-AF65-F5344CB8AC3E}">
        <p14:creationId xmlns:p14="http://schemas.microsoft.com/office/powerpoint/2010/main" val="3249871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7AAA-CEDA-961C-39C9-766EAFAF9F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FB23A-BDE2-B711-CBE4-8E856FD8DB8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B73A5324-9FCE-4F09-C53F-C8FFA490C0E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p>
        </p:txBody>
      </p:sp>
      <p:sp>
        <p:nvSpPr>
          <p:cNvPr id="5" name="TextBox 4">
            <a:extLst>
              <a:ext uri="{FF2B5EF4-FFF2-40B4-BE49-F238E27FC236}">
                <a16:creationId xmlns:a16="http://schemas.microsoft.com/office/drawing/2014/main" id="{498B93C4-AD6F-35C7-6544-B6EE1A8093EF}"/>
              </a:ext>
            </a:extLst>
          </p:cNvPr>
          <p:cNvSpPr txBox="1"/>
          <p:nvPr/>
        </p:nvSpPr>
        <p:spPr>
          <a:xfrm>
            <a:off x="0" y="990712"/>
            <a:ext cx="16687800" cy="769441"/>
          </a:xfrm>
          <a:prstGeom prst="rect">
            <a:avLst/>
          </a:prstGeom>
          <a:noFill/>
        </p:spPr>
        <p:txBody>
          <a:bodyPr wrap="square">
            <a:spAutoFit/>
          </a:bodyPr>
          <a:lstStyle/>
          <a:p>
            <a:pPr lvl="0" algn="r"/>
            <a:r>
              <a:rPr lang="en-GB" sz="4400" b="1" noProof="0" dirty="0"/>
              <a:t>Προσαρμογή των εργαλείων στις ανάγκες</a:t>
            </a:r>
          </a:p>
        </p:txBody>
      </p:sp>
      <p:graphicFrame>
        <p:nvGraphicFramePr>
          <p:cNvPr id="4" name="Πίνακας 3">
            <a:extLst>
              <a:ext uri="{FF2B5EF4-FFF2-40B4-BE49-F238E27FC236}">
                <a16:creationId xmlns:a16="http://schemas.microsoft.com/office/drawing/2014/main" id="{21FD42F0-25DE-94DA-981F-F6F8F503AF72}"/>
              </a:ext>
            </a:extLst>
          </p:cNvPr>
          <p:cNvGraphicFramePr>
            <a:graphicFrameLocks noGrp="1"/>
          </p:cNvGraphicFramePr>
          <p:nvPr>
            <p:extLst>
              <p:ext uri="{D42A27DB-BD31-4B8C-83A1-F6EECF244321}">
                <p14:modId xmlns:p14="http://schemas.microsoft.com/office/powerpoint/2010/main" val="1411708048"/>
              </p:ext>
            </p:extLst>
          </p:nvPr>
        </p:nvGraphicFramePr>
        <p:xfrm>
          <a:off x="2971800" y="2400300"/>
          <a:ext cx="13944600" cy="7732348"/>
        </p:xfrm>
        <a:graphic>
          <a:graphicData uri="http://schemas.openxmlformats.org/drawingml/2006/table">
            <a:tbl>
              <a:tblPr>
                <a:tableStyleId>{5940675A-B579-460E-94D1-54222C63F5DA}</a:tableStyleId>
              </a:tblPr>
              <a:tblGrid>
                <a:gridCol w="4648200">
                  <a:extLst>
                    <a:ext uri="{9D8B030D-6E8A-4147-A177-3AD203B41FA5}">
                      <a16:colId xmlns:a16="http://schemas.microsoft.com/office/drawing/2014/main" val="705434875"/>
                    </a:ext>
                  </a:extLst>
                </a:gridCol>
                <a:gridCol w="4800600">
                  <a:extLst>
                    <a:ext uri="{9D8B030D-6E8A-4147-A177-3AD203B41FA5}">
                      <a16:colId xmlns:a16="http://schemas.microsoft.com/office/drawing/2014/main" val="1780786107"/>
                    </a:ext>
                  </a:extLst>
                </a:gridCol>
                <a:gridCol w="4495800">
                  <a:extLst>
                    <a:ext uri="{9D8B030D-6E8A-4147-A177-3AD203B41FA5}">
                      <a16:colId xmlns:a16="http://schemas.microsoft.com/office/drawing/2014/main" val="3221374552"/>
                    </a:ext>
                  </a:extLst>
                </a:gridCol>
              </a:tblGrid>
              <a:tr h="811411">
                <a:tc>
                  <a:txBody>
                    <a:bodyPr/>
                    <a:lstStyle/>
                    <a:p>
                      <a:r>
                        <a:rPr lang="en-GB" sz="2800" b="1" noProof="0" dirty="0">
                          <a:solidFill>
                            <a:schemeClr val="bg1"/>
                          </a:solidFill>
                        </a:rPr>
                        <a:t>Εργασία</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2800" b="1" noProof="0" dirty="0">
                          <a:solidFill>
                            <a:schemeClr val="bg1"/>
                          </a:solidFill>
                        </a:rPr>
                        <a:t>Παράδειγμα καλής προσαρμογής</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2800" b="1" noProof="0" dirty="0">
                          <a:solidFill>
                            <a:schemeClr val="bg1"/>
                          </a:solidFill>
                        </a:rPr>
                        <a:t>Τι πρέπει να ελέγξετε</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extLst>
                  <a:ext uri="{0D108BD9-81ED-4DB2-BD59-A6C34878D82A}">
                    <a16:rowId xmlns:a16="http://schemas.microsoft.com/office/drawing/2014/main" val="2811462625"/>
                  </a:ext>
                </a:extLst>
              </a:tr>
              <a:tr h="1342109">
                <a:tc>
                  <a:txBody>
                    <a:bodyPr/>
                    <a:lstStyle/>
                    <a:p>
                      <a:r>
                        <a:rPr lang="en-GB" sz="1800" b="1" noProof="0" dirty="0"/>
                        <a:t>Κοινή χρήση αρχείων</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Κοινόχρηστοι φάκελοι με κανόνες ονοματολογίας</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Ιχνηλασιμότητα, πρόσβαση</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2424357"/>
                  </a:ext>
                </a:extLst>
              </a:tr>
              <a:tr h="1960185">
                <a:tc>
                  <a:txBody>
                    <a:bodyPr/>
                    <a:lstStyle/>
                    <a:p>
                      <a:r>
                        <a:rPr lang="en-GB" sz="1800" b="1" noProof="0" dirty="0"/>
                        <a:t>Προγραμματισμός προβών</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Κοινόχρηστα ημερολόγια με ρυθμίσεις ζώνης ώρας</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Σαφήνεια, διαθεσιμότητα</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1263415"/>
                  </a:ext>
                </a:extLst>
              </a:tr>
              <a:tr h="1960185">
                <a:tc>
                  <a:txBody>
                    <a:bodyPr/>
                    <a:lstStyle/>
                    <a:p>
                      <a:r>
                        <a:rPr lang="en-GB" sz="1800" b="1" noProof="0" dirty="0"/>
                        <a:t>Δημιουργικός συν-σχεδιασμός</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Εργαλεία που υποστηρίζουν σχολιασμό ή δημιουργία εκδόσεων</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Ευκολία χρήσης, συνεργασία</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1404190"/>
                  </a:ext>
                </a:extLst>
              </a:tr>
              <a:tr h="1342109">
                <a:tc>
                  <a:txBody>
                    <a:bodyPr/>
                    <a:lstStyle/>
                    <a:p>
                      <a:r>
                        <a:rPr lang="en-GB" sz="1800" b="1" noProof="0" dirty="0"/>
                        <a:t>Ενημερώσεις ομάδας</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Πλατφόρμες έργων ή νήματα συνομιλίας</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noProof="0" dirty="0"/>
                        <a:t>Ορατότητα, εστίαση</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1183880"/>
                  </a:ext>
                </a:extLst>
              </a:tr>
            </a:tbl>
          </a:graphicData>
        </a:graphic>
      </p:graphicFrame>
      <p:pic>
        <p:nvPicPr>
          <p:cNvPr id="6" name="Γραφικό 5">
            <a:extLst>
              <a:ext uri="{FF2B5EF4-FFF2-40B4-BE49-F238E27FC236}">
                <a16:creationId xmlns:a16="http://schemas.microsoft.com/office/drawing/2014/main" id="{A6CDC1BF-711F-CFA6-F100-421EADFA2C5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00200" y="3440159"/>
            <a:ext cx="1080000" cy="1080000"/>
          </a:xfrm>
          <a:prstGeom prst="rect">
            <a:avLst/>
          </a:prstGeom>
        </p:spPr>
      </p:pic>
      <p:pic>
        <p:nvPicPr>
          <p:cNvPr id="7" name="Γραφικό 6">
            <a:extLst>
              <a:ext uri="{FF2B5EF4-FFF2-40B4-BE49-F238E27FC236}">
                <a16:creationId xmlns:a16="http://schemas.microsoft.com/office/drawing/2014/main" id="{0B221F3A-F381-100F-2E64-70E41E8DD71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600200" y="5054100"/>
            <a:ext cx="1080000" cy="1080000"/>
          </a:xfrm>
          <a:prstGeom prst="rect">
            <a:avLst/>
          </a:prstGeom>
        </p:spPr>
      </p:pic>
      <p:pic>
        <p:nvPicPr>
          <p:cNvPr id="10" name="Γραφικό 9">
            <a:extLst>
              <a:ext uri="{FF2B5EF4-FFF2-40B4-BE49-F238E27FC236}">
                <a16:creationId xmlns:a16="http://schemas.microsoft.com/office/drawing/2014/main" id="{8013A0E3-B4C2-EBD6-D0D8-C9B67CF6F9A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600200" y="6953578"/>
            <a:ext cx="1080000" cy="1080000"/>
          </a:xfrm>
          <a:prstGeom prst="rect">
            <a:avLst/>
          </a:prstGeom>
        </p:spPr>
      </p:pic>
      <p:pic>
        <p:nvPicPr>
          <p:cNvPr id="11" name="Γραφικό 10">
            <a:extLst>
              <a:ext uri="{FF2B5EF4-FFF2-40B4-BE49-F238E27FC236}">
                <a16:creationId xmlns:a16="http://schemas.microsoft.com/office/drawing/2014/main" id="{F29272AD-EB74-1FAF-043F-4D4DFD417379}"/>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600200" y="8711700"/>
            <a:ext cx="1080000" cy="1080000"/>
          </a:xfrm>
          <a:prstGeom prst="rect">
            <a:avLst/>
          </a:prstGeom>
        </p:spPr>
      </p:pic>
    </p:spTree>
    <p:extLst>
      <p:ext uri="{BB962C8B-B14F-4D97-AF65-F5344CB8AC3E}">
        <p14:creationId xmlns:p14="http://schemas.microsoft.com/office/powerpoint/2010/main" val="3560657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DF70-6ACB-94E0-3E43-E55B53535E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EABD44-4C17-B658-B7E7-16713CBE30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6C6E955-EF25-DC19-43C3-D99C17ACCC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77923D-E51E-EDFF-72BE-31E9FCB4424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Εξερεύνηση των νέων τεχνολογιών στις παραστατικές τέχνες</a:t>
            </a:r>
            <a:endParaRPr lang="en-GB" sz="5000" b="1" noProof="0" dirty="0"/>
          </a:p>
        </p:txBody>
      </p:sp>
      <p:sp>
        <p:nvSpPr>
          <p:cNvPr id="8" name="TextBox 7">
            <a:extLst>
              <a:ext uri="{FF2B5EF4-FFF2-40B4-BE49-F238E27FC236}">
                <a16:creationId xmlns:a16="http://schemas.microsoft.com/office/drawing/2014/main" id="{692654AC-DAA9-2C2F-9C53-9608D043745D}"/>
              </a:ext>
            </a:extLst>
          </p:cNvPr>
          <p:cNvSpPr txBox="1"/>
          <p:nvPr/>
        </p:nvSpPr>
        <p:spPr>
          <a:xfrm>
            <a:off x="679172" y="5041085"/>
            <a:ext cx="11237842" cy="4153958"/>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200" noProof="0" dirty="0"/>
              <a:t>Εξερευνήστε τα νέα εργαλεία με σαφή σκοπό</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200" noProof="0" dirty="0"/>
              <a:t>Ξεκινήστε με χρήσεις χαμηλού κινδύνου (π.χ. δοκιμή ιδεών, προεπισκοπήσεις)</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200" noProof="0" dirty="0"/>
              <a:t>Δώστε προτεραιότητα στη δημιουργικότητα και την ένταξη</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200" noProof="0" dirty="0"/>
              <a:t>Συζητήστε θέματα ηθικής: ιδιοκτησία, διαφάνεια, προσβασιμότητα</a:t>
            </a:r>
          </a:p>
        </p:txBody>
      </p:sp>
      <p:sp>
        <p:nvSpPr>
          <p:cNvPr id="12" name="TextBox 11">
            <a:extLst>
              <a:ext uri="{FF2B5EF4-FFF2-40B4-BE49-F238E27FC236}">
                <a16:creationId xmlns:a16="http://schemas.microsoft.com/office/drawing/2014/main" id="{97860079-A435-F05A-DFD5-70784D0FEBF7}"/>
              </a:ext>
            </a:extLst>
          </p:cNvPr>
          <p:cNvSpPr txBox="1"/>
          <p:nvPr/>
        </p:nvSpPr>
        <p:spPr>
          <a:xfrm>
            <a:off x="705678" y="2710305"/>
            <a:ext cx="17353722" cy="1169551"/>
          </a:xfrm>
          <a:prstGeom prst="rect">
            <a:avLst/>
          </a:prstGeom>
          <a:noFill/>
        </p:spPr>
        <p:txBody>
          <a:bodyPr wrap="square">
            <a:spAutoFit/>
          </a:bodyPr>
          <a:lstStyle/>
          <a:p>
            <a:r>
              <a:rPr lang="en-GB" sz="3500" b="1" noProof="0" dirty="0">
                <a:solidFill>
                  <a:srgbClr val="3F6031"/>
                </a:solidFill>
              </a:rPr>
              <a:t>Οι αναδυόμενες τεχνολογίες προσφέρουν συναρπαστικές δυνατότητες στις παραστατικές τέχνες, αλλά πρέπει να προσεγγίζονται με προσοχή, προσοχή και ευθυγράμμιση με τις αξίες και τις ικανότητες των μαθητών σας.</a:t>
            </a:r>
          </a:p>
        </p:txBody>
      </p:sp>
      <p:grpSp>
        <p:nvGrpSpPr>
          <p:cNvPr id="17" name="Ομάδα 16">
            <a:extLst>
              <a:ext uri="{FF2B5EF4-FFF2-40B4-BE49-F238E27FC236}">
                <a16:creationId xmlns:a16="http://schemas.microsoft.com/office/drawing/2014/main" id="{B78D92E9-CF58-3D5F-250C-9AAF0E6BC9A6}"/>
              </a:ext>
            </a:extLst>
          </p:cNvPr>
          <p:cNvGrpSpPr/>
          <p:nvPr/>
        </p:nvGrpSpPr>
        <p:grpSpPr>
          <a:xfrm>
            <a:off x="11739832" y="4529448"/>
            <a:ext cx="4947968" cy="4318600"/>
            <a:chOff x="11779590" y="4072700"/>
            <a:chExt cx="4947968" cy="4318600"/>
          </a:xfrm>
        </p:grpSpPr>
        <p:pic>
          <p:nvPicPr>
            <p:cNvPr id="13" name="Γραφικό 12">
              <a:extLst>
                <a:ext uri="{FF2B5EF4-FFF2-40B4-BE49-F238E27FC236}">
                  <a16:creationId xmlns:a16="http://schemas.microsoft.com/office/drawing/2014/main" id="{EF25A9BC-75FE-559B-FAE3-083AE519D81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5600" y="4072700"/>
              <a:ext cx="1800000" cy="1800000"/>
            </a:xfrm>
            <a:prstGeom prst="rect">
              <a:avLst/>
            </a:prstGeom>
          </p:spPr>
        </p:pic>
        <p:pic>
          <p:nvPicPr>
            <p:cNvPr id="14" name="Γραφικό 13">
              <a:extLst>
                <a:ext uri="{FF2B5EF4-FFF2-40B4-BE49-F238E27FC236}">
                  <a16:creationId xmlns:a16="http://schemas.microsoft.com/office/drawing/2014/main" id="{1B3710F9-62C4-97A3-9F95-92EDAEC2E5E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779590" y="4608802"/>
              <a:ext cx="1800000" cy="1800000"/>
            </a:xfrm>
            <a:prstGeom prst="rect">
              <a:avLst/>
            </a:prstGeom>
          </p:spPr>
        </p:pic>
        <p:pic>
          <p:nvPicPr>
            <p:cNvPr id="15" name="Γραφικό 14">
              <a:extLst>
                <a:ext uri="{FF2B5EF4-FFF2-40B4-BE49-F238E27FC236}">
                  <a16:creationId xmlns:a16="http://schemas.microsoft.com/office/drawing/2014/main" id="{059D4484-96CD-439E-6DFF-4A856C3956F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927558" y="6167172"/>
              <a:ext cx="1800000" cy="1800000"/>
            </a:xfrm>
            <a:prstGeom prst="rect">
              <a:avLst/>
            </a:prstGeom>
          </p:spPr>
        </p:pic>
        <p:pic>
          <p:nvPicPr>
            <p:cNvPr id="16" name="Γραφικό 15">
              <a:extLst>
                <a:ext uri="{FF2B5EF4-FFF2-40B4-BE49-F238E27FC236}">
                  <a16:creationId xmlns:a16="http://schemas.microsoft.com/office/drawing/2014/main" id="{0C00BE7E-96ED-4D89-3969-15F643F4A17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542165" y="6591300"/>
              <a:ext cx="1800000" cy="1800000"/>
            </a:xfrm>
            <a:prstGeom prst="rect">
              <a:avLst/>
            </a:prstGeom>
          </p:spPr>
        </p:pic>
      </p:grpSp>
      <p:sp>
        <p:nvSpPr>
          <p:cNvPr id="18" name="TextBox 17">
            <a:extLst>
              <a:ext uri="{FF2B5EF4-FFF2-40B4-BE49-F238E27FC236}">
                <a16:creationId xmlns:a16="http://schemas.microsoft.com/office/drawing/2014/main" id="{FC42ECDB-74FB-85D0-EB6B-762393B61C9C}"/>
              </a:ext>
            </a:extLst>
          </p:cNvPr>
          <p:cNvSpPr txBox="1"/>
          <p:nvPr/>
        </p:nvSpPr>
        <p:spPr>
          <a:xfrm>
            <a:off x="12970565" y="8112732"/>
            <a:ext cx="1050235" cy="861774"/>
          </a:xfrm>
          <a:prstGeom prst="rect">
            <a:avLst/>
          </a:prstGeom>
          <a:noFill/>
        </p:spPr>
        <p:txBody>
          <a:bodyPr wrap="square">
            <a:spAutoFit/>
          </a:bodyPr>
          <a:lstStyle/>
          <a:p>
            <a:r>
              <a:rPr lang="en-GB" sz="5000" b="1" noProof="0" dirty="0">
                <a:solidFill>
                  <a:srgbClr val="569938"/>
                </a:solidFill>
              </a:rPr>
              <a:t>XR</a:t>
            </a:r>
          </a:p>
        </p:txBody>
      </p:sp>
      <p:sp>
        <p:nvSpPr>
          <p:cNvPr id="19" name="TextBox 18">
            <a:extLst>
              <a:ext uri="{FF2B5EF4-FFF2-40B4-BE49-F238E27FC236}">
                <a16:creationId xmlns:a16="http://schemas.microsoft.com/office/drawing/2014/main" id="{0F9529ED-41B2-3EB4-6E54-2CA6E968B91B}"/>
              </a:ext>
            </a:extLst>
          </p:cNvPr>
          <p:cNvSpPr txBox="1"/>
          <p:nvPr/>
        </p:nvSpPr>
        <p:spPr>
          <a:xfrm>
            <a:off x="12209931" y="5826974"/>
            <a:ext cx="1050235" cy="861774"/>
          </a:xfrm>
          <a:prstGeom prst="rect">
            <a:avLst/>
          </a:prstGeom>
          <a:noFill/>
        </p:spPr>
        <p:txBody>
          <a:bodyPr wrap="square">
            <a:spAutoFit/>
          </a:bodyPr>
          <a:lstStyle/>
          <a:p>
            <a:r>
              <a:rPr lang="en-GB" sz="5000" b="1" noProof="0" dirty="0">
                <a:solidFill>
                  <a:srgbClr val="569938"/>
                </a:solidFill>
              </a:rPr>
              <a:t>VR</a:t>
            </a:r>
          </a:p>
        </p:txBody>
      </p:sp>
    </p:spTree>
    <p:extLst>
      <p:ext uri="{BB962C8B-B14F-4D97-AF65-F5344CB8AC3E}">
        <p14:creationId xmlns:p14="http://schemas.microsoft.com/office/powerpoint/2010/main" val="702125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1B35-DA6A-2374-A097-BDEE477C51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46A8A1-F27C-C825-1193-69E0FB50A620}"/>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425897-9597-DBA2-43AA-8AD00119928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30225B1-E9B1-9CB4-0334-EE716C7650DE}"/>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Δραστηριότητα C4.A7</a:t>
            </a:r>
            <a:endParaRPr lang="en-GB" sz="6000" noProof="0" dirty="0">
              <a:solidFill>
                <a:srgbClr val="3F6031"/>
              </a:solidFill>
            </a:endParaRPr>
          </a:p>
        </p:txBody>
      </p:sp>
      <p:sp>
        <p:nvSpPr>
          <p:cNvPr id="7" name="TextBox 6">
            <a:extLst>
              <a:ext uri="{FF2B5EF4-FFF2-40B4-BE49-F238E27FC236}">
                <a16:creationId xmlns:a16="http://schemas.microsoft.com/office/drawing/2014/main" id="{79261C75-285B-C128-6566-40ADACE3F70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Μία δέσμευση, ένα εργαλείο</a:t>
            </a:r>
          </a:p>
        </p:txBody>
      </p:sp>
      <p:sp>
        <p:nvSpPr>
          <p:cNvPr id="6" name="TextBox 5">
            <a:extLst>
              <a:ext uri="{FF2B5EF4-FFF2-40B4-BE49-F238E27FC236}">
                <a16:creationId xmlns:a16="http://schemas.microsoft.com/office/drawing/2014/main" id="{D459C844-95BC-C1CD-C784-27E804C60636}"/>
              </a:ext>
            </a:extLst>
          </p:cNvPr>
          <p:cNvSpPr txBox="1"/>
          <p:nvPr/>
        </p:nvSpPr>
        <p:spPr>
          <a:xfrm>
            <a:off x="4278086" y="6049096"/>
            <a:ext cx="12170227" cy="221599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Ποια είναι μια μικρή, συγκεκριμένη δέσμευση που θα αναλάβετε ως εκπαιδευτής για να υποστηρίξετε ασφαλέστερες, πιο βιώσιμες ή πιο περιεκτικές ψηφιακές πρακτικές;</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Ποιο ψηφιακό εργαλείο, μέθοδο επικοινωνίας ή εργασιακή συνήθεια θα διερευνήσετε πιο βαθιά ή θα προωθήσετε στους μαθητές σας;</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4137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9F61-396C-BA16-49AA-8B9A8F8131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4DED8C-442A-1DF6-4D30-C933BDC02C1A}"/>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21BB6C-0607-61C7-3134-EEF1D8651E4F}"/>
              </a:ext>
            </a:extLst>
          </p:cNvPr>
          <p:cNvSpPr/>
          <p:nvPr/>
        </p:nvSpPr>
        <p:spPr>
          <a:xfrm rot="-10800000">
            <a:off x="4471737" y="49149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A79ADEE-6721-B41A-CE75-CBC5B46CAE5B}"/>
              </a:ext>
            </a:extLst>
          </p:cNvPr>
          <p:cNvSpPr txBox="1"/>
          <p:nvPr/>
        </p:nvSpPr>
        <p:spPr>
          <a:xfrm>
            <a:off x="5715000" y="952500"/>
            <a:ext cx="3886200" cy="1015663"/>
          </a:xfrm>
          <a:prstGeom prst="rect">
            <a:avLst/>
          </a:prstGeom>
          <a:noFill/>
        </p:spPr>
        <p:txBody>
          <a:bodyPr wrap="square">
            <a:spAutoFit/>
          </a:bodyPr>
          <a:lstStyle/>
          <a:p>
            <a:pPr lvl="0"/>
            <a:r>
              <a:rPr lang="en-GB" sz="6000" b="1" noProof="0" dirty="0">
                <a:solidFill>
                  <a:schemeClr val="tx1"/>
                </a:solidFill>
                <a:effectLst/>
                <a:latin typeface="+mn-lt"/>
              </a:rPr>
              <a:t>Μάθημα 4</a:t>
            </a:r>
            <a:endParaRPr lang="en-GB" sz="6000" noProof="0" dirty="0"/>
          </a:p>
        </p:txBody>
      </p:sp>
      <p:sp>
        <p:nvSpPr>
          <p:cNvPr id="6" name="TextBox 5">
            <a:extLst>
              <a:ext uri="{FF2B5EF4-FFF2-40B4-BE49-F238E27FC236}">
                <a16:creationId xmlns:a16="http://schemas.microsoft.com/office/drawing/2014/main" id="{60CBCC4E-1630-015D-43C3-9740C6B78C15}"/>
              </a:ext>
            </a:extLst>
          </p:cNvPr>
          <p:cNvSpPr txBox="1"/>
          <p:nvPr/>
        </p:nvSpPr>
        <p:spPr>
          <a:xfrm>
            <a:off x="5562600" y="6060519"/>
            <a:ext cx="10134600" cy="2862322"/>
          </a:xfrm>
          <a:prstGeom prst="rect">
            <a:avLst/>
          </a:prstGeom>
          <a:noFill/>
        </p:spPr>
        <p:txBody>
          <a:bodyPr wrap="square">
            <a:spAutoFit/>
          </a:bodyPr>
          <a:lstStyle/>
          <a:p>
            <a:r>
              <a:rPr lang="en-GB" sz="6000" b="1" noProof="0" dirty="0"/>
              <a:t>Ενίσχυση των επιχειρηματικών διαδρομών στον τομέα των παραστατικών τεχνών </a:t>
            </a:r>
            <a:endParaRPr lang="en-GB" sz="6000" noProof="0" dirty="0"/>
          </a:p>
        </p:txBody>
      </p:sp>
    </p:spTree>
    <p:extLst>
      <p:ext uri="{BB962C8B-B14F-4D97-AF65-F5344CB8AC3E}">
        <p14:creationId xmlns:p14="http://schemas.microsoft.com/office/powerpoint/2010/main" val="1589612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B497-44B5-C934-14C9-EEC25E7EB9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9A5431-FDF5-4C4E-2110-940FCFC9741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D427080-7037-CF14-DA7C-D9E6395F759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45433262-0A02-C813-8890-2812C4F9D303}"/>
              </a:ext>
            </a:extLst>
          </p:cNvPr>
          <p:cNvSpPr txBox="1"/>
          <p:nvPr/>
        </p:nvSpPr>
        <p:spPr>
          <a:xfrm>
            <a:off x="2209800" y="4914900"/>
            <a:ext cx="15240000" cy="3702167"/>
          </a:xfrm>
          <a:prstGeom prst="rect">
            <a:avLst/>
          </a:prstGeom>
          <a:noFill/>
        </p:spPr>
        <p:txBody>
          <a:bodyPr wrap="square">
            <a:spAutoFit/>
          </a:bodyPr>
          <a:lstStyle/>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Επιχειρηματικά μοντέλα και νοοτροπίες στον τομέα των παραστατικών τεχνών</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Στρατηγικός σχεδιασμός και αναγνώριση ευκαιριών στις παραστατικές τέχνες</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Σχεδιασμός και διαχείριση αναγεννητικών επιχειρηματικών μοντέλων στις παραστατικές τέχνες</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Στρατηγικό μάρκετινγκ και προσέλκυση κοινού στις παραστατικές τέχνες</a:t>
            </a:r>
          </a:p>
        </p:txBody>
      </p:sp>
      <p:sp>
        <p:nvSpPr>
          <p:cNvPr id="5" name="TextBox 4">
            <a:extLst>
              <a:ext uri="{FF2B5EF4-FFF2-40B4-BE49-F238E27FC236}">
                <a16:creationId xmlns:a16="http://schemas.microsoft.com/office/drawing/2014/main" id="{22225B0A-8B55-6169-69F4-B5CDD20197BB}"/>
              </a:ext>
            </a:extLst>
          </p:cNvPr>
          <p:cNvSpPr txBox="1"/>
          <p:nvPr/>
        </p:nvSpPr>
        <p:spPr>
          <a:xfrm>
            <a:off x="2133600" y="3530634"/>
            <a:ext cx="14782800" cy="861774"/>
          </a:xfrm>
          <a:prstGeom prst="rect">
            <a:avLst/>
          </a:prstGeom>
          <a:noFill/>
        </p:spPr>
        <p:txBody>
          <a:bodyPr wrap="square">
            <a:spAutoFit/>
          </a:bodyPr>
          <a:lstStyle/>
          <a:p>
            <a:pPr lvl="0"/>
            <a:r>
              <a:rPr lang="en-GB" sz="5000" b="1" noProof="0" dirty="0"/>
              <a:t>Θέματα του μαθήματος 4</a:t>
            </a:r>
          </a:p>
        </p:txBody>
      </p:sp>
    </p:spTree>
    <p:extLst>
      <p:ext uri="{BB962C8B-B14F-4D97-AF65-F5344CB8AC3E}">
        <p14:creationId xmlns:p14="http://schemas.microsoft.com/office/powerpoint/2010/main" val="594153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FF6F-28BF-7FF5-85E0-6FD6B6CDF7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FAC4B9-C8C5-1338-2770-BA9C02811F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9C83D79-6447-0101-F35E-8822DC9B60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DB84AC6-DB4F-2C67-DDBB-C0FDE395D642}"/>
              </a:ext>
            </a:extLst>
          </p:cNvPr>
          <p:cNvSpPr txBox="1"/>
          <p:nvPr/>
        </p:nvSpPr>
        <p:spPr>
          <a:xfrm>
            <a:off x="0" y="1148176"/>
            <a:ext cx="16611600" cy="861774"/>
          </a:xfrm>
          <a:prstGeom prst="rect">
            <a:avLst/>
          </a:prstGeom>
          <a:noFill/>
        </p:spPr>
        <p:txBody>
          <a:bodyPr wrap="square">
            <a:spAutoFit/>
          </a:bodyPr>
          <a:lstStyle/>
          <a:p>
            <a:pPr lvl="0" algn="r"/>
            <a:r>
              <a:rPr lang="en-GB" sz="5000" b="1" noProof="0" dirty="0"/>
              <a:t>Γιατί η επιχειρηματική σκέψη είναι σημαντική στις παραστατικές τέχνες</a:t>
            </a:r>
          </a:p>
        </p:txBody>
      </p:sp>
      <p:sp>
        <p:nvSpPr>
          <p:cNvPr id="18" name="TextBox 17">
            <a:extLst>
              <a:ext uri="{FF2B5EF4-FFF2-40B4-BE49-F238E27FC236}">
                <a16:creationId xmlns:a16="http://schemas.microsoft.com/office/drawing/2014/main" id="{8358DC22-E52B-5A8E-ADF4-2BD6269FA446}"/>
              </a:ext>
            </a:extLst>
          </p:cNvPr>
          <p:cNvSpPr txBox="1"/>
          <p:nvPr/>
        </p:nvSpPr>
        <p:spPr>
          <a:xfrm>
            <a:off x="4664766" y="5459049"/>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Τα επιχειρηματικά μοντέλα βοηθούν στην ανταπόκριση με καινοτομία και σκοπό</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A41CE6A-9144-735C-B180-0C5800A5571D}"/>
              </a:ext>
            </a:extLst>
          </p:cNvPr>
          <p:cNvSpPr txBox="1"/>
          <p:nvPr/>
        </p:nvSpPr>
        <p:spPr>
          <a:xfrm>
            <a:off x="4664766" y="2842520"/>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Οι επαγγελματίες των παραστατικών τεχνών αντιμετωπίζουν δημιουργική, οικονομική και κοινωνική πολυπλοκότητα</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A092DC1-69ED-E546-D3B3-D4807BAD9BD5}"/>
              </a:ext>
            </a:extLst>
          </p:cNvPr>
          <p:cNvSpPr txBox="1"/>
          <p:nvPr/>
        </p:nvSpPr>
        <p:spPr>
          <a:xfrm>
            <a:off x="4664766" y="7752006"/>
            <a:ext cx="11237842" cy="1245919"/>
          </a:xfrm>
          <a:prstGeom prst="rect">
            <a:avLst/>
          </a:prstGeom>
          <a:noFill/>
        </p:spPr>
        <p:txBody>
          <a:bodyPr wrap="square">
            <a:spAutoFit/>
          </a:bodyPr>
          <a:lstStyle/>
          <a:p>
            <a:pPr>
              <a:lnSpc>
                <a:spcPct val="107000"/>
              </a:lnSpc>
              <a:spcAft>
                <a:spcPts val="800"/>
              </a:spcAft>
            </a:pPr>
            <a:r>
              <a:rPr lang="en-GB" sz="3600" kern="100" noProof="0" dirty="0">
                <a:latin typeface="+mj-lt"/>
                <a:ea typeface="Aptos" panose="020B0004020202020204" pitchFamily="34" charset="0"/>
                <a:cs typeface="Times New Roman" panose="02020603050405020304" pitchFamily="18" charset="0"/>
              </a:rPr>
              <a:t>Δεν είναι μόνο θέμα επιχειρηματικότητας. Είναι θέμα νοοτροπίας, βιωσιμότητας και προσαρμοστικότητας</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7" name="Γραφικό 6">
            <a:extLst>
              <a:ext uri="{FF2B5EF4-FFF2-40B4-BE49-F238E27FC236}">
                <a16:creationId xmlns:a16="http://schemas.microsoft.com/office/drawing/2014/main" id="{3B23F1ED-558C-077E-258E-42939F183A7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66626" y="2549945"/>
            <a:ext cx="1800000" cy="1800000"/>
          </a:xfrm>
          <a:prstGeom prst="rect">
            <a:avLst/>
          </a:prstGeom>
        </p:spPr>
      </p:pic>
      <p:pic>
        <p:nvPicPr>
          <p:cNvPr id="8" name="Γραφικό 7">
            <a:extLst>
              <a:ext uri="{FF2B5EF4-FFF2-40B4-BE49-F238E27FC236}">
                <a16:creationId xmlns:a16="http://schemas.microsoft.com/office/drawing/2014/main" id="{504A4538-0E64-31C1-2DBF-998623B11A0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66626" y="5067300"/>
            <a:ext cx="1800000" cy="1800000"/>
          </a:xfrm>
          <a:prstGeom prst="rect">
            <a:avLst/>
          </a:prstGeom>
        </p:spPr>
      </p:pic>
      <p:pic>
        <p:nvPicPr>
          <p:cNvPr id="9" name="Γραφικό 8">
            <a:extLst>
              <a:ext uri="{FF2B5EF4-FFF2-40B4-BE49-F238E27FC236}">
                <a16:creationId xmlns:a16="http://schemas.microsoft.com/office/drawing/2014/main" id="{37330BAA-567C-C1FC-4331-387AB9B9AE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366626" y="7474965"/>
            <a:ext cx="1800000" cy="1800000"/>
          </a:xfrm>
          <a:prstGeom prst="rect">
            <a:avLst/>
          </a:prstGeom>
        </p:spPr>
      </p:pic>
    </p:spTree>
    <p:extLst>
      <p:ext uri="{BB962C8B-B14F-4D97-AF65-F5344CB8AC3E}">
        <p14:creationId xmlns:p14="http://schemas.microsoft.com/office/powerpoint/2010/main" val="2596770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εικονογράφηση, σκίτσο/σχέδιο, κείμενο&#10;&#10;Το περιεχόμενο που δημιουργείται από AI ενδέχεται να είναι εσφαλμένο.">
            <a:extLst>
              <a:ext uri="{FF2B5EF4-FFF2-40B4-BE49-F238E27FC236}">
                <a16:creationId xmlns:a16="http://schemas.microsoft.com/office/drawing/2014/main" id="{D5DEE143-D792-FCFB-B99E-45060A4D239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525000" cy="10287000"/>
          </a:xfrm>
          <a:prstGeom prst="rect">
            <a:avLst/>
          </a:prstGeom>
        </p:spPr>
      </p:pic>
      <p:sp>
        <p:nvSpPr>
          <p:cNvPr id="4" name="TextBox 3">
            <a:extLst>
              <a:ext uri="{FF2B5EF4-FFF2-40B4-BE49-F238E27FC236}">
                <a16:creationId xmlns:a16="http://schemas.microsoft.com/office/drawing/2014/main" id="{02775E7C-2C21-DB6A-A9BB-D5E0327EA46B}"/>
              </a:ext>
            </a:extLst>
          </p:cNvPr>
          <p:cNvSpPr txBox="1"/>
          <p:nvPr/>
        </p:nvSpPr>
        <p:spPr>
          <a:xfrm>
            <a:off x="9677400" y="571500"/>
            <a:ext cx="8610600" cy="1754326"/>
          </a:xfrm>
          <a:prstGeom prst="rect">
            <a:avLst/>
          </a:prstGeom>
          <a:noFill/>
        </p:spPr>
        <p:txBody>
          <a:bodyPr wrap="square">
            <a:spAutoFit/>
          </a:bodyPr>
          <a:lstStyle/>
          <a:p>
            <a:pPr lvl="0"/>
            <a:r>
              <a:rPr lang="en-GB" sz="5400" b="1" noProof="0" dirty="0"/>
              <a:t>Τι είναι η επιχειρηματική νοοτροπία</a:t>
            </a:r>
            <a:r>
              <a:rPr lang="en-GB" sz="5000" b="1" noProof="0" dirty="0"/>
              <a:t>;</a:t>
            </a:r>
          </a:p>
        </p:txBody>
      </p:sp>
      <p:sp>
        <p:nvSpPr>
          <p:cNvPr id="6" name="TextBox 5">
            <a:extLst>
              <a:ext uri="{FF2B5EF4-FFF2-40B4-BE49-F238E27FC236}">
                <a16:creationId xmlns:a16="http://schemas.microsoft.com/office/drawing/2014/main" id="{A7D7B7C0-79CF-6298-76C3-54F05DFEA447}"/>
              </a:ext>
            </a:extLst>
          </p:cNvPr>
          <p:cNvSpPr txBox="1"/>
          <p:nvPr/>
        </p:nvSpPr>
        <p:spPr>
          <a:xfrm>
            <a:off x="9753600" y="4152900"/>
            <a:ext cx="8153400" cy="2862322"/>
          </a:xfrm>
          <a:prstGeom prst="rect">
            <a:avLst/>
          </a:prstGeom>
          <a:noFill/>
        </p:spPr>
        <p:txBody>
          <a:bodyPr wrap="square">
            <a:spAutoFit/>
          </a:bodyPr>
          <a:lstStyle/>
          <a:p>
            <a:pPr algn="just">
              <a:spcBef>
                <a:spcPts val="600"/>
              </a:spcBef>
              <a:spcAft>
                <a:spcPts val="600"/>
              </a:spcAft>
            </a:pPr>
            <a:r>
              <a:rPr lang="en-GB" sz="3600" noProof="0" dirty="0">
                <a:effectLst/>
                <a:latin typeface="Calibri" panose="020F0502020204030204" pitchFamily="34" charset="0"/>
                <a:ea typeface="Arial" panose="020B0604020202020204" pitchFamily="34" charset="0"/>
              </a:rPr>
              <a:t>Η επιχειρηματική νοοτροπία στις παραστατικές τέχνες περιλαμβάνει ένα μείγμα </a:t>
            </a:r>
            <a:r>
              <a:rPr lang="en-GB" sz="3600" b="1" noProof="0" dirty="0">
                <a:solidFill>
                  <a:srgbClr val="3F6031"/>
                </a:solidFill>
                <a:effectLst/>
                <a:latin typeface="Calibri" panose="020F0502020204030204" pitchFamily="34" charset="0"/>
                <a:ea typeface="Arial" panose="020B0604020202020204" pitchFamily="34" charset="0"/>
              </a:rPr>
              <a:t>στρατηγικής</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συστημάτων</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δημιουργικής </a:t>
            </a:r>
            <a:r>
              <a:rPr lang="en-GB" sz="3600" noProof="0" dirty="0">
                <a:effectLst/>
                <a:latin typeface="Calibri" panose="020F0502020204030204" pitchFamily="34" charset="0"/>
                <a:ea typeface="Arial" panose="020B0604020202020204" pitchFamily="34" charset="0"/>
              </a:rPr>
              <a:t>και </a:t>
            </a:r>
            <a:r>
              <a:rPr lang="en-GB" sz="3600" b="1" noProof="0" dirty="0">
                <a:solidFill>
                  <a:srgbClr val="3F6031"/>
                </a:solidFill>
                <a:effectLst/>
                <a:latin typeface="Calibri" panose="020F0502020204030204" pitchFamily="34" charset="0"/>
                <a:ea typeface="Arial" panose="020B0604020202020204" pitchFamily="34" charset="0"/>
              </a:rPr>
              <a:t>καινοτόμου σκέψης </a:t>
            </a:r>
            <a:r>
              <a:rPr lang="en-GB" sz="3600" noProof="0" dirty="0">
                <a:effectLst/>
                <a:latin typeface="Calibri" panose="020F0502020204030204" pitchFamily="34" charset="0"/>
                <a:ea typeface="Arial" panose="020B0604020202020204" pitchFamily="34" charset="0"/>
              </a:rPr>
              <a:t>που δίνει τη δυνατότητα στους επαγγελματίες να ανταποκρίνονται στην πολυπλοκότητα με σαφήνεια και όραμα.</a:t>
            </a:r>
            <a:endParaRPr lang="en-GB" sz="3600" noProof="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1917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5CE6-5ED6-7FBD-07B4-2B3FAFAF27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43EBE3-554A-6E10-9BB9-1FC3927ED5A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453B60-A1AA-FE3E-77AD-408309E4D55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181688E-629A-192D-ECC1-164548EB892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latin typeface="+mj-lt"/>
              </a:rPr>
              <a:t>Επιχειρηματική νοοτροπία: Τέσσερις τρόποι σκέψης</a:t>
            </a:r>
            <a:endParaRPr lang="en-GB" sz="5000" b="1" noProof="0" dirty="0">
              <a:latin typeface="+mj-lt"/>
            </a:endParaRPr>
          </a:p>
        </p:txBody>
      </p:sp>
      <p:grpSp>
        <p:nvGrpSpPr>
          <p:cNvPr id="9" name="Group 44">
            <a:extLst>
              <a:ext uri="{FF2B5EF4-FFF2-40B4-BE49-F238E27FC236}">
                <a16:creationId xmlns:a16="http://schemas.microsoft.com/office/drawing/2014/main" id="{09DFFCC7-C735-2C30-3D42-7DF8E684345B}"/>
              </a:ext>
            </a:extLst>
          </p:cNvPr>
          <p:cNvGrpSpPr/>
          <p:nvPr/>
        </p:nvGrpSpPr>
        <p:grpSpPr>
          <a:xfrm>
            <a:off x="7299692" y="6838832"/>
            <a:ext cx="4816112" cy="1686578"/>
            <a:chOff x="1588" y="4221162"/>
            <a:chExt cx="9147175" cy="2624138"/>
          </a:xfrm>
        </p:grpSpPr>
        <p:sp>
          <p:nvSpPr>
            <p:cNvPr id="10" name="Freeform 12">
              <a:extLst>
                <a:ext uri="{FF2B5EF4-FFF2-40B4-BE49-F238E27FC236}">
                  <a16:creationId xmlns:a16="http://schemas.microsoft.com/office/drawing/2014/main" id="{AEF6D60E-DF4A-D627-F5EA-33F08510E99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04A6C2"/>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2" name="Freeform: Shape 74">
              <a:extLst>
                <a:ext uri="{FF2B5EF4-FFF2-40B4-BE49-F238E27FC236}">
                  <a16:creationId xmlns:a16="http://schemas.microsoft.com/office/drawing/2014/main" id="{F913BEC4-10F8-AF3F-3026-CC50ADD06FB2}"/>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3" name="Group 45">
            <a:extLst>
              <a:ext uri="{FF2B5EF4-FFF2-40B4-BE49-F238E27FC236}">
                <a16:creationId xmlns:a16="http://schemas.microsoft.com/office/drawing/2014/main" id="{7EAC5E54-7B52-2352-32A7-717A8471E372}"/>
              </a:ext>
            </a:extLst>
          </p:cNvPr>
          <p:cNvGrpSpPr/>
          <p:nvPr/>
        </p:nvGrpSpPr>
        <p:grpSpPr>
          <a:xfrm>
            <a:off x="6400800" y="5711530"/>
            <a:ext cx="4816112" cy="1686578"/>
            <a:chOff x="1588" y="4221162"/>
            <a:chExt cx="9147175" cy="2624138"/>
          </a:xfrm>
        </p:grpSpPr>
        <p:sp>
          <p:nvSpPr>
            <p:cNvPr id="14" name="Freeform 12">
              <a:extLst>
                <a:ext uri="{FF2B5EF4-FFF2-40B4-BE49-F238E27FC236}">
                  <a16:creationId xmlns:a16="http://schemas.microsoft.com/office/drawing/2014/main" id="{5D11637D-9D80-0F75-6507-3BC93555A17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569938"/>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5" name="Freeform: Shape 72">
              <a:extLst>
                <a:ext uri="{FF2B5EF4-FFF2-40B4-BE49-F238E27FC236}">
                  <a16:creationId xmlns:a16="http://schemas.microsoft.com/office/drawing/2014/main" id="{ACDBB2C7-E7CF-2BB9-CB0F-49D676BAA64A}"/>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6" name="Group 46">
            <a:extLst>
              <a:ext uri="{FF2B5EF4-FFF2-40B4-BE49-F238E27FC236}">
                <a16:creationId xmlns:a16="http://schemas.microsoft.com/office/drawing/2014/main" id="{C8C93B79-CEB1-7514-0365-34BCD0A0A1D7}"/>
              </a:ext>
            </a:extLst>
          </p:cNvPr>
          <p:cNvGrpSpPr/>
          <p:nvPr/>
        </p:nvGrpSpPr>
        <p:grpSpPr>
          <a:xfrm>
            <a:off x="7299692" y="4584226"/>
            <a:ext cx="4816112" cy="1686578"/>
            <a:chOff x="1588" y="4221162"/>
            <a:chExt cx="9147175" cy="2624139"/>
          </a:xfrm>
        </p:grpSpPr>
        <p:sp>
          <p:nvSpPr>
            <p:cNvPr id="17" name="Freeform 12">
              <a:extLst>
                <a:ext uri="{FF2B5EF4-FFF2-40B4-BE49-F238E27FC236}">
                  <a16:creationId xmlns:a16="http://schemas.microsoft.com/office/drawing/2014/main" id="{031C8E87-0F95-8F3E-C56C-FC5ECFB04A11}"/>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FF0000"/>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8" name="Freeform: Shape 70">
              <a:extLst>
                <a:ext uri="{FF2B5EF4-FFF2-40B4-BE49-F238E27FC236}">
                  <a16:creationId xmlns:a16="http://schemas.microsoft.com/office/drawing/2014/main" id="{3A1807D8-52EA-0233-6462-2611D8F51D26}"/>
                </a:ext>
              </a:extLst>
            </p:cNvPr>
            <p:cNvSpPr>
              <a:spLocks/>
            </p:cNvSpPr>
            <p:nvPr/>
          </p:nvSpPr>
          <p:spPr bwMode="auto">
            <a:xfrm>
              <a:off x="1588" y="4873627"/>
              <a:ext cx="9142414" cy="1971674"/>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9" name="Group 47">
            <a:extLst>
              <a:ext uri="{FF2B5EF4-FFF2-40B4-BE49-F238E27FC236}">
                <a16:creationId xmlns:a16="http://schemas.microsoft.com/office/drawing/2014/main" id="{A7E8137F-4003-215A-7D73-D96E622CF420}"/>
              </a:ext>
            </a:extLst>
          </p:cNvPr>
          <p:cNvGrpSpPr/>
          <p:nvPr/>
        </p:nvGrpSpPr>
        <p:grpSpPr>
          <a:xfrm>
            <a:off x="6400800" y="3456922"/>
            <a:ext cx="4816112" cy="1686578"/>
            <a:chOff x="1588" y="4221162"/>
            <a:chExt cx="9147175" cy="2624138"/>
          </a:xfrm>
        </p:grpSpPr>
        <p:sp>
          <p:nvSpPr>
            <p:cNvPr id="20" name="Freeform 12">
              <a:extLst>
                <a:ext uri="{FF2B5EF4-FFF2-40B4-BE49-F238E27FC236}">
                  <a16:creationId xmlns:a16="http://schemas.microsoft.com/office/drawing/2014/main" id="{CC174C02-19CC-5B7B-035E-15D07039C197}"/>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3F6031"/>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21" name="Freeform: Shape 49">
              <a:extLst>
                <a:ext uri="{FF2B5EF4-FFF2-40B4-BE49-F238E27FC236}">
                  <a16:creationId xmlns:a16="http://schemas.microsoft.com/office/drawing/2014/main" id="{1D1AF4FC-E49C-3578-F368-88685D76F9B1}"/>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sp>
        <p:nvSpPr>
          <p:cNvPr id="22" name="TextBox 21">
            <a:extLst>
              <a:ext uri="{FF2B5EF4-FFF2-40B4-BE49-F238E27FC236}">
                <a16:creationId xmlns:a16="http://schemas.microsoft.com/office/drawing/2014/main" id="{153FEAAE-8556-CF6D-B262-5232DB3AC80C}"/>
              </a:ext>
            </a:extLst>
          </p:cNvPr>
          <p:cNvSpPr txBox="1"/>
          <p:nvPr/>
        </p:nvSpPr>
        <p:spPr>
          <a:xfrm>
            <a:off x="13334266" y="2728894"/>
            <a:ext cx="4366401" cy="2215991"/>
          </a:xfrm>
          <a:prstGeom prst="rect">
            <a:avLst/>
          </a:prstGeom>
          <a:noFill/>
        </p:spPr>
        <p:txBody>
          <a:bodyPr wrap="square" lIns="0" tIns="0" rIns="0" bIns="0" anchor="ctr">
            <a:spAutoFit/>
          </a:bodyPr>
          <a:lstStyle/>
          <a:p>
            <a:r>
              <a:rPr lang="en-GB" sz="2400" b="1" noProof="0" dirty="0">
                <a:solidFill>
                  <a:srgbClr val="3F6031"/>
                </a:solidFill>
                <a:latin typeface="+mj-lt"/>
                <a:ea typeface="Arial" panose="020B0604020202020204" pitchFamily="34" charset="0"/>
                <a:cs typeface="Times New Roman" panose="02020603050405020304" pitchFamily="18" charset="0"/>
              </a:rPr>
              <a:t>Η δημιουργική σκέψη </a:t>
            </a:r>
            <a:r>
              <a:rPr lang="en-GB" sz="2400" noProof="0" dirty="0">
                <a:latin typeface="+mj-lt"/>
                <a:ea typeface="Arial" panose="020B0604020202020204" pitchFamily="34" charset="0"/>
                <a:cs typeface="Times New Roman" panose="02020603050405020304" pitchFamily="18" charset="0"/>
              </a:rPr>
              <a:t>οδηγεί στην πρωτοτυπία, τον πειραματισμό και την ανάπτυξη ουσιαστικού, ελκυστικού περιεχομένου που αμφισβητεί τις παραδοχές και προσελκύει το κοινό</a:t>
            </a:r>
            <a:endParaRPr lang="en-GB" sz="1400" noProof="0" dirty="0">
              <a:solidFill>
                <a:schemeClr val="tx1">
                  <a:lumMod val="75000"/>
                  <a:lumOff val="25000"/>
                </a:schemeClr>
              </a:solidFill>
              <a:latin typeface="+mj-lt"/>
              <a:cs typeface="Mongolian Baiti" panose="03000500000000000000" pitchFamily="66" charset="0"/>
            </a:endParaRPr>
          </a:p>
        </p:txBody>
      </p:sp>
      <p:cxnSp>
        <p:nvCxnSpPr>
          <p:cNvPr id="23" name="Straight Connector 24">
            <a:extLst>
              <a:ext uri="{FF2B5EF4-FFF2-40B4-BE49-F238E27FC236}">
                <a16:creationId xmlns:a16="http://schemas.microsoft.com/office/drawing/2014/main" id="{E9E3CFE3-FC45-6C27-3207-479EBF8C10CF}"/>
              </a:ext>
            </a:extLst>
          </p:cNvPr>
          <p:cNvCxnSpPr>
            <a:cxnSpLocks/>
          </p:cNvCxnSpPr>
          <p:nvPr/>
        </p:nvCxnSpPr>
        <p:spPr>
          <a:xfrm>
            <a:off x="11719212" y="4300209"/>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9A95EE-A86E-0652-6C7A-187D9B67350E}"/>
              </a:ext>
            </a:extLst>
          </p:cNvPr>
          <p:cNvSpPr txBox="1"/>
          <p:nvPr/>
        </p:nvSpPr>
        <p:spPr>
          <a:xfrm>
            <a:off x="1192765" y="2922232"/>
            <a:ext cx="3967814" cy="3323987"/>
          </a:xfrm>
          <a:prstGeom prst="rect">
            <a:avLst/>
          </a:prstGeom>
          <a:noFill/>
        </p:spPr>
        <p:txBody>
          <a:bodyPr wrap="square" lIns="0" tIns="0" rIns="0" bIns="0" anchor="ctr">
            <a:spAutoFit/>
          </a:bodyPr>
          <a:lstStyle/>
          <a:p>
            <a:pPr algn="r"/>
            <a:r>
              <a:rPr lang="en-GB" sz="2400" b="1" noProof="0" dirty="0">
                <a:solidFill>
                  <a:srgbClr val="FF0000"/>
                </a:solidFill>
                <a:latin typeface="+mj-lt"/>
                <a:ea typeface="Arial" panose="020B0604020202020204" pitchFamily="34" charset="0"/>
              </a:rPr>
              <a:t>Η στρατηγική σκέψη </a:t>
            </a:r>
            <a:r>
              <a:rPr lang="en-GB" sz="2400" noProof="0" dirty="0">
                <a:latin typeface="+mj-lt"/>
                <a:ea typeface="Arial" panose="020B0604020202020204" pitchFamily="34" charset="0"/>
              </a:rPr>
              <a:t>επιτρέπει στους καλλιτέχνες και στους οργανισμούς να ευθυγραμμίσουν το δημιουργικό τους έργο με τους μακροπρόθεσμους στόχους τους και να προβλέψουν μελλοντικές ευκαιρίες και κινδύνους</a:t>
            </a:r>
            <a:endParaRPr lang="en-GB" sz="1400" noProof="0" dirty="0">
              <a:solidFill>
                <a:schemeClr val="tx1">
                  <a:lumMod val="75000"/>
                  <a:lumOff val="25000"/>
                </a:schemeClr>
              </a:solidFill>
              <a:latin typeface="+mj-lt"/>
              <a:cs typeface="Mongolian Baiti" panose="03000500000000000000" pitchFamily="66" charset="0"/>
            </a:endParaRPr>
          </a:p>
        </p:txBody>
      </p:sp>
      <p:cxnSp>
        <p:nvCxnSpPr>
          <p:cNvPr id="25" name="Straight Connector 25">
            <a:extLst>
              <a:ext uri="{FF2B5EF4-FFF2-40B4-BE49-F238E27FC236}">
                <a16:creationId xmlns:a16="http://schemas.microsoft.com/office/drawing/2014/main" id="{F8068260-8773-1CC0-A3A3-463B97E12911}"/>
              </a:ext>
            </a:extLst>
          </p:cNvPr>
          <p:cNvCxnSpPr>
            <a:cxnSpLocks/>
          </p:cNvCxnSpPr>
          <p:nvPr/>
        </p:nvCxnSpPr>
        <p:spPr>
          <a:xfrm rot="10800000">
            <a:off x="5357836" y="5427513"/>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FB5727-4AA5-28CE-AC85-79D350BDE385}"/>
              </a:ext>
            </a:extLst>
          </p:cNvPr>
          <p:cNvSpPr txBox="1"/>
          <p:nvPr/>
        </p:nvSpPr>
        <p:spPr>
          <a:xfrm>
            <a:off x="13398075" y="6407878"/>
            <a:ext cx="4366401" cy="3323987"/>
          </a:xfrm>
          <a:prstGeom prst="rect">
            <a:avLst/>
          </a:prstGeom>
          <a:noFill/>
        </p:spPr>
        <p:txBody>
          <a:bodyPr wrap="square" lIns="0" tIns="0" rIns="0" bIns="0" anchor="ctr">
            <a:spAutoFit/>
          </a:bodyPr>
          <a:lstStyle/>
          <a:p>
            <a:r>
              <a:rPr lang="en-GB" sz="2400" b="1" noProof="0" dirty="0">
                <a:solidFill>
                  <a:srgbClr val="569938"/>
                </a:solidFill>
                <a:latin typeface="+mj-lt"/>
                <a:ea typeface="Arial" panose="020B0604020202020204" pitchFamily="34" charset="0"/>
              </a:rPr>
              <a:t>Η καινοτόμος σκέψη </a:t>
            </a:r>
            <a:r>
              <a:rPr lang="en-GB" sz="2400" noProof="0" dirty="0">
                <a:latin typeface="+mj-lt"/>
                <a:ea typeface="Arial" panose="020B0604020202020204" pitchFamily="34" charset="0"/>
              </a:rPr>
              <a:t>μετατρέπει τις νέες ιδέες σε πρακτικές λύσεις, βοηθώντας τους επαγγελματίες των παραστατικών τεχνών να δημιουργήσουν και να εφαρμόσουν καινοτόμα μορφές, συνεργασίες ή εμπειρίες ως απάντηση στις αναδυόμενες προκλήσεις και ευκαιρίες</a:t>
            </a:r>
            <a:endParaRPr lang="en-GB" sz="1400" noProof="0" dirty="0">
              <a:solidFill>
                <a:schemeClr val="tx1">
                  <a:lumMod val="75000"/>
                  <a:lumOff val="25000"/>
                </a:schemeClr>
              </a:solidFill>
              <a:latin typeface="+mj-lt"/>
              <a:cs typeface="Mongolian Baiti" panose="03000500000000000000" pitchFamily="66" charset="0"/>
            </a:endParaRPr>
          </a:p>
        </p:txBody>
      </p:sp>
      <p:cxnSp>
        <p:nvCxnSpPr>
          <p:cNvPr id="27" name="Straight Connector 29">
            <a:extLst>
              <a:ext uri="{FF2B5EF4-FFF2-40B4-BE49-F238E27FC236}">
                <a16:creationId xmlns:a16="http://schemas.microsoft.com/office/drawing/2014/main" id="{BB5FB752-7982-F5EC-183A-EEB1EA507C9E}"/>
              </a:ext>
            </a:extLst>
          </p:cNvPr>
          <p:cNvCxnSpPr>
            <a:cxnSpLocks/>
          </p:cNvCxnSpPr>
          <p:nvPr/>
        </p:nvCxnSpPr>
        <p:spPr>
          <a:xfrm>
            <a:off x="11719212" y="6554817"/>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68792A-3950-0D40-0A91-0CB76A43EC68}"/>
              </a:ext>
            </a:extLst>
          </p:cNvPr>
          <p:cNvSpPr txBox="1"/>
          <p:nvPr/>
        </p:nvSpPr>
        <p:spPr>
          <a:xfrm>
            <a:off x="530776" y="6788282"/>
            <a:ext cx="4629803" cy="3323987"/>
          </a:xfrm>
          <a:prstGeom prst="rect">
            <a:avLst/>
          </a:prstGeom>
          <a:noFill/>
        </p:spPr>
        <p:txBody>
          <a:bodyPr wrap="square" lIns="0" tIns="0" rIns="0" bIns="0" anchor="ctr">
            <a:spAutoFit/>
          </a:bodyPr>
          <a:lstStyle/>
          <a:p>
            <a:pPr algn="r"/>
            <a:r>
              <a:rPr lang="en-GB" sz="2400" b="1" noProof="0" dirty="0">
                <a:solidFill>
                  <a:srgbClr val="04A6C2"/>
                </a:solidFill>
                <a:latin typeface="+mj-lt"/>
                <a:ea typeface="Arial" panose="020B0604020202020204" pitchFamily="34" charset="0"/>
              </a:rPr>
              <a:t>Η συστημική σκέψη </a:t>
            </a:r>
            <a:r>
              <a:rPr lang="en-GB" sz="2400" noProof="0" dirty="0">
                <a:latin typeface="+mj-lt"/>
                <a:ea typeface="Arial" panose="020B0604020202020204" pitchFamily="34" charset="0"/>
              </a:rPr>
              <a:t>διευρύνει την επίγνωση του τρόπου με τον οποίο αλληλοσυνδέονται τα καλλιτεχνικά, κοινωνικά, τεχνολογικά και οικονομικά συστήματα, βοηθώντας τους επαγγελματίες να λαμβάνουν αποφάσεις που είναι βιώσιμες και έχουν αντίκτυπο σε πολλαπλά επίπεδα</a:t>
            </a:r>
            <a:r>
              <a:rPr lang="en-GB" sz="1400" noProof="0" dirty="0">
                <a:solidFill>
                  <a:schemeClr val="tx1">
                    <a:lumMod val="75000"/>
                    <a:lumOff val="25000"/>
                  </a:schemeClr>
                </a:solidFill>
                <a:latin typeface="+mj-lt"/>
                <a:cs typeface="Mongolian Baiti" panose="03000500000000000000" pitchFamily="66" charset="0"/>
              </a:rPr>
              <a:t>. </a:t>
            </a:r>
          </a:p>
        </p:txBody>
      </p:sp>
      <p:cxnSp>
        <p:nvCxnSpPr>
          <p:cNvPr id="29" name="Straight Connector 51">
            <a:extLst>
              <a:ext uri="{FF2B5EF4-FFF2-40B4-BE49-F238E27FC236}">
                <a16:creationId xmlns:a16="http://schemas.microsoft.com/office/drawing/2014/main" id="{2F4E98A5-D8C2-6407-1E99-6677B916D40B}"/>
              </a:ext>
            </a:extLst>
          </p:cNvPr>
          <p:cNvCxnSpPr>
            <a:cxnSpLocks/>
          </p:cNvCxnSpPr>
          <p:nvPr/>
        </p:nvCxnSpPr>
        <p:spPr>
          <a:xfrm rot="10800000">
            <a:off x="5357836" y="7682120"/>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654D-6C7A-F0E5-5918-19B2455A4A93}"/>
            </a:ext>
          </a:extLst>
        </p:cNvPr>
        <p:cNvGrpSpPr/>
        <p:nvPr/>
      </p:nvGrpSpPr>
      <p:grpSpPr>
        <a:xfrm>
          <a:off x="0" y="0"/>
          <a:ext cx="0" cy="0"/>
          <a:chOff x="0" y="0"/>
          <a:chExt cx="0" cy="0"/>
        </a:xfrm>
      </p:grpSpPr>
      <p:grpSp>
        <p:nvGrpSpPr>
          <p:cNvPr id="17" name="Gruppieren 16">
            <a:extLst>
              <a:ext uri="{FF2B5EF4-FFF2-40B4-BE49-F238E27FC236}">
                <a16:creationId xmlns:a16="http://schemas.microsoft.com/office/drawing/2014/main" id="{138B9F1D-9B34-D567-C446-C92A56A6C8E6}"/>
              </a:ext>
            </a:extLst>
          </p:cNvPr>
          <p:cNvGrpSpPr/>
          <p:nvPr/>
        </p:nvGrpSpPr>
        <p:grpSpPr>
          <a:xfrm>
            <a:off x="1519028" y="3384815"/>
            <a:ext cx="15163766" cy="7133773"/>
            <a:chOff x="673696" y="3118729"/>
            <a:chExt cx="12540208" cy="6143173"/>
          </a:xfrm>
        </p:grpSpPr>
        <p:sp>
          <p:nvSpPr>
            <p:cNvPr id="8" name="Textplatzhalter 2">
              <a:extLst>
                <a:ext uri="{FF2B5EF4-FFF2-40B4-BE49-F238E27FC236}">
                  <a16:creationId xmlns:a16="http://schemas.microsoft.com/office/drawing/2014/main" id="{F8F5C3A9-F7D4-FB31-B69C-136E1940C449}"/>
                </a:ext>
              </a:extLst>
            </p:cNvPr>
            <p:cNvSpPr txBox="1">
              <a:spLocks/>
            </p:cNvSpPr>
            <p:nvPr/>
          </p:nvSpPr>
          <p:spPr>
            <a:xfrm>
              <a:off x="673696" y="3127276"/>
              <a:ext cx="363785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Βιωσιμότητα </a:t>
              </a:r>
              <a:br>
                <a:rPr lang="en-GB" b="1" noProof="0" dirty="0">
                  <a:solidFill>
                    <a:srgbClr val="28853D"/>
                  </a:solidFill>
                </a:rPr>
              </a:br>
              <a:r>
                <a:rPr lang="en-GB" b="1" noProof="0" dirty="0">
                  <a:solidFill>
                    <a:srgbClr val="28853D"/>
                  </a:solidFill>
                </a:rPr>
                <a:t>(GreenComp</a:t>
              </a:r>
              <a:r>
                <a:rPr lang="en-GB" sz="3000" b="1" noProof="0" dirty="0">
                  <a:solidFill>
                    <a:srgbClr val="28853D"/>
                  </a:solidFill>
                </a:rPr>
                <a:t>)</a:t>
              </a:r>
            </a:p>
          </p:txBody>
        </p:sp>
        <p:sp>
          <p:nvSpPr>
            <p:cNvPr id="9" name="Inhaltsplatzhalter 3">
              <a:extLst>
                <a:ext uri="{FF2B5EF4-FFF2-40B4-BE49-F238E27FC236}">
                  <a16:creationId xmlns:a16="http://schemas.microsoft.com/office/drawing/2014/main" id="{E574E178-52AC-E139-9E00-6CCFCC49F799}"/>
                </a:ext>
              </a:extLst>
            </p:cNvPr>
            <p:cNvSpPr txBox="1">
              <a:spLocks/>
            </p:cNvSpPr>
            <p:nvPr/>
          </p:nvSpPr>
          <p:spPr>
            <a:xfrm>
              <a:off x="673696" y="4005318"/>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2800" noProof="0" dirty="0"/>
            </a:p>
            <a:p>
              <a:pPr marL="0" indent="0" algn="ctr">
                <a:buNone/>
              </a:pPr>
              <a:r>
                <a:rPr lang="en-GB" sz="2800" noProof="0" dirty="0"/>
                <a:t>Βιώσιμη παραγωγή</a:t>
              </a:r>
            </a:p>
            <a:p>
              <a:pPr marL="0" indent="0" algn="ctr">
                <a:buNone/>
              </a:pPr>
              <a:r>
                <a:rPr lang="en-GB" sz="2800" noProof="0" dirty="0"/>
                <a:t>Παραστατικές τέχνες</a:t>
              </a:r>
            </a:p>
            <a:p>
              <a:pPr marL="0" indent="0" algn="ctr">
                <a:buNone/>
              </a:pPr>
              <a:endParaRPr lang="en-GB" sz="3600" noProof="0" dirty="0"/>
            </a:p>
          </p:txBody>
        </p:sp>
        <p:sp>
          <p:nvSpPr>
            <p:cNvPr id="10" name="Textplatzhalter 4">
              <a:extLst>
                <a:ext uri="{FF2B5EF4-FFF2-40B4-BE49-F238E27FC236}">
                  <a16:creationId xmlns:a16="http://schemas.microsoft.com/office/drawing/2014/main" id="{82589C16-EB95-D29D-00E7-9F11E3E732EE}"/>
                </a:ext>
              </a:extLst>
            </p:cNvPr>
            <p:cNvSpPr txBox="1">
              <a:spLocks/>
            </p:cNvSpPr>
            <p:nvPr/>
          </p:nvSpPr>
          <p:spPr>
            <a:xfrm>
              <a:off x="5074096" y="3127276"/>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Ψηφιακές</a:t>
              </a:r>
            </a:p>
            <a:p>
              <a:pPr marL="0" indent="0" algn="ctr">
                <a:buNone/>
              </a:pPr>
              <a:r>
                <a:rPr lang="en-GB" b="1" noProof="0" dirty="0">
                  <a:solidFill>
                    <a:srgbClr val="28853D"/>
                  </a:solidFill>
                </a:rPr>
                <a:t>(DigComp)</a:t>
              </a:r>
            </a:p>
          </p:txBody>
        </p:sp>
        <p:sp>
          <p:nvSpPr>
            <p:cNvPr id="11" name="Inhaltsplatzhalter 5">
              <a:extLst>
                <a:ext uri="{FF2B5EF4-FFF2-40B4-BE49-F238E27FC236}">
                  <a16:creationId xmlns:a16="http://schemas.microsoft.com/office/drawing/2014/main" id="{89E44429-47D0-A732-51B2-98C765A37B63}"/>
                </a:ext>
              </a:extLst>
            </p:cNvPr>
            <p:cNvSpPr txBox="1">
              <a:spLocks/>
            </p:cNvSpPr>
            <p:nvPr/>
          </p:nvSpPr>
          <p:spPr>
            <a:xfrm>
              <a:off x="5074096" y="3997933"/>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Βιώσιμη εφαρμογή ψηφιακών μεθόδων</a:t>
              </a:r>
            </a:p>
          </p:txBody>
        </p:sp>
        <p:sp>
          <p:nvSpPr>
            <p:cNvPr id="12" name="Textplatzhalter 6">
              <a:extLst>
                <a:ext uri="{FF2B5EF4-FFF2-40B4-BE49-F238E27FC236}">
                  <a16:creationId xmlns:a16="http://schemas.microsoft.com/office/drawing/2014/main" id="{9FE195F5-CD03-24EA-2D46-52AB48E90577}"/>
                </a:ext>
              </a:extLst>
            </p:cNvPr>
            <p:cNvSpPr txBox="1">
              <a:spLocks/>
            </p:cNvSpPr>
            <p:nvPr/>
          </p:nvSpPr>
          <p:spPr>
            <a:xfrm>
              <a:off x="9576048" y="3118729"/>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Επιχειρηματικότητα</a:t>
              </a:r>
              <a:br>
                <a:rPr lang="en-GB" b="1" noProof="0" dirty="0">
                  <a:solidFill>
                    <a:srgbClr val="28853D"/>
                  </a:solidFill>
                </a:rPr>
              </a:br>
              <a:r>
                <a:rPr lang="en-GB" b="1" noProof="0" dirty="0">
                  <a:solidFill>
                    <a:srgbClr val="28853D"/>
                  </a:solidFill>
                </a:rPr>
                <a:t>(EntreComp)</a:t>
              </a:r>
            </a:p>
          </p:txBody>
        </p:sp>
        <p:sp>
          <p:nvSpPr>
            <p:cNvPr id="13" name="Inhaltsplatzhalter 7">
              <a:extLst>
                <a:ext uri="{FF2B5EF4-FFF2-40B4-BE49-F238E27FC236}">
                  <a16:creationId xmlns:a16="http://schemas.microsoft.com/office/drawing/2014/main" id="{6BF5A0D0-E01A-95FD-48EC-FA72C5110268}"/>
                </a:ext>
              </a:extLst>
            </p:cNvPr>
            <p:cNvSpPr txBox="1">
              <a:spLocks/>
            </p:cNvSpPr>
            <p:nvPr/>
          </p:nvSpPr>
          <p:spPr>
            <a:xfrm>
              <a:off x="9576048" y="3982825"/>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Βιώσιμα </a:t>
              </a:r>
              <a:r>
                <a:rPr lang="en-GB" sz="2800" noProof="0" dirty="0" err="1"/>
                <a:t>επιχειρηματικά μοντέλα</a:t>
              </a:r>
              <a:endParaRPr lang="en-GB" sz="2800" noProof="0" dirty="0"/>
            </a:p>
            <a:p>
              <a:pPr marL="0" indent="0" algn="ctr">
                <a:buNone/>
              </a:pPr>
              <a:endParaRPr lang="en-GB" sz="2800" noProof="0" dirty="0"/>
            </a:p>
            <a:p>
              <a:pPr marL="0" indent="0" algn="ctr">
                <a:buNone/>
              </a:pPr>
              <a:endParaRPr lang="en-GB" sz="2800" noProof="0" dirty="0"/>
            </a:p>
            <a:p>
              <a:pPr marL="0" indent="0" algn="ctr">
                <a:buNone/>
              </a:pPr>
              <a:endParaRPr lang="en-GB" sz="2800" noProof="0" dirty="0"/>
            </a:p>
          </p:txBody>
        </p:sp>
        <p:pic>
          <p:nvPicPr>
            <p:cNvPr id="14" name="Grafik 13">
              <a:extLst>
                <a:ext uri="{FF2B5EF4-FFF2-40B4-BE49-F238E27FC236}">
                  <a16:creationId xmlns:a16="http://schemas.microsoft.com/office/drawing/2014/main" id="{7D9E6246-DF0E-8F26-3C90-1BC55E946F8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0284722" y="6138966"/>
              <a:ext cx="2220508" cy="2101764"/>
            </a:xfrm>
            <a:prstGeom prst="rect">
              <a:avLst/>
            </a:prstGeom>
          </p:spPr>
        </p:pic>
        <p:pic>
          <p:nvPicPr>
            <p:cNvPr id="15" name="Grafik 14">
              <a:extLst>
                <a:ext uri="{FF2B5EF4-FFF2-40B4-BE49-F238E27FC236}">
                  <a16:creationId xmlns:a16="http://schemas.microsoft.com/office/drawing/2014/main" id="{BC7FEAD7-EC55-15C8-9ED0-7CC4D9597A4D}"/>
                </a:ext>
              </a:extLst>
            </p:cNvPr>
            <p:cNvPicPr>
              <a:picLocks noChangeAspect="1"/>
            </p:cNvPicPr>
            <p:nvPr/>
          </p:nvPicPr>
          <p:blipFill>
            <a:blip r:embed="rId4"/>
            <a:stretch>
              <a:fillRect/>
            </a:stretch>
          </p:blipFill>
          <p:spPr>
            <a:xfrm>
              <a:off x="5764535" y="6173191"/>
              <a:ext cx="2256978" cy="2033314"/>
            </a:xfrm>
            <a:prstGeom prst="rect">
              <a:avLst/>
            </a:prstGeom>
          </p:spPr>
        </p:pic>
        <p:pic>
          <p:nvPicPr>
            <p:cNvPr id="16" name="Grafik 15">
              <a:extLst>
                <a:ext uri="{FF2B5EF4-FFF2-40B4-BE49-F238E27FC236}">
                  <a16:creationId xmlns:a16="http://schemas.microsoft.com/office/drawing/2014/main" id="{E71A24FF-0837-3F8E-53F4-24FD4D06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2489" y="6140843"/>
              <a:ext cx="2500270" cy="2098011"/>
            </a:xfrm>
            <a:prstGeom prst="rect">
              <a:avLst/>
            </a:prstGeom>
          </p:spPr>
        </p:pic>
      </p:grpSp>
      <p:sp>
        <p:nvSpPr>
          <p:cNvPr id="20" name="Textfeld 19">
            <a:extLst>
              <a:ext uri="{FF2B5EF4-FFF2-40B4-BE49-F238E27FC236}">
                <a16:creationId xmlns:a16="http://schemas.microsoft.com/office/drawing/2014/main" id="{0006F727-CF83-62FD-D0B3-35CB87B50658}"/>
              </a:ext>
            </a:extLst>
          </p:cNvPr>
          <p:cNvSpPr txBox="1"/>
          <p:nvPr/>
        </p:nvSpPr>
        <p:spPr>
          <a:xfrm>
            <a:off x="1855878" y="1079753"/>
            <a:ext cx="14576244" cy="938719"/>
          </a:xfrm>
          <a:prstGeom prst="rect">
            <a:avLst/>
          </a:prstGeom>
          <a:noFill/>
        </p:spPr>
        <p:txBody>
          <a:bodyPr wrap="square" rtlCol="0">
            <a:spAutoFit/>
          </a:bodyPr>
          <a:lstStyle/>
          <a:p>
            <a:pPr algn="r"/>
            <a:r>
              <a:rPr lang="en-GB" sz="5500" b="1" noProof="0" dirty="0"/>
              <a:t>Πλαίσια ικανοτήτων της ΕΕ στο INSPIRE</a:t>
            </a:r>
          </a:p>
        </p:txBody>
      </p:sp>
      <p:sp>
        <p:nvSpPr>
          <p:cNvPr id="6" name="Freeform 2">
            <a:extLst>
              <a:ext uri="{FF2B5EF4-FFF2-40B4-BE49-F238E27FC236}">
                <a16:creationId xmlns:a16="http://schemas.microsoft.com/office/drawing/2014/main" id="{F3C3F2AC-A9BF-F411-5B18-CC5D3AC8662F}"/>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F7A625FC-49B2-6AFA-E3DC-7FBA51ACA5B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Tree>
    <p:extLst>
      <p:ext uri="{BB962C8B-B14F-4D97-AF65-F5344CB8AC3E}">
        <p14:creationId xmlns:p14="http://schemas.microsoft.com/office/powerpoint/2010/main" val="657833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60E2-E84C-40E4-9057-4B1D620DCB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EFAB99-E69C-0058-F331-AB1F8B77A7C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26C674D0-DBB9-A600-B6F0-80D0A2BA4DE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latin typeface="+mj-lt"/>
            </a:endParaRPr>
          </a:p>
        </p:txBody>
      </p:sp>
      <p:sp>
        <p:nvSpPr>
          <p:cNvPr id="5" name="TextBox 4">
            <a:extLst>
              <a:ext uri="{FF2B5EF4-FFF2-40B4-BE49-F238E27FC236}">
                <a16:creationId xmlns:a16="http://schemas.microsoft.com/office/drawing/2014/main" id="{C419DA8D-67EB-0259-2355-31C3856A07A6}"/>
              </a:ext>
            </a:extLst>
          </p:cNvPr>
          <p:cNvSpPr txBox="1"/>
          <p:nvPr/>
        </p:nvSpPr>
        <p:spPr>
          <a:xfrm>
            <a:off x="0" y="1040130"/>
            <a:ext cx="16687800" cy="769441"/>
          </a:xfrm>
          <a:prstGeom prst="rect">
            <a:avLst/>
          </a:prstGeom>
          <a:noFill/>
        </p:spPr>
        <p:txBody>
          <a:bodyPr wrap="square">
            <a:spAutoFit/>
          </a:bodyPr>
          <a:lstStyle/>
          <a:p>
            <a:pPr lvl="0" algn="r"/>
            <a:r>
              <a:rPr lang="en-GB" sz="4400" b="1" noProof="0" dirty="0">
                <a:latin typeface="+mj-lt"/>
              </a:rPr>
              <a:t>Επιχειρηματικά μοντέλα στις παραστατικές τέχνες: Τρεις δρόμοι</a:t>
            </a:r>
          </a:p>
        </p:txBody>
      </p:sp>
      <p:sp>
        <p:nvSpPr>
          <p:cNvPr id="6" name="Freeform 96">
            <a:extLst>
              <a:ext uri="{FF2B5EF4-FFF2-40B4-BE49-F238E27FC236}">
                <a16:creationId xmlns:a16="http://schemas.microsoft.com/office/drawing/2014/main" id="{7D6EE70D-7588-54D4-EA6E-6D4C0EB2C48A}"/>
              </a:ext>
            </a:extLst>
          </p:cNvPr>
          <p:cNvSpPr>
            <a:spLocks noChangeArrowheads="1"/>
          </p:cNvSpPr>
          <p:nvPr/>
        </p:nvSpPr>
        <p:spPr bwMode="auto">
          <a:xfrm>
            <a:off x="2185866" y="3351093"/>
            <a:ext cx="1397503" cy="1790089"/>
          </a:xfrm>
          <a:custGeom>
            <a:avLst/>
            <a:gdLst>
              <a:gd name="T0" fmla="*/ 0 w 1837"/>
              <a:gd name="T1" fmla="*/ 0 h 1945"/>
              <a:gd name="T2" fmla="*/ 0 w 1837"/>
              <a:gd name="T3" fmla="*/ 0 h 1945"/>
              <a:gd name="T4" fmla="*/ 1836 w 1837"/>
              <a:gd name="T5" fmla="*/ 0 h 1945"/>
              <a:gd name="T6" fmla="*/ 1836 w 1837"/>
              <a:gd name="T7" fmla="*/ 1816 h 1945"/>
              <a:gd name="T8" fmla="*/ 0 w 1837"/>
              <a:gd name="T9" fmla="*/ 1816 h 1945"/>
              <a:gd name="T10" fmla="*/ 0 w 1837"/>
              <a:gd name="T11" fmla="*/ 0 h 1945"/>
            </a:gdLst>
            <a:ahLst/>
            <a:cxnLst>
              <a:cxn ang="0">
                <a:pos x="T0" y="T1"/>
              </a:cxn>
              <a:cxn ang="0">
                <a:pos x="T2" y="T3"/>
              </a:cxn>
              <a:cxn ang="0">
                <a:pos x="T4" y="T5"/>
              </a:cxn>
              <a:cxn ang="0">
                <a:pos x="T6" y="T7"/>
              </a:cxn>
              <a:cxn ang="0">
                <a:pos x="T8" y="T9"/>
              </a:cxn>
              <a:cxn ang="0">
                <a:pos x="T10" y="T11"/>
              </a:cxn>
            </a:cxnLst>
            <a:rect l="0" t="0" r="r" b="b"/>
            <a:pathLst>
              <a:path w="1837" h="1945">
                <a:moveTo>
                  <a:pt x="0" y="0"/>
                </a:moveTo>
                <a:lnTo>
                  <a:pt x="0" y="0"/>
                </a:lnTo>
                <a:cubicBezTo>
                  <a:pt x="603" y="128"/>
                  <a:pt x="1234" y="128"/>
                  <a:pt x="1836" y="0"/>
                </a:cubicBezTo>
                <a:cubicBezTo>
                  <a:pt x="1836" y="602"/>
                  <a:pt x="1836" y="1205"/>
                  <a:pt x="1836" y="1816"/>
                </a:cubicBezTo>
                <a:cubicBezTo>
                  <a:pt x="1234" y="1944"/>
                  <a:pt x="603" y="1944"/>
                  <a:pt x="0" y="1816"/>
                </a:cubicBezTo>
                <a:cubicBezTo>
                  <a:pt x="0" y="1205"/>
                  <a:pt x="0" y="602"/>
                  <a:pt x="0" y="0"/>
                </a:cubicBezTo>
              </a:path>
            </a:pathLst>
          </a:custGeom>
          <a:solidFill>
            <a:srgbClr val="3F6031"/>
          </a:solidFill>
          <a:ln>
            <a:noFill/>
          </a:ln>
          <a:effectLst/>
        </p:spPr>
        <p:txBody>
          <a:bodyPr wrap="none" anchor="ctr"/>
          <a:lstStyle/>
          <a:p>
            <a:endParaRPr lang="en-GB" sz="1100" noProof="0" dirty="0">
              <a:latin typeface="+mj-lt"/>
            </a:endParaRPr>
          </a:p>
        </p:txBody>
      </p:sp>
      <p:sp>
        <p:nvSpPr>
          <p:cNvPr id="7" name="Freeform 97">
            <a:extLst>
              <a:ext uri="{FF2B5EF4-FFF2-40B4-BE49-F238E27FC236}">
                <a16:creationId xmlns:a16="http://schemas.microsoft.com/office/drawing/2014/main" id="{0F4E6AC7-B0AA-5FC8-1C1D-4A2AFC9BBAA7}"/>
              </a:ext>
            </a:extLst>
          </p:cNvPr>
          <p:cNvSpPr>
            <a:spLocks noChangeArrowheads="1"/>
          </p:cNvSpPr>
          <p:nvPr/>
        </p:nvSpPr>
        <p:spPr bwMode="auto">
          <a:xfrm>
            <a:off x="3157750" y="2965471"/>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2A4020"/>
          </a:solidFill>
          <a:ln>
            <a:noFill/>
          </a:ln>
          <a:effectLst/>
        </p:spPr>
        <p:txBody>
          <a:bodyPr wrap="none" anchor="ctr"/>
          <a:lstStyle/>
          <a:p>
            <a:endParaRPr lang="en-GB" sz="1100" noProof="0" dirty="0">
              <a:latin typeface="+mj-lt"/>
            </a:endParaRPr>
          </a:p>
        </p:txBody>
      </p:sp>
      <p:sp>
        <p:nvSpPr>
          <p:cNvPr id="8" name="Freeform 98">
            <a:extLst>
              <a:ext uri="{FF2B5EF4-FFF2-40B4-BE49-F238E27FC236}">
                <a16:creationId xmlns:a16="http://schemas.microsoft.com/office/drawing/2014/main" id="{4DC1EE57-098B-DC49-BDFC-14027E5BF8BC}"/>
              </a:ext>
            </a:extLst>
          </p:cNvPr>
          <p:cNvSpPr>
            <a:spLocks noChangeArrowheads="1"/>
          </p:cNvSpPr>
          <p:nvPr/>
        </p:nvSpPr>
        <p:spPr bwMode="auto">
          <a:xfrm>
            <a:off x="3157750" y="2965470"/>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6="http://schemas.microsoft.com/office/drawing/2014/main" xmlns:asvg="http://schemas.microsoft.com/office/drawing/2016/SVG/main" xmlns:p14="http://schemas.microsoft.com/office/powerpoint/2010/main" xmlns:a14="http://schemas.microsoft.com/office/drawing/2010/main" w="9525" cap="flat">
                <a:solidFill>
                  <a:srgbClr val="808080"/>
                </a:solidFill>
                <a:round/>
                <a:headEnd/>
                <a:tailEnd/>
              </a14:hiddenLine>
            </a:ext>
            <a:ext uri="{AF507438-7753-43e0-B8FC-AC1667EBCBE1}">
              <a14:hiddenEffects xmlns="" xmlns:a16="http://schemas.microsoft.com/office/drawing/2014/main" xmlns:asvg="http://schemas.microsoft.com/office/drawing/2016/SVG/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100" noProof="0" dirty="0">
              <a:latin typeface="+mj-lt"/>
            </a:endParaRPr>
          </a:p>
        </p:txBody>
      </p:sp>
      <p:sp>
        <p:nvSpPr>
          <p:cNvPr id="11" name="Text Box 99">
            <a:extLst>
              <a:ext uri="{FF2B5EF4-FFF2-40B4-BE49-F238E27FC236}">
                <a16:creationId xmlns:a16="http://schemas.microsoft.com/office/drawing/2014/main" id="{8002793D-9956-ABCD-E884-5BCAF6178BE9}"/>
              </a:ext>
            </a:extLst>
          </p:cNvPr>
          <p:cNvSpPr txBox="1">
            <a:spLocks noChangeArrowheads="1"/>
          </p:cNvSpPr>
          <p:nvPr/>
        </p:nvSpPr>
        <p:spPr bwMode="auto">
          <a:xfrm>
            <a:off x="3539800" y="3399802"/>
            <a:ext cx="2459872" cy="783416"/>
          </a:xfrm>
          <a:prstGeom prst="rect">
            <a:avLst/>
          </a:prstGeom>
          <a:noFill/>
          <a:ln>
            <a:noFill/>
          </a:ln>
          <a:effectLst/>
          <a:extLst>
            <a:ext uri="{909E8E84-426E-40dd-AFC4-6F175D3DCCD1}">
              <a14:hiddenFill xmlns="" xmlns:a16="http://schemas.microsoft.com/office/drawing/2014/main" xmlns:asvg="http://schemas.microsoft.com/office/drawing/2016/SVG/main" xmlns:p14="http://schemas.microsoft.com/office/powerpoint/2010/main" xmlns:a14="http://schemas.microsoft.com/office/drawing/2010/main">
                <a:solidFill>
                  <a:srgbClr val="FFFFFF"/>
                </a:solidFill>
              </a14:hiddenFill>
            </a:ext>
            <a:ext uri="{91240B29-F687-4f45-9708-019B960494DF}">
              <a14:hiddenLine xmlns="" xmlns:a16="http://schemas.microsoft.com/office/drawing/2014/main" xmlns:asvg="http://schemas.microsoft.com/office/drawing/2016/SVG/main" xmlns:p14="http://schemas.microsoft.com/office/powerpoint/2010/main" xmlns:a14="http://schemas.microsoft.com/office/drawing/2010/main" w="9525" cap="flat">
                <a:solidFill>
                  <a:srgbClr val="808080"/>
                </a:solidFill>
                <a:round/>
                <a:headEnd/>
                <a:tailEnd/>
              </a14:hiddenLine>
            </a:ext>
            <a:ext uri="{AF507438-7753-43e0-B8FC-AC1667EBCBE1}">
              <a14:hiddenEffects xmlns="" xmlns:a16="http://schemas.microsoft.com/office/drawing/2014/main" xmlns:asvg="http://schemas.microsoft.com/office/drawing/2016/SVG/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600" noProof="0" dirty="0">
                <a:solidFill>
                  <a:srgbClr val="F1F0F0"/>
                </a:solidFill>
                <a:latin typeface="+mj-lt"/>
                <a:cs typeface="Roboto Black" charset="0"/>
              </a:rPr>
              <a:t>ΕΠΙΛΟΓΗ 01</a:t>
            </a:r>
          </a:p>
        </p:txBody>
      </p:sp>
      <p:sp>
        <p:nvSpPr>
          <p:cNvPr id="32" name="Freeform 103">
            <a:extLst>
              <a:ext uri="{FF2B5EF4-FFF2-40B4-BE49-F238E27FC236}">
                <a16:creationId xmlns:a16="http://schemas.microsoft.com/office/drawing/2014/main" id="{97B781A3-7EFC-636D-C79D-6DFC86D3EDF8}"/>
              </a:ext>
            </a:extLst>
          </p:cNvPr>
          <p:cNvSpPr>
            <a:spLocks noChangeArrowheads="1"/>
          </p:cNvSpPr>
          <p:nvPr/>
        </p:nvSpPr>
        <p:spPr bwMode="auto">
          <a:xfrm>
            <a:off x="2185866" y="5543036"/>
            <a:ext cx="1397503" cy="1798206"/>
          </a:xfrm>
          <a:custGeom>
            <a:avLst/>
            <a:gdLst>
              <a:gd name="T0" fmla="*/ 0 w 1837"/>
              <a:gd name="T1" fmla="*/ 0 h 1954"/>
              <a:gd name="T2" fmla="*/ 0 w 1837"/>
              <a:gd name="T3" fmla="*/ 0 h 1954"/>
              <a:gd name="T4" fmla="*/ 1836 w 1837"/>
              <a:gd name="T5" fmla="*/ 0 h 1954"/>
              <a:gd name="T6" fmla="*/ 1836 w 1837"/>
              <a:gd name="T7" fmla="*/ 1825 h 1954"/>
              <a:gd name="T8" fmla="*/ 0 w 1837"/>
              <a:gd name="T9" fmla="*/ 1825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25"/>
                </a:cubicBezTo>
                <a:cubicBezTo>
                  <a:pt x="1234" y="1953"/>
                  <a:pt x="603" y="1953"/>
                  <a:pt x="0" y="1825"/>
                </a:cubicBezTo>
                <a:cubicBezTo>
                  <a:pt x="0" y="1214"/>
                  <a:pt x="0" y="611"/>
                  <a:pt x="0" y="0"/>
                </a:cubicBezTo>
              </a:path>
            </a:pathLst>
          </a:custGeom>
          <a:solidFill>
            <a:srgbClr val="04A6C2"/>
          </a:solidFill>
          <a:ln>
            <a:noFill/>
          </a:ln>
          <a:effectLst/>
        </p:spPr>
        <p:txBody>
          <a:bodyPr wrap="none" anchor="ctr"/>
          <a:lstStyle/>
          <a:p>
            <a:endParaRPr lang="en-GB" sz="1100" noProof="0" dirty="0">
              <a:latin typeface="+mj-lt"/>
            </a:endParaRPr>
          </a:p>
        </p:txBody>
      </p:sp>
      <p:sp>
        <p:nvSpPr>
          <p:cNvPr id="33" name="Freeform 104">
            <a:extLst>
              <a:ext uri="{FF2B5EF4-FFF2-40B4-BE49-F238E27FC236}">
                <a16:creationId xmlns:a16="http://schemas.microsoft.com/office/drawing/2014/main" id="{C7FDB345-1D6B-6A8E-DAAB-CBFD79CA7538}"/>
              </a:ext>
            </a:extLst>
          </p:cNvPr>
          <p:cNvSpPr>
            <a:spLocks noChangeArrowheads="1"/>
          </p:cNvSpPr>
          <p:nvPr/>
        </p:nvSpPr>
        <p:spPr bwMode="auto">
          <a:xfrm>
            <a:off x="3157750" y="5165535"/>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036D7F"/>
          </a:solidFill>
          <a:ln>
            <a:noFill/>
          </a:ln>
          <a:effectLst/>
        </p:spPr>
        <p:txBody>
          <a:bodyPr wrap="none" anchor="ctr"/>
          <a:lstStyle/>
          <a:p>
            <a:endParaRPr lang="en-GB" sz="1100" noProof="0" dirty="0">
              <a:latin typeface="+mj-lt"/>
            </a:endParaRPr>
          </a:p>
        </p:txBody>
      </p:sp>
      <p:sp>
        <p:nvSpPr>
          <p:cNvPr id="34" name="Freeform 105">
            <a:extLst>
              <a:ext uri="{FF2B5EF4-FFF2-40B4-BE49-F238E27FC236}">
                <a16:creationId xmlns:a16="http://schemas.microsoft.com/office/drawing/2014/main" id="{00F27640-3057-A53F-05CB-F0257753674E}"/>
              </a:ext>
            </a:extLst>
          </p:cNvPr>
          <p:cNvSpPr>
            <a:spLocks noChangeArrowheads="1"/>
          </p:cNvSpPr>
          <p:nvPr/>
        </p:nvSpPr>
        <p:spPr bwMode="auto">
          <a:xfrm>
            <a:off x="3157750" y="5165534"/>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6="http://schemas.microsoft.com/office/drawing/2014/main" xmlns:asvg="http://schemas.microsoft.com/office/drawing/2016/SVG/main" xmlns:p14="http://schemas.microsoft.com/office/powerpoint/2010/main" xmlns:a14="http://schemas.microsoft.com/office/drawing/2010/main" w="9525" cap="flat">
                <a:solidFill>
                  <a:srgbClr val="808080"/>
                </a:solidFill>
                <a:round/>
                <a:headEnd/>
                <a:tailEnd/>
              </a14:hiddenLine>
            </a:ext>
            <a:ext uri="{AF507438-7753-43e0-B8FC-AC1667EBCBE1}">
              <a14:hiddenEffects xmlns="" xmlns:a16="http://schemas.microsoft.com/office/drawing/2014/main" xmlns:asvg="http://schemas.microsoft.com/office/drawing/2016/SVG/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100" noProof="0" dirty="0">
              <a:latin typeface="+mj-lt"/>
            </a:endParaRPr>
          </a:p>
        </p:txBody>
      </p:sp>
      <p:sp>
        <p:nvSpPr>
          <p:cNvPr id="35" name="Text Box 106">
            <a:extLst>
              <a:ext uri="{FF2B5EF4-FFF2-40B4-BE49-F238E27FC236}">
                <a16:creationId xmlns:a16="http://schemas.microsoft.com/office/drawing/2014/main" id="{84E7937C-5E33-7AB7-9ACF-C0A614AF2AFB}"/>
              </a:ext>
            </a:extLst>
          </p:cNvPr>
          <p:cNvSpPr txBox="1">
            <a:spLocks noChangeArrowheads="1"/>
          </p:cNvSpPr>
          <p:nvPr/>
        </p:nvSpPr>
        <p:spPr bwMode="auto">
          <a:xfrm>
            <a:off x="3539800" y="5591749"/>
            <a:ext cx="2459872" cy="783416"/>
          </a:xfrm>
          <a:prstGeom prst="rect">
            <a:avLst/>
          </a:prstGeom>
          <a:noFill/>
          <a:ln>
            <a:noFill/>
          </a:ln>
          <a:effectLst/>
          <a:extLst>
            <a:ext uri="{909E8E84-426E-40dd-AFC4-6F175D3DCCD1}">
              <a14:hiddenFill xmlns="" xmlns:a16="http://schemas.microsoft.com/office/drawing/2014/main" xmlns:asvg="http://schemas.microsoft.com/office/drawing/2016/SVG/main" xmlns:p14="http://schemas.microsoft.com/office/powerpoint/2010/main" xmlns:a14="http://schemas.microsoft.com/office/drawing/2010/main">
                <a:solidFill>
                  <a:srgbClr val="FFFFFF"/>
                </a:solidFill>
              </a14:hiddenFill>
            </a:ext>
            <a:ext uri="{91240B29-F687-4f45-9708-019B960494DF}">
              <a14:hiddenLine xmlns="" xmlns:a16="http://schemas.microsoft.com/office/drawing/2014/main" xmlns:asvg="http://schemas.microsoft.com/office/drawing/2016/SVG/main" xmlns:p14="http://schemas.microsoft.com/office/powerpoint/2010/main" xmlns:a14="http://schemas.microsoft.com/office/drawing/2010/main" w="9525" cap="flat">
                <a:solidFill>
                  <a:srgbClr val="808080"/>
                </a:solidFill>
                <a:round/>
                <a:headEnd/>
                <a:tailEnd/>
              </a14:hiddenLine>
            </a:ext>
            <a:ext uri="{AF507438-7753-43e0-B8FC-AC1667EBCBE1}">
              <a14:hiddenEffects xmlns="" xmlns:a16="http://schemas.microsoft.com/office/drawing/2014/main" xmlns:asvg="http://schemas.microsoft.com/office/drawing/2016/SVG/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600" noProof="0" dirty="0">
                <a:solidFill>
                  <a:srgbClr val="F1F0F0"/>
                </a:solidFill>
                <a:latin typeface="+mj-lt"/>
                <a:cs typeface="Roboto Black" charset="0"/>
              </a:rPr>
              <a:t>ΕΠΙΛΟΓΗ 01</a:t>
            </a:r>
          </a:p>
        </p:txBody>
      </p:sp>
      <p:sp>
        <p:nvSpPr>
          <p:cNvPr id="38" name="Freeform 110">
            <a:extLst>
              <a:ext uri="{FF2B5EF4-FFF2-40B4-BE49-F238E27FC236}">
                <a16:creationId xmlns:a16="http://schemas.microsoft.com/office/drawing/2014/main" id="{D02F8F30-1A90-1D50-365A-D426298DDF0C}"/>
              </a:ext>
            </a:extLst>
          </p:cNvPr>
          <p:cNvSpPr>
            <a:spLocks noChangeArrowheads="1"/>
          </p:cNvSpPr>
          <p:nvPr/>
        </p:nvSpPr>
        <p:spPr bwMode="auto">
          <a:xfrm>
            <a:off x="2185866" y="7747161"/>
            <a:ext cx="1397503" cy="1798209"/>
          </a:xfrm>
          <a:custGeom>
            <a:avLst/>
            <a:gdLst>
              <a:gd name="T0" fmla="*/ 0 w 1837"/>
              <a:gd name="T1" fmla="*/ 0 h 1954"/>
              <a:gd name="T2" fmla="*/ 0 w 1837"/>
              <a:gd name="T3" fmla="*/ 0 h 1954"/>
              <a:gd name="T4" fmla="*/ 1836 w 1837"/>
              <a:gd name="T5" fmla="*/ 0 h 1954"/>
              <a:gd name="T6" fmla="*/ 1836 w 1837"/>
              <a:gd name="T7" fmla="*/ 1816 h 1954"/>
              <a:gd name="T8" fmla="*/ 0 w 1837"/>
              <a:gd name="T9" fmla="*/ 1816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16"/>
                </a:cubicBezTo>
                <a:cubicBezTo>
                  <a:pt x="1234" y="1953"/>
                  <a:pt x="603" y="1953"/>
                  <a:pt x="0" y="1816"/>
                </a:cubicBezTo>
                <a:cubicBezTo>
                  <a:pt x="0" y="1214"/>
                  <a:pt x="0" y="611"/>
                  <a:pt x="0" y="0"/>
                </a:cubicBezTo>
              </a:path>
            </a:pathLst>
          </a:custGeom>
          <a:solidFill>
            <a:srgbClr val="569938"/>
          </a:solidFill>
          <a:ln>
            <a:noFill/>
          </a:ln>
          <a:effectLst/>
        </p:spPr>
        <p:txBody>
          <a:bodyPr wrap="none" anchor="ctr"/>
          <a:lstStyle/>
          <a:p>
            <a:endParaRPr lang="en-GB" sz="1100" noProof="0" dirty="0">
              <a:latin typeface="+mj-lt"/>
            </a:endParaRPr>
          </a:p>
        </p:txBody>
      </p:sp>
      <p:sp>
        <p:nvSpPr>
          <p:cNvPr id="39" name="Freeform 111">
            <a:extLst>
              <a:ext uri="{FF2B5EF4-FFF2-40B4-BE49-F238E27FC236}">
                <a16:creationId xmlns:a16="http://schemas.microsoft.com/office/drawing/2014/main" id="{5FCCD7DC-09F5-0D6C-C67F-E2EB118CF21E}"/>
              </a:ext>
            </a:extLst>
          </p:cNvPr>
          <p:cNvSpPr>
            <a:spLocks noChangeArrowheads="1"/>
          </p:cNvSpPr>
          <p:nvPr/>
        </p:nvSpPr>
        <p:spPr bwMode="auto">
          <a:xfrm>
            <a:off x="3157750" y="7369660"/>
            <a:ext cx="425620" cy="2049874"/>
          </a:xfrm>
          <a:custGeom>
            <a:avLst/>
            <a:gdLst>
              <a:gd name="T0" fmla="*/ 558 w 559"/>
              <a:gd name="T1" fmla="*/ 2227 h 2228"/>
              <a:gd name="T2" fmla="*/ 0 w 559"/>
              <a:gd name="T3" fmla="*/ 1817 h 2228"/>
              <a:gd name="T4" fmla="*/ 0 w 559"/>
              <a:gd name="T5" fmla="*/ 0 h 2228"/>
              <a:gd name="T6" fmla="*/ 558 w 559"/>
              <a:gd name="T7" fmla="*/ 420 h 2228"/>
              <a:gd name="T8" fmla="*/ 558 w 559"/>
              <a:gd name="T9" fmla="*/ 2227 h 2228"/>
            </a:gdLst>
            <a:ahLst/>
            <a:cxnLst>
              <a:cxn ang="0">
                <a:pos x="T0" y="T1"/>
              </a:cxn>
              <a:cxn ang="0">
                <a:pos x="T2" y="T3"/>
              </a:cxn>
              <a:cxn ang="0">
                <a:pos x="T4" y="T5"/>
              </a:cxn>
              <a:cxn ang="0">
                <a:pos x="T6" y="T7"/>
              </a:cxn>
              <a:cxn ang="0">
                <a:pos x="T8" y="T9"/>
              </a:cxn>
            </a:cxnLst>
            <a:rect l="0" t="0" r="r" b="b"/>
            <a:pathLst>
              <a:path w="559" h="2228">
                <a:moveTo>
                  <a:pt x="558" y="2227"/>
                </a:moveTo>
                <a:lnTo>
                  <a:pt x="0" y="1817"/>
                </a:lnTo>
                <a:lnTo>
                  <a:pt x="0" y="0"/>
                </a:lnTo>
                <a:lnTo>
                  <a:pt x="558" y="420"/>
                </a:lnTo>
                <a:lnTo>
                  <a:pt x="558" y="2227"/>
                </a:lnTo>
              </a:path>
            </a:pathLst>
          </a:custGeom>
          <a:solidFill>
            <a:srgbClr val="3E6E28"/>
          </a:solidFill>
          <a:ln>
            <a:noFill/>
          </a:ln>
          <a:effectLst/>
        </p:spPr>
        <p:txBody>
          <a:bodyPr wrap="none" anchor="ctr"/>
          <a:lstStyle/>
          <a:p>
            <a:endParaRPr lang="en-GB" sz="1100" noProof="0" dirty="0">
              <a:latin typeface="+mj-lt"/>
            </a:endParaRPr>
          </a:p>
        </p:txBody>
      </p:sp>
      <p:sp>
        <p:nvSpPr>
          <p:cNvPr id="40" name="Freeform 112">
            <a:extLst>
              <a:ext uri="{FF2B5EF4-FFF2-40B4-BE49-F238E27FC236}">
                <a16:creationId xmlns:a16="http://schemas.microsoft.com/office/drawing/2014/main" id="{6DEC78A8-2268-80FF-C09D-AEE5158C34DE}"/>
              </a:ext>
            </a:extLst>
          </p:cNvPr>
          <p:cNvSpPr>
            <a:spLocks noChangeArrowheads="1"/>
          </p:cNvSpPr>
          <p:nvPr/>
        </p:nvSpPr>
        <p:spPr bwMode="auto">
          <a:xfrm>
            <a:off x="3157750" y="7369657"/>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6="http://schemas.microsoft.com/office/drawing/2014/main" xmlns:asvg="http://schemas.microsoft.com/office/drawing/2016/SVG/main" xmlns:p14="http://schemas.microsoft.com/office/powerpoint/2010/main" xmlns:a14="http://schemas.microsoft.com/office/drawing/2010/main" w="9525" cap="flat">
                <a:solidFill>
                  <a:srgbClr val="808080"/>
                </a:solidFill>
                <a:round/>
                <a:headEnd/>
                <a:tailEnd/>
              </a14:hiddenLine>
            </a:ext>
            <a:ext uri="{AF507438-7753-43e0-B8FC-AC1667EBCBE1}">
              <a14:hiddenEffects xmlns="" xmlns:a16="http://schemas.microsoft.com/office/drawing/2014/main" xmlns:asvg="http://schemas.microsoft.com/office/drawing/2016/SVG/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100" noProof="0" dirty="0">
              <a:latin typeface="+mj-lt"/>
            </a:endParaRPr>
          </a:p>
        </p:txBody>
      </p:sp>
      <p:sp>
        <p:nvSpPr>
          <p:cNvPr id="41" name="Text Box 113">
            <a:extLst>
              <a:ext uri="{FF2B5EF4-FFF2-40B4-BE49-F238E27FC236}">
                <a16:creationId xmlns:a16="http://schemas.microsoft.com/office/drawing/2014/main" id="{4461F19A-D7C7-FC7D-3B6B-E3503F40A661}"/>
              </a:ext>
            </a:extLst>
          </p:cNvPr>
          <p:cNvSpPr txBox="1">
            <a:spLocks noChangeArrowheads="1"/>
          </p:cNvSpPr>
          <p:nvPr/>
        </p:nvSpPr>
        <p:spPr bwMode="auto">
          <a:xfrm>
            <a:off x="3539800" y="7791812"/>
            <a:ext cx="2459872" cy="783416"/>
          </a:xfrm>
          <a:prstGeom prst="rect">
            <a:avLst/>
          </a:prstGeom>
          <a:noFill/>
          <a:ln>
            <a:noFill/>
          </a:ln>
          <a:effectLst/>
          <a:extLst>
            <a:ext uri="{909E8E84-426E-40dd-AFC4-6F175D3DCCD1}">
              <a14:hiddenFill xmlns="" xmlns:a16="http://schemas.microsoft.com/office/drawing/2014/main" xmlns:asvg="http://schemas.microsoft.com/office/drawing/2016/SVG/main" xmlns:p14="http://schemas.microsoft.com/office/powerpoint/2010/main" xmlns:a14="http://schemas.microsoft.com/office/drawing/2010/main">
                <a:solidFill>
                  <a:srgbClr val="FFFFFF"/>
                </a:solidFill>
              </a14:hiddenFill>
            </a:ext>
            <a:ext uri="{91240B29-F687-4f45-9708-019B960494DF}">
              <a14:hiddenLine xmlns="" xmlns:a16="http://schemas.microsoft.com/office/drawing/2014/main" xmlns:asvg="http://schemas.microsoft.com/office/drawing/2016/SVG/main" xmlns:p14="http://schemas.microsoft.com/office/powerpoint/2010/main" xmlns:a14="http://schemas.microsoft.com/office/drawing/2010/main" w="9525" cap="flat">
                <a:solidFill>
                  <a:srgbClr val="808080"/>
                </a:solidFill>
                <a:round/>
                <a:headEnd/>
                <a:tailEnd/>
              </a14:hiddenLine>
            </a:ext>
            <a:ext uri="{AF507438-7753-43e0-B8FC-AC1667EBCBE1}">
              <a14:hiddenEffects xmlns="" xmlns:a16="http://schemas.microsoft.com/office/drawing/2014/main" xmlns:asvg="http://schemas.microsoft.com/office/drawing/2016/SVG/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600" noProof="0" dirty="0">
                <a:solidFill>
                  <a:srgbClr val="F1F0F0"/>
                </a:solidFill>
                <a:latin typeface="+mj-lt"/>
                <a:cs typeface="Roboto Black" charset="0"/>
              </a:rPr>
              <a:t>ΕΠΙΛΟΓΗ 01</a:t>
            </a:r>
          </a:p>
        </p:txBody>
      </p:sp>
      <p:sp>
        <p:nvSpPr>
          <p:cNvPr id="47" name="TextBox 46">
            <a:extLst>
              <a:ext uri="{FF2B5EF4-FFF2-40B4-BE49-F238E27FC236}">
                <a16:creationId xmlns:a16="http://schemas.microsoft.com/office/drawing/2014/main" id="{1C0E5BF4-F1B0-4D79-B93F-502502109E45}"/>
              </a:ext>
            </a:extLst>
          </p:cNvPr>
          <p:cNvSpPr txBox="1"/>
          <p:nvPr/>
        </p:nvSpPr>
        <p:spPr>
          <a:xfrm>
            <a:off x="7943932" y="2948859"/>
            <a:ext cx="9277268" cy="1089503"/>
          </a:xfrm>
          <a:prstGeom prst="rect">
            <a:avLst/>
          </a:prstGeom>
          <a:noFill/>
        </p:spPr>
        <p:txBody>
          <a:bodyPr wrap="square" lIns="164564" tIns="82283" rIns="164564" bIns="82283" rtlCol="0">
            <a:spAutoFit/>
          </a:bodyPr>
          <a:lstStyle/>
          <a:p>
            <a:pPr algn="just"/>
            <a:r>
              <a:rPr lang="en-GB" sz="2000" noProof="0" dirty="0">
                <a:latin typeface="+mj-lt"/>
              </a:rPr>
              <a:t>Μια δυναμική διαδικασία εντοπισμού ευκαιριών, κινητοποίησης πόρων και καινοτομίας με σκοπό τη δημιουργία αξίας στην κοινωνία, συχνά μέσω της ίδρυσης νέων επιχειρήσεων ή της μεταμόρφωσης υφιστάμενων. </a:t>
            </a:r>
            <a:endParaRPr lang="en-GB" sz="2000" noProof="0" dirty="0">
              <a:latin typeface="+mj-lt"/>
              <a:ea typeface="Lato"/>
              <a:cs typeface="Lato Light"/>
            </a:endParaRPr>
          </a:p>
        </p:txBody>
      </p:sp>
      <p:sp>
        <p:nvSpPr>
          <p:cNvPr id="48" name="TextBox 47">
            <a:extLst>
              <a:ext uri="{FF2B5EF4-FFF2-40B4-BE49-F238E27FC236}">
                <a16:creationId xmlns:a16="http://schemas.microsoft.com/office/drawing/2014/main" id="{0B3505CE-B196-DA2C-725F-ECCB9E835555}"/>
              </a:ext>
            </a:extLst>
          </p:cNvPr>
          <p:cNvSpPr txBox="1"/>
          <p:nvPr/>
        </p:nvSpPr>
        <p:spPr>
          <a:xfrm>
            <a:off x="7943932" y="5323289"/>
            <a:ext cx="9277268" cy="1089503"/>
          </a:xfrm>
          <a:prstGeom prst="rect">
            <a:avLst/>
          </a:prstGeom>
          <a:noFill/>
        </p:spPr>
        <p:txBody>
          <a:bodyPr wrap="square" lIns="164564" tIns="82283" rIns="164564" bIns="82283" rtlCol="0">
            <a:spAutoFit/>
          </a:bodyPr>
          <a:lstStyle/>
          <a:p>
            <a:pPr algn="just"/>
            <a:r>
              <a:rPr lang="en-GB" sz="2000" noProof="0" dirty="0">
                <a:latin typeface="+mj-lt"/>
              </a:rPr>
              <a:t>Επιχειρηματική συμπεριφορά εντός μιας καθιερωμένης οργάνωσης, όπου οι εργαζόμενοι έχουν τη δυνατότητα να καινοτομούν και να αναπτύσσουν νέες ιδέες, προϊόντα ή υπηρεσίες χρησιμοποιώντας τους πόρους της οργάνωσης. </a:t>
            </a:r>
            <a:endParaRPr lang="en-GB" sz="2000" noProof="0" dirty="0">
              <a:latin typeface="+mj-lt"/>
              <a:ea typeface="Lato"/>
              <a:cs typeface="Lato Light"/>
            </a:endParaRPr>
          </a:p>
        </p:txBody>
      </p:sp>
      <p:grpSp>
        <p:nvGrpSpPr>
          <p:cNvPr id="56" name="Ομάδα 55">
            <a:extLst>
              <a:ext uri="{FF2B5EF4-FFF2-40B4-BE49-F238E27FC236}">
                <a16:creationId xmlns:a16="http://schemas.microsoft.com/office/drawing/2014/main" id="{508832C1-77F0-172E-5DD9-FF0F0F3E984C}"/>
              </a:ext>
            </a:extLst>
          </p:cNvPr>
          <p:cNvGrpSpPr/>
          <p:nvPr/>
        </p:nvGrpSpPr>
        <p:grpSpPr>
          <a:xfrm>
            <a:off x="2460969" y="5165534"/>
            <a:ext cx="5304112" cy="1672373"/>
            <a:chOff x="3395009" y="5187069"/>
            <a:chExt cx="5304112" cy="1672373"/>
          </a:xfrm>
        </p:grpSpPr>
        <p:sp>
          <p:nvSpPr>
            <p:cNvPr id="36" name="Freeform 107">
              <a:extLst>
                <a:ext uri="{FF2B5EF4-FFF2-40B4-BE49-F238E27FC236}">
                  <a16:creationId xmlns:a16="http://schemas.microsoft.com/office/drawing/2014/main" id="{336E88C8-6C73-678A-7646-62C47B9C912F}"/>
                </a:ext>
              </a:extLst>
            </p:cNvPr>
            <p:cNvSpPr>
              <a:spLocks noChangeArrowheads="1"/>
            </p:cNvSpPr>
            <p:nvPr/>
          </p:nvSpPr>
          <p:spPr bwMode="auto">
            <a:xfrm>
              <a:off x="4091790" y="5187069"/>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04A6C2"/>
            </a:solidFill>
            <a:ln>
              <a:noFill/>
            </a:ln>
            <a:effectLst/>
          </p:spPr>
          <p:txBody>
            <a:bodyPr wrap="none" anchor="ctr"/>
            <a:lstStyle/>
            <a:p>
              <a:endParaRPr lang="en-GB" sz="1100" noProof="0" dirty="0">
                <a:latin typeface="+mj-lt"/>
              </a:endParaRPr>
            </a:p>
          </p:txBody>
        </p:sp>
        <p:sp>
          <p:nvSpPr>
            <p:cNvPr id="37" name="Freeform 109">
              <a:extLst>
                <a:ext uri="{FF2B5EF4-FFF2-40B4-BE49-F238E27FC236}">
                  <a16:creationId xmlns:a16="http://schemas.microsoft.com/office/drawing/2014/main" id="{E650255B-AE9B-1B50-6C79-64A0E3B61B4F}"/>
                </a:ext>
              </a:extLst>
            </p:cNvPr>
            <p:cNvSpPr>
              <a:spLocks noChangeArrowheads="1"/>
            </p:cNvSpPr>
            <p:nvPr/>
          </p:nvSpPr>
          <p:spPr bwMode="auto">
            <a:xfrm>
              <a:off x="7741381" y="5264195"/>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04A6C2"/>
            </a:solidFill>
            <a:ln>
              <a:noFill/>
            </a:ln>
            <a:effectLst/>
          </p:spPr>
          <p:txBody>
            <a:bodyPr wrap="none" anchor="ctr"/>
            <a:lstStyle/>
            <a:p>
              <a:endParaRPr lang="en-GB" sz="1100" noProof="0" dirty="0">
                <a:latin typeface="+mj-lt"/>
              </a:endParaRPr>
            </a:p>
          </p:txBody>
        </p:sp>
        <p:sp>
          <p:nvSpPr>
            <p:cNvPr id="44" name="TextBox 43">
              <a:extLst>
                <a:ext uri="{FF2B5EF4-FFF2-40B4-BE49-F238E27FC236}">
                  <a16:creationId xmlns:a16="http://schemas.microsoft.com/office/drawing/2014/main" id="{AC28B32C-4D05-0F1F-B6CA-91CD2CD71B26}"/>
                </a:ext>
              </a:extLst>
            </p:cNvPr>
            <p:cNvSpPr txBox="1"/>
            <p:nvPr/>
          </p:nvSpPr>
          <p:spPr>
            <a:xfrm>
              <a:off x="3395009" y="5622235"/>
              <a:ext cx="3981738" cy="569360"/>
            </a:xfrm>
            <a:prstGeom prst="rect">
              <a:avLst/>
            </a:prstGeom>
            <a:noFill/>
          </p:spPr>
          <p:txBody>
            <a:bodyPr wrap="none" lIns="137132" tIns="68567" rIns="137132" bIns="68567" rtlCol="0">
              <a:spAutoFit/>
            </a:bodyPr>
            <a:lstStyle/>
            <a:p>
              <a:pPr algn="ctr"/>
              <a:r>
                <a:rPr lang="en-GB" sz="2800" b="1" noProof="0" dirty="0">
                  <a:solidFill>
                    <a:schemeClr val="bg1"/>
                  </a:solidFill>
                  <a:latin typeface="+mj-lt"/>
                </a:rPr>
                <a:t>Ενδοεπιχειρηματικότητα</a:t>
              </a:r>
              <a:endParaRPr lang="en-GB" sz="2800" b="1" noProof="0" dirty="0">
                <a:solidFill>
                  <a:schemeClr val="bg1"/>
                </a:solidFill>
                <a:latin typeface="+mj-lt"/>
                <a:cs typeface="Lato Regular"/>
              </a:endParaRPr>
            </a:p>
          </p:txBody>
        </p:sp>
        <p:sp>
          <p:nvSpPr>
            <p:cNvPr id="49" name="Round Same Side Corner Rectangle 129">
              <a:extLst>
                <a:ext uri="{FF2B5EF4-FFF2-40B4-BE49-F238E27FC236}">
                  <a16:creationId xmlns:a16="http://schemas.microsoft.com/office/drawing/2014/main" id="{00CB07E2-2B90-F588-1D91-C537FC45492A}"/>
                </a:ext>
              </a:extLst>
            </p:cNvPr>
            <p:cNvSpPr/>
            <p:nvPr/>
          </p:nvSpPr>
          <p:spPr>
            <a:xfrm rot="10800000" flipH="1">
              <a:off x="8599086" y="5540806"/>
              <a:ext cx="100035" cy="1009020"/>
            </a:xfrm>
            <a:prstGeom prst="round2SameRect">
              <a:avLst>
                <a:gd name="adj1" fmla="val 50000"/>
                <a:gd name="adj2" fmla="val 50000"/>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100" noProof="0" dirty="0">
                <a:solidFill>
                  <a:schemeClr val="tx1"/>
                </a:solidFill>
                <a:latin typeface="+mj-lt"/>
              </a:endParaRPr>
            </a:p>
          </p:txBody>
        </p:sp>
      </p:grpSp>
      <p:grpSp>
        <p:nvGrpSpPr>
          <p:cNvPr id="55" name="Ομάδα 54">
            <a:extLst>
              <a:ext uri="{FF2B5EF4-FFF2-40B4-BE49-F238E27FC236}">
                <a16:creationId xmlns:a16="http://schemas.microsoft.com/office/drawing/2014/main" id="{E610787C-D84D-CEAC-D224-39BEE51E8F36}"/>
              </a:ext>
            </a:extLst>
          </p:cNvPr>
          <p:cNvGrpSpPr/>
          <p:nvPr/>
        </p:nvGrpSpPr>
        <p:grpSpPr>
          <a:xfrm>
            <a:off x="2819240" y="2965470"/>
            <a:ext cx="4945841" cy="1672373"/>
            <a:chOff x="3753280" y="2987005"/>
            <a:chExt cx="4945841" cy="1672373"/>
          </a:xfrm>
        </p:grpSpPr>
        <p:sp>
          <p:nvSpPr>
            <p:cNvPr id="30" name="Freeform 100">
              <a:extLst>
                <a:ext uri="{FF2B5EF4-FFF2-40B4-BE49-F238E27FC236}">
                  <a16:creationId xmlns:a16="http://schemas.microsoft.com/office/drawing/2014/main" id="{CB2CAF3A-3EB6-B39C-B6BC-F8C2B106D06F}"/>
                </a:ext>
              </a:extLst>
            </p:cNvPr>
            <p:cNvSpPr>
              <a:spLocks noChangeArrowheads="1"/>
            </p:cNvSpPr>
            <p:nvPr/>
          </p:nvSpPr>
          <p:spPr bwMode="auto">
            <a:xfrm>
              <a:off x="4091790" y="2987005"/>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3F6031"/>
            </a:solidFill>
            <a:ln>
              <a:noFill/>
            </a:ln>
            <a:effectLst/>
          </p:spPr>
          <p:txBody>
            <a:bodyPr wrap="none" anchor="ctr"/>
            <a:lstStyle/>
            <a:p>
              <a:endParaRPr lang="en-GB" sz="1100" noProof="0" dirty="0">
                <a:latin typeface="+mj-lt"/>
              </a:endParaRPr>
            </a:p>
          </p:txBody>
        </p:sp>
        <p:sp>
          <p:nvSpPr>
            <p:cNvPr id="31" name="Freeform 102">
              <a:extLst>
                <a:ext uri="{FF2B5EF4-FFF2-40B4-BE49-F238E27FC236}">
                  <a16:creationId xmlns:a16="http://schemas.microsoft.com/office/drawing/2014/main" id="{320CB191-CC8F-8C2B-2655-BE9582E42C88}"/>
                </a:ext>
              </a:extLst>
            </p:cNvPr>
            <p:cNvSpPr>
              <a:spLocks noChangeArrowheads="1"/>
            </p:cNvSpPr>
            <p:nvPr/>
          </p:nvSpPr>
          <p:spPr bwMode="auto">
            <a:xfrm>
              <a:off x="7741381" y="3060068"/>
              <a:ext cx="563023" cy="1530305"/>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3E6E28"/>
            </a:solidFill>
            <a:ln>
              <a:noFill/>
            </a:ln>
            <a:effectLst/>
          </p:spPr>
          <p:txBody>
            <a:bodyPr wrap="none" anchor="ctr"/>
            <a:lstStyle/>
            <a:p>
              <a:endParaRPr lang="en-GB" sz="1100" noProof="0" dirty="0">
                <a:latin typeface="+mj-lt"/>
              </a:endParaRPr>
            </a:p>
          </p:txBody>
        </p:sp>
        <p:sp>
          <p:nvSpPr>
            <p:cNvPr id="46" name="TextBox 45">
              <a:extLst>
                <a:ext uri="{FF2B5EF4-FFF2-40B4-BE49-F238E27FC236}">
                  <a16:creationId xmlns:a16="http://schemas.microsoft.com/office/drawing/2014/main" id="{F15C5502-3590-9317-7ED4-60A264857BC7}"/>
                </a:ext>
              </a:extLst>
            </p:cNvPr>
            <p:cNvSpPr txBox="1"/>
            <p:nvPr/>
          </p:nvSpPr>
          <p:spPr>
            <a:xfrm>
              <a:off x="3753280" y="3467100"/>
              <a:ext cx="3265196" cy="569360"/>
            </a:xfrm>
            <a:prstGeom prst="rect">
              <a:avLst/>
            </a:prstGeom>
            <a:noFill/>
          </p:spPr>
          <p:txBody>
            <a:bodyPr wrap="none" lIns="137132" tIns="68567" rIns="137132" bIns="68567" rtlCol="0">
              <a:spAutoFit/>
            </a:bodyPr>
            <a:lstStyle/>
            <a:p>
              <a:pPr algn="ctr"/>
              <a:r>
                <a:rPr lang="en-GB" sz="2800" b="1" noProof="0" dirty="0">
                  <a:solidFill>
                    <a:schemeClr val="bg1"/>
                  </a:solidFill>
                  <a:latin typeface="+mj-lt"/>
                </a:rPr>
                <a:t>Επιχειρηματικότητα</a:t>
              </a:r>
              <a:endParaRPr lang="en-GB" sz="2800" b="1" noProof="0" dirty="0">
                <a:solidFill>
                  <a:schemeClr val="bg1"/>
                </a:solidFill>
                <a:latin typeface="+mj-lt"/>
                <a:cs typeface="Lato Regular"/>
              </a:endParaRPr>
            </a:p>
          </p:txBody>
        </p:sp>
        <p:sp>
          <p:nvSpPr>
            <p:cNvPr id="50" name="Round Same Side Corner Rectangle 131">
              <a:extLst>
                <a:ext uri="{FF2B5EF4-FFF2-40B4-BE49-F238E27FC236}">
                  <a16:creationId xmlns:a16="http://schemas.microsoft.com/office/drawing/2014/main" id="{274B0EE6-EDD6-E756-CE9A-EF3A26A28951}"/>
                </a:ext>
              </a:extLst>
            </p:cNvPr>
            <p:cNvSpPr/>
            <p:nvPr/>
          </p:nvSpPr>
          <p:spPr>
            <a:xfrm rot="10800000" flipH="1">
              <a:off x="8599086" y="3326588"/>
              <a:ext cx="100035" cy="1009020"/>
            </a:xfrm>
            <a:prstGeom prst="round2SameRect">
              <a:avLst>
                <a:gd name="adj1" fmla="val 50000"/>
                <a:gd name="adj2" fmla="val 50000"/>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100" noProof="0" dirty="0">
                <a:solidFill>
                  <a:schemeClr val="tx1"/>
                </a:solidFill>
                <a:latin typeface="+mj-lt"/>
              </a:endParaRPr>
            </a:p>
          </p:txBody>
        </p:sp>
      </p:grpSp>
      <p:sp>
        <p:nvSpPr>
          <p:cNvPr id="51" name="TextBox 50">
            <a:extLst>
              <a:ext uri="{FF2B5EF4-FFF2-40B4-BE49-F238E27FC236}">
                <a16:creationId xmlns:a16="http://schemas.microsoft.com/office/drawing/2014/main" id="{A9BD6DD9-F524-2E6B-9763-028E3BDE93DD}"/>
              </a:ext>
            </a:extLst>
          </p:cNvPr>
          <p:cNvSpPr txBox="1"/>
          <p:nvPr/>
        </p:nvSpPr>
        <p:spPr>
          <a:xfrm>
            <a:off x="7943932" y="7545675"/>
            <a:ext cx="9505868" cy="1397279"/>
          </a:xfrm>
          <a:prstGeom prst="rect">
            <a:avLst/>
          </a:prstGeom>
          <a:noFill/>
        </p:spPr>
        <p:txBody>
          <a:bodyPr wrap="square" lIns="164564" tIns="82283" rIns="164564" bIns="82283" rtlCol="0">
            <a:spAutoFit/>
          </a:bodyPr>
          <a:lstStyle/>
          <a:p>
            <a:pPr algn="just"/>
            <a:r>
              <a:rPr lang="en-GB" sz="2000" noProof="0" dirty="0">
                <a:latin typeface="+mj-lt"/>
              </a:rPr>
              <a:t>Είναι η διαδικασία της ανεξάρτητης διαχείρισης μιας επιχείρησης, χωρίς ομάδα ή συνεργάτες. Οι ατομικοί επιχειρηματίες αναλαμβάνουν την πλήρη ευθύνη για όλες τις πτυχές της εργασίας τους, συμπεριλαμβανομένης της δημιουργίας, του μάρκετινγκ, της διοίκησης και των οικονομικών. </a:t>
            </a:r>
            <a:endParaRPr lang="en-GB" sz="2000" noProof="0" dirty="0">
              <a:latin typeface="+mj-lt"/>
              <a:ea typeface="Lato"/>
              <a:cs typeface="Lato Light"/>
            </a:endParaRPr>
          </a:p>
        </p:txBody>
      </p:sp>
      <p:grpSp>
        <p:nvGrpSpPr>
          <p:cNvPr id="57" name="Ομάδα 56">
            <a:extLst>
              <a:ext uri="{FF2B5EF4-FFF2-40B4-BE49-F238E27FC236}">
                <a16:creationId xmlns:a16="http://schemas.microsoft.com/office/drawing/2014/main" id="{D6476DB4-EBB9-83C4-29F2-5F12A57F8710}"/>
              </a:ext>
            </a:extLst>
          </p:cNvPr>
          <p:cNvGrpSpPr/>
          <p:nvPr/>
        </p:nvGrpSpPr>
        <p:grpSpPr>
          <a:xfrm>
            <a:off x="2173102" y="7369657"/>
            <a:ext cx="5591979" cy="1672373"/>
            <a:chOff x="3107142" y="7391192"/>
            <a:chExt cx="5591979" cy="1672373"/>
          </a:xfrm>
        </p:grpSpPr>
        <p:sp>
          <p:nvSpPr>
            <p:cNvPr id="42" name="Freeform 114">
              <a:extLst>
                <a:ext uri="{FF2B5EF4-FFF2-40B4-BE49-F238E27FC236}">
                  <a16:creationId xmlns:a16="http://schemas.microsoft.com/office/drawing/2014/main" id="{902D0AE8-AD03-4E31-E467-E372C2C9901A}"/>
                </a:ext>
              </a:extLst>
            </p:cNvPr>
            <p:cNvSpPr>
              <a:spLocks noChangeArrowheads="1"/>
            </p:cNvSpPr>
            <p:nvPr/>
          </p:nvSpPr>
          <p:spPr bwMode="auto">
            <a:xfrm>
              <a:off x="4091790" y="7391192"/>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569938"/>
            </a:solidFill>
            <a:ln>
              <a:noFill/>
            </a:ln>
            <a:effectLst/>
          </p:spPr>
          <p:txBody>
            <a:bodyPr wrap="none" anchor="ctr"/>
            <a:lstStyle/>
            <a:p>
              <a:endParaRPr lang="en-GB" sz="1100" noProof="0" dirty="0">
                <a:latin typeface="+mj-lt"/>
              </a:endParaRPr>
            </a:p>
          </p:txBody>
        </p:sp>
        <p:sp>
          <p:nvSpPr>
            <p:cNvPr id="43" name="Freeform 116">
              <a:extLst>
                <a:ext uri="{FF2B5EF4-FFF2-40B4-BE49-F238E27FC236}">
                  <a16:creationId xmlns:a16="http://schemas.microsoft.com/office/drawing/2014/main" id="{F3E30129-FD1E-7FC4-3D7D-AD3AD0034B4A}"/>
                </a:ext>
              </a:extLst>
            </p:cNvPr>
            <p:cNvSpPr>
              <a:spLocks noChangeArrowheads="1"/>
            </p:cNvSpPr>
            <p:nvPr/>
          </p:nvSpPr>
          <p:spPr bwMode="auto">
            <a:xfrm>
              <a:off x="7741381" y="7464260"/>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569938"/>
            </a:solidFill>
            <a:ln>
              <a:noFill/>
            </a:ln>
            <a:effectLst/>
          </p:spPr>
          <p:txBody>
            <a:bodyPr wrap="none" anchor="ctr"/>
            <a:lstStyle/>
            <a:p>
              <a:endParaRPr lang="en-GB" sz="1100" noProof="0" dirty="0">
                <a:latin typeface="+mj-lt"/>
              </a:endParaRPr>
            </a:p>
          </p:txBody>
        </p:sp>
        <p:sp>
          <p:nvSpPr>
            <p:cNvPr id="45" name="TextBox 44">
              <a:extLst>
                <a:ext uri="{FF2B5EF4-FFF2-40B4-BE49-F238E27FC236}">
                  <a16:creationId xmlns:a16="http://schemas.microsoft.com/office/drawing/2014/main" id="{E3773048-C7A0-8823-1033-0CCDBCFD58A1}"/>
                </a:ext>
              </a:extLst>
            </p:cNvPr>
            <p:cNvSpPr txBox="1"/>
            <p:nvPr/>
          </p:nvSpPr>
          <p:spPr>
            <a:xfrm>
              <a:off x="3107142" y="7884084"/>
              <a:ext cx="4557473" cy="569360"/>
            </a:xfrm>
            <a:prstGeom prst="rect">
              <a:avLst/>
            </a:prstGeom>
            <a:noFill/>
          </p:spPr>
          <p:txBody>
            <a:bodyPr wrap="none" lIns="137132" tIns="68567" rIns="137132" bIns="68567" rtlCol="0">
              <a:spAutoFit/>
            </a:bodyPr>
            <a:lstStyle/>
            <a:p>
              <a:pPr algn="ctr"/>
              <a:r>
                <a:rPr lang="en-GB" sz="2800" b="1" noProof="0" dirty="0" err="1">
                  <a:solidFill>
                    <a:schemeClr val="bg1"/>
                  </a:solidFill>
                  <a:latin typeface="+mj-lt"/>
                </a:rPr>
                <a:t>Ατομική επιχειρηματικότητα</a:t>
              </a:r>
              <a:endParaRPr lang="en-GB" sz="2800" b="1" noProof="0" dirty="0">
                <a:solidFill>
                  <a:schemeClr val="bg1"/>
                </a:solidFill>
                <a:latin typeface="+mj-lt"/>
                <a:cs typeface="Lato Regular"/>
              </a:endParaRPr>
            </a:p>
          </p:txBody>
        </p:sp>
        <p:sp>
          <p:nvSpPr>
            <p:cNvPr id="52" name="Round Same Side Corner Rectangle 134">
              <a:extLst>
                <a:ext uri="{FF2B5EF4-FFF2-40B4-BE49-F238E27FC236}">
                  <a16:creationId xmlns:a16="http://schemas.microsoft.com/office/drawing/2014/main" id="{775506F4-CF49-7FB3-84C1-A92A5E34C36D}"/>
                </a:ext>
              </a:extLst>
            </p:cNvPr>
            <p:cNvSpPr/>
            <p:nvPr/>
          </p:nvSpPr>
          <p:spPr>
            <a:xfrm rot="10800000" flipH="1">
              <a:off x="8599086" y="7712546"/>
              <a:ext cx="100035" cy="1009020"/>
            </a:xfrm>
            <a:prstGeom prst="round2SameRect">
              <a:avLst>
                <a:gd name="adj1" fmla="val 50000"/>
                <a:gd name="adj2" fmla="val 50000"/>
              </a:avLst>
            </a:pr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100" noProof="0" dirty="0">
                <a:solidFill>
                  <a:schemeClr val="tx1"/>
                </a:solidFill>
                <a:latin typeface="+mj-lt"/>
              </a:endParaRPr>
            </a:p>
          </p:txBody>
        </p:sp>
      </p:grpSp>
    </p:spTree>
    <p:extLst>
      <p:ext uri="{BB962C8B-B14F-4D97-AF65-F5344CB8AC3E}">
        <p14:creationId xmlns:p14="http://schemas.microsoft.com/office/powerpoint/2010/main" val="366922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3A86-E3C7-FAFF-A6B5-C8878EE797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E2CDD9-1D35-5C4D-BC29-9CF84934C01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F65E0E0-1864-A82D-AA0F-5ADA2309FE9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9AC7F8A-64C1-35FC-E0E6-FDE206AC802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Σύγκριση των τριών επιχειρηματικών μοντέλων</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FCDDE2AE-BC28-571C-78FA-B0FF4C810F81}"/>
              </a:ext>
            </a:extLst>
          </p:cNvPr>
          <p:cNvGraphicFramePr>
            <a:graphicFrameLocks noGrp="1"/>
          </p:cNvGraphicFramePr>
          <p:nvPr>
            <p:extLst>
              <p:ext uri="{D42A27DB-BD31-4B8C-83A1-F6EECF244321}">
                <p14:modId xmlns:p14="http://schemas.microsoft.com/office/powerpoint/2010/main" val="2178469441"/>
              </p:ext>
            </p:extLst>
          </p:nvPr>
        </p:nvGraphicFramePr>
        <p:xfrm>
          <a:off x="756000" y="2786701"/>
          <a:ext cx="16776000" cy="6624000"/>
        </p:xfrm>
        <a:graphic>
          <a:graphicData uri="http://schemas.openxmlformats.org/drawingml/2006/table">
            <a:tbl>
              <a:tblPr firstRow="1" firstCol="1" bandRow="1">
                <a:tableStyleId>{F5AB1C69-6EDB-4FF4-983F-18BD219EF322}</a:tableStyleId>
              </a:tblPr>
              <a:tblGrid>
                <a:gridCol w="2162277">
                  <a:extLst>
                    <a:ext uri="{9D8B030D-6E8A-4147-A177-3AD203B41FA5}">
                      <a16:colId xmlns:a16="http://schemas.microsoft.com/office/drawing/2014/main" val="886051163"/>
                    </a:ext>
                  </a:extLst>
                </a:gridCol>
                <a:gridCol w="4725184">
                  <a:extLst>
                    <a:ext uri="{9D8B030D-6E8A-4147-A177-3AD203B41FA5}">
                      <a16:colId xmlns:a16="http://schemas.microsoft.com/office/drawing/2014/main" val="3633693249"/>
                    </a:ext>
                  </a:extLst>
                </a:gridCol>
                <a:gridCol w="4564201">
                  <a:extLst>
                    <a:ext uri="{9D8B030D-6E8A-4147-A177-3AD203B41FA5}">
                      <a16:colId xmlns:a16="http://schemas.microsoft.com/office/drawing/2014/main" val="3702577707"/>
                    </a:ext>
                  </a:extLst>
                </a:gridCol>
                <a:gridCol w="5324338">
                  <a:extLst>
                    <a:ext uri="{9D8B030D-6E8A-4147-A177-3AD203B41FA5}">
                      <a16:colId xmlns:a16="http://schemas.microsoft.com/office/drawing/2014/main" val="261021607"/>
                    </a:ext>
                  </a:extLst>
                </a:gridCol>
              </a:tblGrid>
              <a:tr h="1136742">
                <a:tc>
                  <a:txBody>
                    <a:bodyPr/>
                    <a:lstStyle/>
                    <a:p>
                      <a:pPr>
                        <a:lnSpc>
                          <a:spcPct val="115000"/>
                        </a:lnSpc>
                        <a:spcBef>
                          <a:spcPts val="600"/>
                        </a:spcBef>
                        <a:spcAft>
                          <a:spcPts val="600"/>
                        </a:spcAft>
                        <a:buNone/>
                      </a:pPr>
                      <a:r>
                        <a:rPr lang="en-GB" sz="3200" noProof="0" dirty="0">
                          <a:effectLst/>
                        </a:rPr>
                        <a:t>Πτυχή</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3200" noProof="0" dirty="0">
                          <a:effectLst/>
                        </a:rPr>
                        <a:t>Επιχειρηματικότητα</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3200" noProof="0" dirty="0">
                          <a:effectLst/>
                        </a:rPr>
                        <a:t>Ενδοεπιχειρηματικότητα</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3200" noProof="0" dirty="0" err="1">
                          <a:effectLst/>
                        </a:rPr>
                        <a:t>Ατομική επιχειρηματικότητα</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extLst>
                  <a:ext uri="{0D108BD9-81ED-4DB2-BD59-A6C34878D82A}">
                    <a16:rowId xmlns:a16="http://schemas.microsoft.com/office/drawing/2014/main" val="3332873210"/>
                  </a:ext>
                </a:extLst>
              </a:tr>
              <a:tr h="1829086">
                <a:tc>
                  <a:txBody>
                    <a:bodyPr/>
                    <a:lstStyle/>
                    <a:p>
                      <a:pPr>
                        <a:lnSpc>
                          <a:spcPct val="115000"/>
                        </a:lnSpc>
                        <a:spcBef>
                          <a:spcPts val="600"/>
                        </a:spcBef>
                        <a:spcAft>
                          <a:spcPts val="600"/>
                        </a:spcAft>
                        <a:buNone/>
                      </a:pPr>
                      <a:r>
                        <a:rPr lang="en-GB" sz="2000" noProof="0" dirty="0">
                          <a:solidFill>
                            <a:schemeClr val="tx1"/>
                          </a:solidFill>
                          <a:effectLst/>
                        </a:rPr>
                        <a:t>Κίνδυνος</a:t>
                      </a:r>
                      <a:endParaRPr lang="en-GB" sz="20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2000" noProof="0" dirty="0">
                          <a:effectLst/>
                        </a:rPr>
                        <a:t>Υψηλός προσωπικός/οικονομικός</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2000" noProof="0" dirty="0">
                          <a:effectLst/>
                        </a:rPr>
                        <a:t>Κοινό με τον οργανισμό</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2000" noProof="0" dirty="0">
                          <a:effectLst/>
                        </a:rPr>
                        <a:t>Μέτριο, ατομικό</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010863757"/>
                  </a:ext>
                </a:extLst>
              </a:tr>
              <a:tr h="1829086">
                <a:tc>
                  <a:txBody>
                    <a:bodyPr/>
                    <a:lstStyle/>
                    <a:p>
                      <a:pPr>
                        <a:lnSpc>
                          <a:spcPct val="115000"/>
                        </a:lnSpc>
                        <a:spcBef>
                          <a:spcPts val="600"/>
                        </a:spcBef>
                        <a:spcAft>
                          <a:spcPts val="600"/>
                        </a:spcAft>
                        <a:buNone/>
                      </a:pPr>
                      <a:r>
                        <a:rPr lang="en-GB" sz="2000" noProof="0" dirty="0">
                          <a:solidFill>
                            <a:schemeClr val="tx1"/>
                          </a:solidFill>
                          <a:effectLst/>
                        </a:rPr>
                        <a:t>Πρόσβαση σε πόρους</a:t>
                      </a:r>
                      <a:endParaRPr lang="en-GB" sz="20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2000" noProof="0" dirty="0">
                          <a:effectLst/>
                        </a:rPr>
                        <a:t>Αυτοασφαλισμένη</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2000" noProof="0" dirty="0">
                          <a:effectLst/>
                        </a:rPr>
                        <a:t>Οργανωτική</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2000" noProof="0" dirty="0">
                          <a:effectLst/>
                        </a:rPr>
                        <a:t>Περιορισμένη σε ατομικό επίπεδο</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45730598"/>
                  </a:ext>
                </a:extLst>
              </a:tr>
              <a:tr h="1829086">
                <a:tc>
                  <a:txBody>
                    <a:bodyPr/>
                    <a:lstStyle/>
                    <a:p>
                      <a:pPr>
                        <a:lnSpc>
                          <a:spcPct val="115000"/>
                        </a:lnSpc>
                        <a:spcBef>
                          <a:spcPts val="600"/>
                        </a:spcBef>
                        <a:spcAft>
                          <a:spcPts val="600"/>
                        </a:spcAft>
                        <a:buNone/>
                      </a:pPr>
                      <a:r>
                        <a:rPr lang="en-GB" sz="2000" noProof="0" dirty="0">
                          <a:solidFill>
                            <a:schemeClr val="tx1"/>
                          </a:solidFill>
                          <a:effectLst/>
                        </a:rPr>
                        <a:t>Πεδίο καινοτομίας</a:t>
                      </a:r>
                      <a:endParaRPr lang="en-GB" sz="20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2000" noProof="0" dirty="0">
                          <a:effectLst/>
                        </a:rPr>
                        <a:t>Διαταραχή της αγοράς</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2000" noProof="0" dirty="0">
                          <a:effectLst/>
                        </a:rPr>
                        <a:t>Εσωτερική διαδικασία/προϊόν</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2000" noProof="0" dirty="0">
                          <a:effectLst/>
                        </a:rPr>
                        <a:t>Λύσεις για εξειδικευμένο κοινό</a:t>
                      </a:r>
                      <a:endParaRPr lang="en-GB" sz="2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959315713"/>
                  </a:ext>
                </a:extLst>
              </a:tr>
            </a:tbl>
          </a:graphicData>
        </a:graphic>
      </p:graphicFrame>
    </p:spTree>
    <p:extLst>
      <p:ext uri="{BB962C8B-B14F-4D97-AF65-F5344CB8AC3E}">
        <p14:creationId xmlns:p14="http://schemas.microsoft.com/office/powerpoint/2010/main" val="3852432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AC50-248C-51C9-00CA-B5261D0CE0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CC28C6-4AED-7D4E-1707-A4ADA2C947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F60828A-BA1A-3F6B-CACB-7D3FE37D57D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B51D4E6-599B-BE9B-DC52-926266A20C4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latin typeface="+mj-lt"/>
              </a:rPr>
              <a:t>Πώς εκδηλώνονται τα μοντέλα στην πράξη</a:t>
            </a:r>
            <a:endParaRPr lang="en-GB" sz="5000" b="1" noProof="0" dirty="0">
              <a:latin typeface="+mj-lt"/>
            </a:endParaRPr>
          </a:p>
        </p:txBody>
      </p:sp>
      <p:grpSp>
        <p:nvGrpSpPr>
          <p:cNvPr id="6" name="Group 5">
            <a:extLst>
              <a:ext uri="{FF2B5EF4-FFF2-40B4-BE49-F238E27FC236}">
                <a16:creationId xmlns:a16="http://schemas.microsoft.com/office/drawing/2014/main" id="{50EC9E76-1656-8D80-0852-4189DC07B175}"/>
              </a:ext>
            </a:extLst>
          </p:cNvPr>
          <p:cNvGrpSpPr/>
          <p:nvPr/>
        </p:nvGrpSpPr>
        <p:grpSpPr>
          <a:xfrm>
            <a:off x="10972800" y="2781300"/>
            <a:ext cx="3741543" cy="7133655"/>
            <a:chOff x="6238199" y="1553593"/>
            <a:chExt cx="2494362" cy="4755770"/>
          </a:xfrm>
        </p:grpSpPr>
        <p:grpSp>
          <p:nvGrpSpPr>
            <p:cNvPr id="7" name="Group 132">
              <a:extLst>
                <a:ext uri="{FF2B5EF4-FFF2-40B4-BE49-F238E27FC236}">
                  <a16:creationId xmlns:a16="http://schemas.microsoft.com/office/drawing/2014/main" id="{6A339FDE-028A-7E15-3B74-2DB68EFCA9C2}"/>
                </a:ext>
              </a:extLst>
            </p:cNvPr>
            <p:cNvGrpSpPr/>
            <p:nvPr/>
          </p:nvGrpSpPr>
          <p:grpSpPr>
            <a:xfrm>
              <a:off x="6238200" y="1776095"/>
              <a:ext cx="837288" cy="3855335"/>
              <a:chOff x="563734" y="1549569"/>
              <a:chExt cx="807866" cy="4925658"/>
            </a:xfrm>
          </p:grpSpPr>
          <p:sp>
            <p:nvSpPr>
              <p:cNvPr id="11" name="Rectangle 136">
                <a:extLst>
                  <a:ext uri="{FF2B5EF4-FFF2-40B4-BE49-F238E27FC236}">
                    <a16:creationId xmlns:a16="http://schemas.microsoft.com/office/drawing/2014/main" id="{66EBEAF5-8524-1109-743D-24FEABA60628}"/>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2" name="Rectangle 137">
                <a:extLst>
                  <a:ext uri="{FF2B5EF4-FFF2-40B4-BE49-F238E27FC236}">
                    <a16:creationId xmlns:a16="http://schemas.microsoft.com/office/drawing/2014/main" id="{9B9C97F5-63D5-8BF0-5350-AD86E566A021}"/>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8" name="Rectangle: Top Corners Rounded 134">
              <a:extLst>
                <a:ext uri="{FF2B5EF4-FFF2-40B4-BE49-F238E27FC236}">
                  <a16:creationId xmlns:a16="http://schemas.microsoft.com/office/drawing/2014/main" id="{F274BF29-966A-2814-2272-AD15DB822ECB}"/>
                </a:ext>
              </a:extLst>
            </p:cNvPr>
            <p:cNvSpPr/>
            <p:nvPr/>
          </p:nvSpPr>
          <p:spPr>
            <a:xfrm>
              <a:off x="6238199" y="1553593"/>
              <a:ext cx="2494362" cy="871650"/>
            </a:xfrm>
            <a:prstGeom prst="round2Same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Συλλογική πρακτική</a:t>
              </a:r>
              <a:endParaRPr lang="en-GB" sz="3500" b="1" noProof="0" dirty="0">
                <a:latin typeface="+mj-lt"/>
                <a:cs typeface="Mongolian Baiti" panose="03000500000000000000" pitchFamily="66" charset="0"/>
              </a:endParaRPr>
            </a:p>
          </p:txBody>
        </p:sp>
        <p:sp>
          <p:nvSpPr>
            <p:cNvPr id="9" name="Rectangle 135">
              <a:extLst>
                <a:ext uri="{FF2B5EF4-FFF2-40B4-BE49-F238E27FC236}">
                  <a16:creationId xmlns:a16="http://schemas.microsoft.com/office/drawing/2014/main" id="{B3F3EF26-5905-1081-226F-E8AD6AA14065}"/>
                </a:ext>
              </a:extLst>
            </p:cNvPr>
            <p:cNvSpPr/>
            <p:nvPr/>
          </p:nvSpPr>
          <p:spPr>
            <a:xfrm>
              <a:off x="6238199" y="5297553"/>
              <a:ext cx="2494362" cy="241768"/>
            </a:xfrm>
            <a:prstGeom prst="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0" name="Right Triangle 131">
              <a:extLst>
                <a:ext uri="{FF2B5EF4-FFF2-40B4-BE49-F238E27FC236}">
                  <a16:creationId xmlns:a16="http://schemas.microsoft.com/office/drawing/2014/main" id="{2E6BE8C2-5D2C-715F-0CD2-C09CAE4B28CC}"/>
                </a:ext>
              </a:extLst>
            </p:cNvPr>
            <p:cNvSpPr/>
            <p:nvPr/>
          </p:nvSpPr>
          <p:spPr>
            <a:xfrm rot="5400000">
              <a:off x="7963122" y="5539924"/>
              <a:ext cx="770040" cy="768837"/>
            </a:xfrm>
            <a:prstGeom prst="rtTriangle">
              <a:avLst/>
            </a:prstGeom>
            <a:solidFill>
              <a:srgbClr val="04A6C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13" name="Group 4">
            <a:extLst>
              <a:ext uri="{FF2B5EF4-FFF2-40B4-BE49-F238E27FC236}">
                <a16:creationId xmlns:a16="http://schemas.microsoft.com/office/drawing/2014/main" id="{FA846648-AC8C-2CEF-4842-71730B043D70}"/>
              </a:ext>
            </a:extLst>
          </p:cNvPr>
          <p:cNvGrpSpPr/>
          <p:nvPr/>
        </p:nvGrpSpPr>
        <p:grpSpPr>
          <a:xfrm>
            <a:off x="6804660" y="2781300"/>
            <a:ext cx="3741543" cy="7133655"/>
            <a:chOff x="3459439" y="1553593"/>
            <a:chExt cx="2494362" cy="4755770"/>
          </a:xfrm>
        </p:grpSpPr>
        <p:grpSp>
          <p:nvGrpSpPr>
            <p:cNvPr id="14" name="Group 123">
              <a:extLst>
                <a:ext uri="{FF2B5EF4-FFF2-40B4-BE49-F238E27FC236}">
                  <a16:creationId xmlns:a16="http://schemas.microsoft.com/office/drawing/2014/main" id="{6B1C7DCF-0802-0D37-AA96-809B7629CA81}"/>
                </a:ext>
              </a:extLst>
            </p:cNvPr>
            <p:cNvGrpSpPr/>
            <p:nvPr/>
          </p:nvGrpSpPr>
          <p:grpSpPr>
            <a:xfrm>
              <a:off x="3459440" y="1776095"/>
              <a:ext cx="837288" cy="3855335"/>
              <a:chOff x="563734" y="1549569"/>
              <a:chExt cx="807866" cy="4925658"/>
            </a:xfrm>
          </p:grpSpPr>
          <p:sp>
            <p:nvSpPr>
              <p:cNvPr id="18" name="Rectangle 127">
                <a:extLst>
                  <a:ext uri="{FF2B5EF4-FFF2-40B4-BE49-F238E27FC236}">
                    <a16:creationId xmlns:a16="http://schemas.microsoft.com/office/drawing/2014/main" id="{0A062DC4-82D5-CEF5-FEDC-70B85F3DBAEB}"/>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9" name="Rectangle 128">
                <a:extLst>
                  <a:ext uri="{FF2B5EF4-FFF2-40B4-BE49-F238E27FC236}">
                    <a16:creationId xmlns:a16="http://schemas.microsoft.com/office/drawing/2014/main" id="{D4A4A275-DA1D-2376-D598-3F25A2CFAAC9}"/>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15" name="Rectangle: Top Corners Rounded 125">
              <a:extLst>
                <a:ext uri="{FF2B5EF4-FFF2-40B4-BE49-F238E27FC236}">
                  <a16:creationId xmlns:a16="http://schemas.microsoft.com/office/drawing/2014/main" id="{6BA12CE6-1CBE-7B1C-5CA0-16AD1C9CDAC8}"/>
                </a:ext>
              </a:extLst>
            </p:cNvPr>
            <p:cNvSpPr/>
            <p:nvPr/>
          </p:nvSpPr>
          <p:spPr>
            <a:xfrm>
              <a:off x="3459439" y="1553593"/>
              <a:ext cx="2494362" cy="871650"/>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Εντός οργανισμών</a:t>
              </a:r>
              <a:endParaRPr lang="en-GB" sz="3500" b="1" noProof="0" dirty="0">
                <a:latin typeface="+mj-lt"/>
                <a:cs typeface="Mongolian Baiti" panose="03000500000000000000" pitchFamily="66" charset="0"/>
              </a:endParaRPr>
            </a:p>
          </p:txBody>
        </p:sp>
        <p:sp>
          <p:nvSpPr>
            <p:cNvPr id="16" name="Rectangle 126">
              <a:extLst>
                <a:ext uri="{FF2B5EF4-FFF2-40B4-BE49-F238E27FC236}">
                  <a16:creationId xmlns:a16="http://schemas.microsoft.com/office/drawing/2014/main" id="{05202D1E-0F91-6431-9A00-731F4F6C85DE}"/>
                </a:ext>
              </a:extLst>
            </p:cNvPr>
            <p:cNvSpPr/>
            <p:nvPr/>
          </p:nvSpPr>
          <p:spPr>
            <a:xfrm>
              <a:off x="3459439" y="5297553"/>
              <a:ext cx="2494362" cy="2417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7" name="Right Triangle 122">
              <a:extLst>
                <a:ext uri="{FF2B5EF4-FFF2-40B4-BE49-F238E27FC236}">
                  <a16:creationId xmlns:a16="http://schemas.microsoft.com/office/drawing/2014/main" id="{BEBD4A26-2E54-30CB-2263-5C8792F537B1}"/>
                </a:ext>
              </a:extLst>
            </p:cNvPr>
            <p:cNvSpPr/>
            <p:nvPr/>
          </p:nvSpPr>
          <p:spPr>
            <a:xfrm rot="5400000">
              <a:off x="5184362" y="5539924"/>
              <a:ext cx="770040" cy="768837"/>
            </a:xfrm>
            <a:prstGeom prst="r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20" name="Group 3">
            <a:extLst>
              <a:ext uri="{FF2B5EF4-FFF2-40B4-BE49-F238E27FC236}">
                <a16:creationId xmlns:a16="http://schemas.microsoft.com/office/drawing/2014/main" id="{744577F7-6960-0635-1D69-7DB6681AAE36}"/>
              </a:ext>
            </a:extLst>
          </p:cNvPr>
          <p:cNvGrpSpPr/>
          <p:nvPr/>
        </p:nvGrpSpPr>
        <p:grpSpPr>
          <a:xfrm>
            <a:off x="2636520" y="2781300"/>
            <a:ext cx="3741543" cy="7133655"/>
            <a:chOff x="680679" y="1553593"/>
            <a:chExt cx="2494362" cy="4755770"/>
          </a:xfrm>
        </p:grpSpPr>
        <p:grpSp>
          <p:nvGrpSpPr>
            <p:cNvPr id="21" name="Group 150">
              <a:extLst>
                <a:ext uri="{FF2B5EF4-FFF2-40B4-BE49-F238E27FC236}">
                  <a16:creationId xmlns:a16="http://schemas.microsoft.com/office/drawing/2014/main" id="{F880537A-BA40-A530-F882-D2B4BF447F74}"/>
                </a:ext>
              </a:extLst>
            </p:cNvPr>
            <p:cNvGrpSpPr/>
            <p:nvPr/>
          </p:nvGrpSpPr>
          <p:grpSpPr>
            <a:xfrm>
              <a:off x="680680" y="1776095"/>
              <a:ext cx="837288" cy="3855335"/>
              <a:chOff x="563734" y="1549569"/>
              <a:chExt cx="807866" cy="4925658"/>
            </a:xfrm>
          </p:grpSpPr>
          <p:sp>
            <p:nvSpPr>
              <p:cNvPr id="25" name="Rectangle 154">
                <a:extLst>
                  <a:ext uri="{FF2B5EF4-FFF2-40B4-BE49-F238E27FC236}">
                    <a16:creationId xmlns:a16="http://schemas.microsoft.com/office/drawing/2014/main" id="{2A994E6E-82D1-E003-ED5C-39D05BE8A560}"/>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26" name="Rectangle 155">
                <a:extLst>
                  <a:ext uri="{FF2B5EF4-FFF2-40B4-BE49-F238E27FC236}">
                    <a16:creationId xmlns:a16="http://schemas.microsoft.com/office/drawing/2014/main" id="{7CE01A8F-C79A-1706-B5E3-AB7BCC8D145D}"/>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2" name="Rectangle: Top Corners Rounded 152">
              <a:extLst>
                <a:ext uri="{FF2B5EF4-FFF2-40B4-BE49-F238E27FC236}">
                  <a16:creationId xmlns:a16="http://schemas.microsoft.com/office/drawing/2014/main" id="{99F260E4-8C86-0E9D-2020-A42EC06879F5}"/>
                </a:ext>
              </a:extLst>
            </p:cNvPr>
            <p:cNvSpPr/>
            <p:nvPr/>
          </p:nvSpPr>
          <p:spPr>
            <a:xfrm>
              <a:off x="680679" y="1553593"/>
              <a:ext cx="2494362" cy="871650"/>
            </a:xfrm>
            <a:prstGeom prst="round2Same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Ανεξάρτητη πρακτική</a:t>
              </a:r>
              <a:endParaRPr lang="en-GB" sz="3500" b="1" noProof="0" dirty="0">
                <a:latin typeface="+mj-lt"/>
                <a:cs typeface="Mongolian Baiti" panose="03000500000000000000" pitchFamily="66" charset="0"/>
              </a:endParaRPr>
            </a:p>
          </p:txBody>
        </p:sp>
        <p:sp>
          <p:nvSpPr>
            <p:cNvPr id="23" name="Rectangle 153">
              <a:extLst>
                <a:ext uri="{FF2B5EF4-FFF2-40B4-BE49-F238E27FC236}">
                  <a16:creationId xmlns:a16="http://schemas.microsoft.com/office/drawing/2014/main" id="{FC03F015-3FD3-6E33-62B7-E4E9778AF1A7}"/>
                </a:ext>
              </a:extLst>
            </p:cNvPr>
            <p:cNvSpPr/>
            <p:nvPr/>
          </p:nvSpPr>
          <p:spPr>
            <a:xfrm>
              <a:off x="680679" y="5297553"/>
              <a:ext cx="2494362" cy="241768"/>
            </a:xfrm>
            <a:prstGeom prst="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24" name="Right Triangle 149">
              <a:extLst>
                <a:ext uri="{FF2B5EF4-FFF2-40B4-BE49-F238E27FC236}">
                  <a16:creationId xmlns:a16="http://schemas.microsoft.com/office/drawing/2014/main" id="{3E91E76B-E98F-BF07-CB21-BFD4FC06AE13}"/>
                </a:ext>
              </a:extLst>
            </p:cNvPr>
            <p:cNvSpPr/>
            <p:nvPr/>
          </p:nvSpPr>
          <p:spPr>
            <a:xfrm rot="5400000">
              <a:off x="2405602" y="5539924"/>
              <a:ext cx="770040" cy="768837"/>
            </a:xfrm>
            <a:prstGeom prst="rtTriangle">
              <a:avLst/>
            </a:prstGeom>
            <a:solidFill>
              <a:srgbClr val="3E6E2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7" name="Rectangle 133">
            <a:extLst>
              <a:ext uri="{FF2B5EF4-FFF2-40B4-BE49-F238E27FC236}">
                <a16:creationId xmlns:a16="http://schemas.microsoft.com/office/drawing/2014/main" id="{323927D9-2971-732D-409F-4AEB89146F7A}"/>
              </a:ext>
            </a:extLst>
          </p:cNvPr>
          <p:cNvSpPr/>
          <p:nvPr/>
        </p:nvSpPr>
        <p:spPr>
          <a:xfrm flipH="1">
            <a:off x="11189970" y="5472023"/>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Δημιουργία δικτύων ομοτίμων</a:t>
            </a:r>
          </a:p>
          <a:p>
            <a:pPr marL="342900" indent="-342900">
              <a:spcBef>
                <a:spcPts val="600"/>
              </a:spcBef>
              <a:buFont typeface="Arial" panose="020B0604020202020204" pitchFamily="34" charset="0"/>
              <a:buChar char="•"/>
            </a:pPr>
            <a:r>
              <a:rPr lang="en-GB" sz="2500" noProof="0" dirty="0">
                <a:latin typeface="+mj-lt"/>
              </a:rPr>
              <a:t>Κοινή χρήση πόρων</a:t>
            </a:r>
          </a:p>
          <a:p>
            <a:pPr marL="342900" indent="-342900">
              <a:spcBef>
                <a:spcPts val="600"/>
              </a:spcBef>
              <a:buFont typeface="Arial" panose="020B0604020202020204" pitchFamily="34" charset="0"/>
              <a:buChar char="•"/>
            </a:pPr>
            <a:r>
              <a:rPr lang="en-GB" sz="2500" noProof="0" dirty="0">
                <a:latin typeface="+mj-lt"/>
              </a:rPr>
              <a:t>Προώθηση της συλλογικής ανθεκτικότητας</a:t>
            </a:r>
            <a:endParaRPr lang="en-GB" sz="2500" noProof="0" dirty="0">
              <a:solidFill>
                <a:schemeClr val="tx1">
                  <a:lumMod val="75000"/>
                  <a:lumOff val="25000"/>
                </a:schemeClr>
              </a:solidFill>
              <a:latin typeface="+mj-lt"/>
            </a:endParaRPr>
          </a:p>
        </p:txBody>
      </p:sp>
      <p:sp>
        <p:nvSpPr>
          <p:cNvPr id="28" name="Rectangle 124">
            <a:extLst>
              <a:ext uri="{FF2B5EF4-FFF2-40B4-BE49-F238E27FC236}">
                <a16:creationId xmlns:a16="http://schemas.microsoft.com/office/drawing/2014/main" id="{EAA44B42-82E0-45C7-08D1-68C174276494}"/>
              </a:ext>
            </a:extLst>
          </p:cNvPr>
          <p:cNvSpPr/>
          <p:nvPr/>
        </p:nvSpPr>
        <p:spPr>
          <a:xfrm flipH="1">
            <a:off x="7070323" y="5539441"/>
            <a:ext cx="3475879" cy="2462213"/>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Δοκιμή νέων μορφών</a:t>
            </a:r>
          </a:p>
          <a:p>
            <a:pPr marL="342900" indent="-342900">
              <a:spcBef>
                <a:spcPts val="600"/>
              </a:spcBef>
              <a:buFont typeface="Arial" panose="020B0604020202020204" pitchFamily="34" charset="0"/>
              <a:buChar char="•"/>
            </a:pPr>
            <a:r>
              <a:rPr lang="en-GB" sz="2500" noProof="0" dirty="0">
                <a:latin typeface="+mj-lt"/>
              </a:rPr>
              <a:t>Δημιουργία κοινοτικών συνεργασιών</a:t>
            </a:r>
          </a:p>
          <a:p>
            <a:pPr marL="342900" indent="-342900">
              <a:spcBef>
                <a:spcPts val="600"/>
              </a:spcBef>
              <a:buFont typeface="Arial" panose="020B0604020202020204" pitchFamily="34" charset="0"/>
              <a:buChar char="•"/>
            </a:pPr>
            <a:r>
              <a:rPr lang="en-GB" sz="2500" noProof="0" dirty="0">
                <a:latin typeface="+mj-lt"/>
              </a:rPr>
              <a:t>Επανασχεδιασμός διαδικασιών ώστε να είναι πιο περιεκτικές και ανταποκρινόμενες.</a:t>
            </a:r>
            <a:endParaRPr lang="en-GB" sz="2500" noProof="0" dirty="0">
              <a:solidFill>
                <a:schemeClr val="tx1">
                  <a:lumMod val="75000"/>
                  <a:lumOff val="25000"/>
                </a:schemeClr>
              </a:solidFill>
              <a:latin typeface="+mj-lt"/>
            </a:endParaRPr>
          </a:p>
        </p:txBody>
      </p:sp>
      <p:sp>
        <p:nvSpPr>
          <p:cNvPr id="29" name="Rectangle 151">
            <a:extLst>
              <a:ext uri="{FF2B5EF4-FFF2-40B4-BE49-F238E27FC236}">
                <a16:creationId xmlns:a16="http://schemas.microsoft.com/office/drawing/2014/main" id="{197E615D-02B9-F72A-1942-78536CE6BF0E}"/>
              </a:ext>
            </a:extLst>
          </p:cNvPr>
          <p:cNvSpPr/>
          <p:nvPr/>
        </p:nvSpPr>
        <p:spPr>
          <a:xfrm flipH="1">
            <a:off x="2815965" y="5585414"/>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Έναρξη έργων</a:t>
            </a:r>
          </a:p>
          <a:p>
            <a:pPr marL="342900" indent="-342900">
              <a:spcBef>
                <a:spcPts val="600"/>
              </a:spcBef>
              <a:buFont typeface="Arial" panose="020B0604020202020204" pitchFamily="34" charset="0"/>
              <a:buChar char="•"/>
            </a:pPr>
            <a:r>
              <a:rPr lang="en-GB" sz="2500" noProof="0" dirty="0">
                <a:latin typeface="+mj-lt"/>
              </a:rPr>
              <a:t>Διαφοροποίηση των εσόδων</a:t>
            </a:r>
          </a:p>
          <a:p>
            <a:pPr marL="342900" indent="-342900">
              <a:spcBef>
                <a:spcPts val="600"/>
              </a:spcBef>
              <a:buFont typeface="Arial" panose="020B0604020202020204" pitchFamily="34" charset="0"/>
              <a:buChar char="•"/>
            </a:pPr>
            <a:r>
              <a:rPr lang="en-GB" sz="2500" noProof="0" dirty="0">
                <a:latin typeface="+mj-lt"/>
              </a:rPr>
              <a:t>Επέκταση των δημιουργικών ορίων</a:t>
            </a:r>
            <a:endParaRPr lang="en-GB" sz="2500" noProof="0" dirty="0">
              <a:solidFill>
                <a:schemeClr val="tx1">
                  <a:lumMod val="75000"/>
                  <a:lumOff val="25000"/>
                </a:schemeClr>
              </a:solidFill>
              <a:latin typeface="+mj-lt"/>
            </a:endParaRPr>
          </a:p>
        </p:txBody>
      </p:sp>
      <p:pic>
        <p:nvPicPr>
          <p:cNvPr id="33" name="Γραφικό 32">
            <a:extLst>
              <a:ext uri="{FF2B5EF4-FFF2-40B4-BE49-F238E27FC236}">
                <a16:creationId xmlns:a16="http://schemas.microsoft.com/office/drawing/2014/main" id="{A95C9B21-5984-60A3-5E52-A090D0D690B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12455" y="4479353"/>
            <a:ext cx="806444" cy="805856"/>
          </a:xfrm>
          <a:prstGeom prst="rect">
            <a:avLst/>
          </a:prstGeom>
        </p:spPr>
      </p:pic>
      <p:pic>
        <p:nvPicPr>
          <p:cNvPr id="34" name="Γραφικό 33">
            <a:extLst>
              <a:ext uri="{FF2B5EF4-FFF2-40B4-BE49-F238E27FC236}">
                <a16:creationId xmlns:a16="http://schemas.microsoft.com/office/drawing/2014/main" id="{14046585-59B7-1002-AC34-373C4105DA8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49150" y="4479353"/>
            <a:ext cx="720000" cy="720000"/>
          </a:xfrm>
          <a:prstGeom prst="rect">
            <a:avLst/>
          </a:prstGeom>
        </p:spPr>
      </p:pic>
      <p:pic>
        <p:nvPicPr>
          <p:cNvPr id="35" name="Γραφικό 34">
            <a:extLst>
              <a:ext uri="{FF2B5EF4-FFF2-40B4-BE49-F238E27FC236}">
                <a16:creationId xmlns:a16="http://schemas.microsoft.com/office/drawing/2014/main" id="{FFBE695B-C1EE-106B-23BB-FE96270624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240768" y="4479353"/>
            <a:ext cx="720000" cy="720000"/>
          </a:xfrm>
          <a:prstGeom prst="rect">
            <a:avLst/>
          </a:prstGeom>
        </p:spPr>
      </p:pic>
    </p:spTree>
    <p:extLst>
      <p:ext uri="{BB962C8B-B14F-4D97-AF65-F5344CB8AC3E}">
        <p14:creationId xmlns:p14="http://schemas.microsoft.com/office/powerpoint/2010/main" val="1866407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1DB-CF8E-5FE5-177C-635A3BD1C4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08A9D-D6E1-6874-CCD1-BF8C6E02908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E172BFD-082F-36A6-E432-26335BCEB99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62D762D-3040-0662-4F3A-01CBE4FA9E7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Από τη θεωρία στην πράξη: Γιατί το πλαίσιο έχει σημασία</a:t>
            </a:r>
            <a:endParaRPr lang="en-GB" sz="5000" b="1" noProof="0" dirty="0">
              <a:latin typeface="+mj-lt"/>
            </a:endParaRPr>
          </a:p>
        </p:txBody>
      </p:sp>
      <p:sp>
        <p:nvSpPr>
          <p:cNvPr id="30" name="TextBox 29">
            <a:extLst>
              <a:ext uri="{FF2B5EF4-FFF2-40B4-BE49-F238E27FC236}">
                <a16:creationId xmlns:a16="http://schemas.microsoft.com/office/drawing/2014/main" id="{975662E3-1829-E301-06F4-EE0720AA8292}"/>
              </a:ext>
            </a:extLst>
          </p:cNvPr>
          <p:cNvSpPr txBox="1"/>
          <p:nvPr/>
        </p:nvSpPr>
        <p:spPr>
          <a:xfrm>
            <a:off x="5410200" y="3614559"/>
            <a:ext cx="12573000" cy="6247864"/>
          </a:xfrm>
          <a:prstGeom prst="rect">
            <a:avLst/>
          </a:prstGeom>
          <a:noFill/>
        </p:spPr>
        <p:txBody>
          <a:bodyPr wrap="square">
            <a:spAutoFit/>
          </a:bodyPr>
          <a:lstStyle/>
          <a:p>
            <a:pPr>
              <a:buNone/>
            </a:pPr>
            <a:r>
              <a:rPr lang="en-GB" sz="4000" b="1" i="1" noProof="0" dirty="0">
                <a:latin typeface="+mj-lt"/>
              </a:rPr>
              <a:t>Η κατανόηση των επιχειρηματικών μοντέλων είναι μόνο ένα μέρος της διαδρομής.</a:t>
            </a:r>
          </a:p>
          <a:p>
            <a:pPr>
              <a:buNone/>
            </a:pPr>
            <a:br>
              <a:rPr lang="en-GB" sz="4000" b="1" i="1" noProof="0" dirty="0">
                <a:latin typeface="+mj-lt"/>
              </a:rPr>
            </a:br>
            <a:r>
              <a:rPr lang="en-GB" sz="4000" b="1" i="1" noProof="0" dirty="0">
                <a:latin typeface="+mj-lt"/>
              </a:rPr>
              <a:t>Οι περιορισμοί του πραγματικού κόσμου διαμορφώνουν τον τρόπο με τον οποίο οι επαγγελματίες εφαρμόζουν αυτές τις προσεγγίσεις.</a:t>
            </a:r>
          </a:p>
          <a:p>
            <a:r>
              <a:rPr lang="en-GB" sz="4000" b="1" i="1" noProof="0" dirty="0">
                <a:latin typeface="+mj-lt"/>
              </a:rPr>
              <a:t>Ως εκπαιδευτές, ο ρόλος σας είναι να καλλιεργήσετε όχι μόνο τη γνώση, αλλά και την προσαρμοστικότητα και την ανθεκτικότητα που απαιτούνται για να αντιμετωπίσετε την πολυπλοκότητα.</a:t>
            </a:r>
          </a:p>
        </p:txBody>
      </p:sp>
      <p:pic>
        <p:nvPicPr>
          <p:cNvPr id="31" name="Γραφικό 30">
            <a:extLst>
              <a:ext uri="{FF2B5EF4-FFF2-40B4-BE49-F238E27FC236}">
                <a16:creationId xmlns:a16="http://schemas.microsoft.com/office/drawing/2014/main" id="{6F78FC62-3063-A6E2-769F-75338ABB514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38200" y="4229100"/>
            <a:ext cx="3810000" cy="3810000"/>
          </a:xfrm>
          <a:prstGeom prst="rect">
            <a:avLst/>
          </a:prstGeom>
        </p:spPr>
      </p:pic>
    </p:spTree>
    <p:extLst>
      <p:ext uri="{BB962C8B-B14F-4D97-AF65-F5344CB8AC3E}">
        <p14:creationId xmlns:p14="http://schemas.microsoft.com/office/powerpoint/2010/main" val="1176101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91A9-B153-51D6-93E0-58D86574E7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76A63-68E5-9C8E-89FC-C4E8193DAFB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CABEA9-3F37-3E5A-B530-21352A37643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6F42728E-5F99-E5F7-CED2-939929167DD4}"/>
              </a:ext>
            </a:extLst>
          </p:cNvPr>
          <p:cNvSpPr txBox="1"/>
          <p:nvPr/>
        </p:nvSpPr>
        <p:spPr>
          <a:xfrm>
            <a:off x="0" y="1040130"/>
            <a:ext cx="16687800" cy="707886"/>
          </a:xfrm>
          <a:prstGeom prst="rect">
            <a:avLst/>
          </a:prstGeom>
          <a:noFill/>
        </p:spPr>
        <p:txBody>
          <a:bodyPr wrap="square">
            <a:spAutoFit/>
          </a:bodyPr>
          <a:lstStyle/>
          <a:p>
            <a:pPr lvl="0" algn="r"/>
            <a:r>
              <a:rPr lang="en-GB" sz="4000" b="1" noProof="0" dirty="0"/>
              <a:t>Προκλήσεις του κλάδου και πώς μπορούν να βοηθήσουν οι εκπαιδευτές</a:t>
            </a:r>
            <a:endParaRPr lang="en-GB" sz="4000" b="1" noProof="0" dirty="0">
              <a:latin typeface="+mj-lt"/>
            </a:endParaRPr>
          </a:p>
        </p:txBody>
      </p:sp>
      <p:graphicFrame>
        <p:nvGraphicFramePr>
          <p:cNvPr id="4" name="Πίνακας 3">
            <a:extLst>
              <a:ext uri="{FF2B5EF4-FFF2-40B4-BE49-F238E27FC236}">
                <a16:creationId xmlns:a16="http://schemas.microsoft.com/office/drawing/2014/main" id="{1771A767-4DD0-9597-B5A7-C011A4169A24}"/>
              </a:ext>
            </a:extLst>
          </p:cNvPr>
          <p:cNvGraphicFramePr>
            <a:graphicFrameLocks noGrp="1"/>
          </p:cNvGraphicFramePr>
          <p:nvPr>
            <p:extLst>
              <p:ext uri="{D42A27DB-BD31-4B8C-83A1-F6EECF244321}">
                <p14:modId xmlns:p14="http://schemas.microsoft.com/office/powerpoint/2010/main" val="638497376"/>
              </p:ext>
            </p:extLst>
          </p:nvPr>
        </p:nvGraphicFramePr>
        <p:xfrm>
          <a:off x="342900" y="2324100"/>
          <a:ext cx="17678400" cy="7259068"/>
        </p:xfrm>
        <a:graphic>
          <a:graphicData uri="http://schemas.openxmlformats.org/drawingml/2006/table">
            <a:tbl>
              <a:tblPr>
                <a:tableStyleId>{5940675A-B579-460E-94D1-54222C63F5DA}</a:tableStyleId>
              </a:tblPr>
              <a:tblGrid>
                <a:gridCol w="8839200">
                  <a:extLst>
                    <a:ext uri="{9D8B030D-6E8A-4147-A177-3AD203B41FA5}">
                      <a16:colId xmlns:a16="http://schemas.microsoft.com/office/drawing/2014/main" val="2189195419"/>
                    </a:ext>
                  </a:extLst>
                </a:gridCol>
                <a:gridCol w="8839200">
                  <a:extLst>
                    <a:ext uri="{9D8B030D-6E8A-4147-A177-3AD203B41FA5}">
                      <a16:colId xmlns:a16="http://schemas.microsoft.com/office/drawing/2014/main" val="377162065"/>
                    </a:ext>
                  </a:extLst>
                </a:gridCol>
              </a:tblGrid>
              <a:tr h="847083">
                <a:tc>
                  <a:txBody>
                    <a:bodyPr/>
                    <a:lstStyle/>
                    <a:p>
                      <a:r>
                        <a:rPr lang="en-GB" sz="3600" b="1" noProof="0" dirty="0">
                          <a:solidFill>
                            <a:srgbClr val="3E6E28"/>
                          </a:solidFill>
                          <a:latin typeface="+mj-lt"/>
                        </a:rPr>
                        <a:t>Πρόκληση</a:t>
                      </a:r>
                      <a:endParaRPr lang="en-GB" sz="36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600" b="1" noProof="0" dirty="0">
                          <a:solidFill>
                            <a:srgbClr val="3E6E28"/>
                          </a:solidFill>
                          <a:latin typeface="+mj-lt"/>
                        </a:rPr>
                        <a:t>Συμβουλή για τους εκπαιδευτές</a:t>
                      </a:r>
                      <a:endParaRPr lang="en-GB" sz="36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505264"/>
                  </a:ext>
                </a:extLst>
              </a:tr>
              <a:tr h="1362717">
                <a:tc>
                  <a:txBody>
                    <a:bodyPr/>
                    <a:lstStyle/>
                    <a:p>
                      <a:r>
                        <a:rPr lang="en-GB" sz="2000" b="1" noProof="0" dirty="0">
                          <a:latin typeface="+mj-lt"/>
                        </a:rPr>
                        <a:t>Εύθραυστα επιχειρηματικά μοντέλα</a:t>
                      </a:r>
                    </a:p>
                    <a:p>
                      <a:r>
                        <a:rPr lang="en-GB" sz="1800" noProof="0" dirty="0">
                          <a:latin typeface="+mj-lt"/>
                        </a:rPr>
                        <a:t>Περιορισμένα αποθέματα, ασταθή έσοδα, αυξανόμενα κόστη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2000" noProof="0" dirty="0">
                          <a:latin typeface="+mj-lt"/>
                        </a:rPr>
                        <a:t>Καθοδηγήστε τους μαθητές στο σχεδιασμό </a:t>
                      </a:r>
                      <a:r>
                        <a:rPr lang="en-GB" sz="2000" b="1" noProof="0" dirty="0">
                          <a:latin typeface="+mj-lt"/>
                        </a:rPr>
                        <a:t>μικρής κλίμακας, οικονομικών έργων </a:t>
                      </a:r>
                      <a:r>
                        <a:rPr lang="en-GB" sz="2000" noProof="0" dirty="0">
                          <a:latin typeface="+mj-lt"/>
                        </a:rPr>
                        <a:t>χρησιμοποιώντας βασικά εργαλεία προϋπολογισμού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1553057464"/>
                  </a:ext>
                </a:extLst>
              </a:tr>
              <a:tr h="1262317">
                <a:tc>
                  <a:txBody>
                    <a:bodyPr/>
                    <a:lstStyle/>
                    <a:p>
                      <a:r>
                        <a:rPr lang="en-GB" sz="2000" b="1" noProof="0" dirty="0">
                          <a:latin typeface="+mj-lt"/>
                        </a:rPr>
                        <a:t>Έλλειψη κεφαλαιουχικών επενδύσεων</a:t>
                      </a:r>
                    </a:p>
                    <a:p>
                      <a:r>
                        <a:rPr lang="en-GB" sz="1800" noProof="0" dirty="0">
                          <a:latin typeface="+mj-lt"/>
                        </a:rPr>
                        <a:t>Περιορισμένη πρόσβαση σε χώρους ή υποδομές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noProof="0" dirty="0">
                          <a:latin typeface="+mj-lt"/>
                        </a:rPr>
                        <a:t>Ενθαρρύνετε </a:t>
                      </a:r>
                      <a:r>
                        <a:rPr lang="en-GB" sz="2000" b="1" noProof="0" dirty="0">
                          <a:latin typeface="+mj-lt"/>
                        </a:rPr>
                        <a:t>τη δημιουργική επαναχρησιμοποίηση χώρων </a:t>
                      </a:r>
                      <a:r>
                        <a:rPr lang="en-GB" sz="2000" noProof="0" dirty="0">
                          <a:latin typeface="+mj-lt"/>
                        </a:rPr>
                        <a:t>και προωθήστε συνεργασίες με τοπικούς οργανισμούς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020258"/>
                  </a:ext>
                </a:extLst>
              </a:tr>
              <a:tr h="1262317">
                <a:tc>
                  <a:txBody>
                    <a:bodyPr/>
                    <a:lstStyle/>
                    <a:p>
                      <a:r>
                        <a:rPr lang="en-GB" sz="2000" b="1" noProof="0" dirty="0">
                          <a:latin typeface="+mj-lt"/>
                        </a:rPr>
                        <a:t>Τεχνολογικά κενά</a:t>
                      </a:r>
                    </a:p>
                    <a:p>
                      <a:r>
                        <a:rPr lang="en-GB" sz="1800" noProof="0" dirty="0">
                          <a:latin typeface="+mj-lt"/>
                        </a:rPr>
                        <a:t>Περιορισμένες δεξιότητες ή ψηφιακή υποδομή</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2000" noProof="0" dirty="0">
                          <a:latin typeface="+mj-lt"/>
                        </a:rPr>
                        <a:t>Εισαγωγή</a:t>
                      </a:r>
                      <a:r>
                        <a:rPr lang="en-GB" sz="2000" b="1" noProof="0" dirty="0">
                          <a:latin typeface="+mj-lt"/>
                        </a:rPr>
                        <a:t> ψηφιακών εργαλείων DIY </a:t>
                      </a:r>
                      <a:r>
                        <a:rPr lang="en-GB" sz="2000" noProof="0" dirty="0">
                          <a:latin typeface="+mj-lt"/>
                        </a:rPr>
                        <a:t>και πλατφορμών χαμηλού κόστους για την υποστήριξη της ψηφιακής δημιουργίας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3985539915"/>
                  </a:ext>
                </a:extLst>
              </a:tr>
              <a:tr h="1262317">
                <a:tc>
                  <a:txBody>
                    <a:bodyPr/>
                    <a:lstStyle/>
                    <a:p>
                      <a:r>
                        <a:rPr lang="en-GB" sz="2000" b="1" noProof="0" dirty="0">
                          <a:latin typeface="+mj-lt"/>
                        </a:rPr>
                        <a:t>Υβριδικές απαιτήσεις</a:t>
                      </a:r>
                    </a:p>
                    <a:p>
                      <a:r>
                        <a:rPr lang="en-GB" sz="1800" noProof="0" dirty="0">
                          <a:latin typeface="+mj-lt"/>
                        </a:rPr>
                        <a:t>Εξισορρόπηση καλλιτεχνικών, κοινωνικών και οικονομικών στόχων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noProof="0" dirty="0">
                          <a:latin typeface="+mj-lt"/>
                        </a:rPr>
                        <a:t>Υποστήριξη </a:t>
                      </a:r>
                      <a:r>
                        <a:rPr lang="en-GB" sz="2000" b="1" noProof="0" dirty="0">
                          <a:latin typeface="+mj-lt"/>
                        </a:rPr>
                        <a:t>σχεδιασμού έργων με βάση την αποστολή, </a:t>
                      </a:r>
                      <a:r>
                        <a:rPr lang="en-GB" sz="2000" noProof="0" dirty="0">
                          <a:latin typeface="+mj-lt"/>
                        </a:rPr>
                        <a:t>με έμφαση στον αντίκτυπο στον πραγματικό κόσμο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4658559"/>
                  </a:ext>
                </a:extLst>
              </a:tr>
              <a:tr h="1262317">
                <a:tc>
                  <a:txBody>
                    <a:bodyPr/>
                    <a:lstStyle/>
                    <a:p>
                      <a:r>
                        <a:rPr lang="en-GB" sz="2000" b="1" noProof="0" dirty="0">
                          <a:latin typeface="+mj-lt"/>
                        </a:rPr>
                        <a:t>Εμπόδια στην καινοτομία</a:t>
                      </a:r>
                    </a:p>
                    <a:p>
                      <a:r>
                        <a:rPr lang="en-GB" sz="1800" noProof="0" dirty="0">
                          <a:latin typeface="+mj-lt"/>
                        </a:rPr>
                        <a:t>Φοβισμένοι από τον κίνδυνο φορείς και άκαμπτα μοντέλα χρηματοδότησης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2000" noProof="0" dirty="0">
                          <a:latin typeface="+mj-lt"/>
                        </a:rPr>
                        <a:t>Προώθηση </a:t>
                      </a:r>
                      <a:r>
                        <a:rPr lang="en-GB" sz="2000" b="1" noProof="0" dirty="0">
                          <a:latin typeface="+mj-lt"/>
                        </a:rPr>
                        <a:t>της δημιουργικής δημιουργίας πρωτοτύπων</a:t>
                      </a:r>
                      <a:r>
                        <a:rPr lang="en-GB" sz="2000" noProof="0" dirty="0">
                          <a:latin typeface="+mj-lt"/>
                        </a:rPr>
                        <a:t>: πειράματα χαμηλού κινδύνου, βρόχοι ανατροφοδότησης και αναστοχασμός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4215806090"/>
                  </a:ext>
                </a:extLst>
              </a:tr>
            </a:tbl>
          </a:graphicData>
        </a:graphic>
      </p:graphicFrame>
    </p:spTree>
    <p:extLst>
      <p:ext uri="{BB962C8B-B14F-4D97-AF65-F5344CB8AC3E}">
        <p14:creationId xmlns:p14="http://schemas.microsoft.com/office/powerpoint/2010/main" val="4015055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97F5-1E1F-C520-9D0C-C3BB2C26A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B8A675-A30E-EB8A-84EB-2E1B45E6BBA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FA86425-DD9F-BDA8-C202-F1C6B76B4B17}"/>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C191CD-B0FA-52AE-BC8F-FDDDA2DD193B}"/>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Δραστηριότητα C4.A8</a:t>
            </a:r>
            <a:endParaRPr lang="en-GB" sz="6000" noProof="0" dirty="0">
              <a:solidFill>
                <a:srgbClr val="3F6031"/>
              </a:solidFill>
            </a:endParaRPr>
          </a:p>
        </p:txBody>
      </p:sp>
      <p:sp>
        <p:nvSpPr>
          <p:cNvPr id="7" name="TextBox 6">
            <a:extLst>
              <a:ext uri="{FF2B5EF4-FFF2-40B4-BE49-F238E27FC236}">
                <a16:creationId xmlns:a16="http://schemas.microsoft.com/office/drawing/2014/main" id="{A43ADDAD-CA06-E915-BEF2-F00401A1AEE3}"/>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Ταίριασμα επιχειρηματικών μοντέλων και τρόπων σκέψης στις παραστατικές τέχνες</a:t>
            </a:r>
          </a:p>
        </p:txBody>
      </p:sp>
      <p:sp>
        <p:nvSpPr>
          <p:cNvPr id="6" name="TextBox 5">
            <a:extLst>
              <a:ext uri="{FF2B5EF4-FFF2-40B4-BE49-F238E27FC236}">
                <a16:creationId xmlns:a16="http://schemas.microsoft.com/office/drawing/2014/main" id="{DF8C5178-7396-83BB-7387-8A3E7CA310C8}"/>
              </a:ext>
            </a:extLst>
          </p:cNvPr>
          <p:cNvSpPr txBox="1"/>
          <p:nvPr/>
        </p:nvSpPr>
        <p:spPr>
          <a:xfrm>
            <a:off x="3839028" y="6250633"/>
            <a:ext cx="13984514" cy="1877437"/>
          </a:xfrm>
          <a:prstGeom prst="rect">
            <a:avLst/>
          </a:prstGeom>
          <a:noFill/>
        </p:spPr>
        <p:txBody>
          <a:bodyPr wrap="square">
            <a:spAutoFit/>
          </a:bodyPr>
          <a:lstStyle/>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Ποια ευκαιρία θεωρείται πιο σχετική ή επείγουσα;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Ποιο είδος στρατηγικής αντίδρασης θα μπορούσε να την αντιμετωπίσει;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Θα απαιτούσε αλλαγές στη δομή, την ηγεσία ή τη συνεργασία; </a:t>
            </a:r>
          </a:p>
        </p:txBody>
      </p:sp>
    </p:spTree>
    <p:extLst>
      <p:ext uri="{BB962C8B-B14F-4D97-AF65-F5344CB8AC3E}">
        <p14:creationId xmlns:p14="http://schemas.microsoft.com/office/powerpoint/2010/main" val="3479804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93CA-170B-E0D6-9EF2-90350BA94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E67CE9-341E-DB66-FCAE-97E3E1B7240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5FD27DC-9554-A41D-EBC7-9DFF2AD0330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560AEA5-EDCE-522B-BD77-81DF5921B29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Από τα μοντέλα στη στρατηγική</a:t>
            </a:r>
            <a:endParaRPr lang="en-GB" sz="5000" b="1" noProof="0" dirty="0"/>
          </a:p>
        </p:txBody>
      </p:sp>
      <p:sp>
        <p:nvSpPr>
          <p:cNvPr id="4" name="TextBox 3">
            <a:extLst>
              <a:ext uri="{FF2B5EF4-FFF2-40B4-BE49-F238E27FC236}">
                <a16:creationId xmlns:a16="http://schemas.microsoft.com/office/drawing/2014/main" id="{62E28E8C-31AD-969A-F25D-068975DD8DC7}"/>
              </a:ext>
            </a:extLst>
          </p:cNvPr>
          <p:cNvSpPr txBox="1"/>
          <p:nvPr/>
        </p:nvSpPr>
        <p:spPr>
          <a:xfrm>
            <a:off x="762000" y="3058099"/>
            <a:ext cx="16230600" cy="646331"/>
          </a:xfrm>
          <a:prstGeom prst="rect">
            <a:avLst/>
          </a:prstGeom>
          <a:noFill/>
        </p:spPr>
        <p:txBody>
          <a:bodyPr wrap="square">
            <a:spAutoFit/>
          </a:bodyPr>
          <a:lstStyle/>
          <a:p>
            <a:r>
              <a:rPr lang="en-GB" sz="3500" b="1" noProof="0" dirty="0">
                <a:solidFill>
                  <a:srgbClr val="3F6031"/>
                </a:solidFill>
              </a:rPr>
              <a:t>Η αναγνώριση των ευκαιριών είναι αυτό που μετατρέπει μια δημιουργική ιδέα σε ένα βιώσιμο έργο.</a:t>
            </a:r>
          </a:p>
        </p:txBody>
      </p:sp>
      <p:sp>
        <p:nvSpPr>
          <p:cNvPr id="6" name="TextBox 5">
            <a:extLst>
              <a:ext uri="{FF2B5EF4-FFF2-40B4-BE49-F238E27FC236}">
                <a16:creationId xmlns:a16="http://schemas.microsoft.com/office/drawing/2014/main" id="{B3DAEFBC-93DC-26A9-9696-9323EDC87768}"/>
              </a:ext>
            </a:extLst>
          </p:cNvPr>
          <p:cNvSpPr txBox="1"/>
          <p:nvPr/>
        </p:nvSpPr>
        <p:spPr>
          <a:xfrm>
            <a:off x="774700" y="4848487"/>
            <a:ext cx="11237842" cy="3295326"/>
          </a:xfrm>
          <a:prstGeom prst="rect">
            <a:avLst/>
          </a:prstGeom>
          <a:noFill/>
        </p:spPr>
        <p:txBody>
          <a:bodyPr wrap="square">
            <a:spAutoFit/>
          </a:bodyPr>
          <a:lstStyle/>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Οι ιδέες γίνονται ευκαιρίες μέσω της στρατηγικής</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Η αναγνώριση ευκαιριών είναι μια βασική επιχειρηματική δεξιότητα</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Ο στρατηγικός σχεδιασμός υποστηρίζει τη δημιουργική και βιώσιμη λήψη αποφάσεων</a:t>
            </a:r>
          </a:p>
        </p:txBody>
      </p:sp>
      <p:pic>
        <p:nvPicPr>
          <p:cNvPr id="10" name="Γραφικό 9">
            <a:extLst>
              <a:ext uri="{FF2B5EF4-FFF2-40B4-BE49-F238E27FC236}">
                <a16:creationId xmlns:a16="http://schemas.microsoft.com/office/drawing/2014/main" id="{F18EF1E6-A7BB-8EB2-F3AE-ED837D8185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611100" y="4172050"/>
            <a:ext cx="4724400" cy="4648200"/>
          </a:xfrm>
          <a:prstGeom prst="rect">
            <a:avLst/>
          </a:prstGeom>
        </p:spPr>
      </p:pic>
    </p:spTree>
    <p:extLst>
      <p:ext uri="{BB962C8B-B14F-4D97-AF65-F5344CB8AC3E}">
        <p14:creationId xmlns:p14="http://schemas.microsoft.com/office/powerpoint/2010/main" val="1382741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σκίτσο/σχέδιο, τέχνη, καρτούν&#10;&#10;Το περιεχόμενο που δημιουργείται από AI ενδέχεται να είναι εσφαλμένο.">
            <a:extLst>
              <a:ext uri="{FF2B5EF4-FFF2-40B4-BE49-F238E27FC236}">
                <a16:creationId xmlns:a16="http://schemas.microsoft.com/office/drawing/2014/main" id="{196CCA9D-B950-4D5D-533A-EAD22F62F9C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8100"/>
            <a:ext cx="8610600" cy="10287000"/>
          </a:xfrm>
          <a:prstGeom prst="rect">
            <a:avLst/>
          </a:prstGeom>
        </p:spPr>
      </p:pic>
      <p:sp>
        <p:nvSpPr>
          <p:cNvPr id="5" name="TextBox 4">
            <a:extLst>
              <a:ext uri="{FF2B5EF4-FFF2-40B4-BE49-F238E27FC236}">
                <a16:creationId xmlns:a16="http://schemas.microsoft.com/office/drawing/2014/main" id="{03CEFE1D-285B-FD5B-EF96-56BC5EFF0FAE}"/>
              </a:ext>
            </a:extLst>
          </p:cNvPr>
          <p:cNvSpPr txBox="1"/>
          <p:nvPr/>
        </p:nvSpPr>
        <p:spPr>
          <a:xfrm>
            <a:off x="8915400" y="495300"/>
            <a:ext cx="9144000" cy="923330"/>
          </a:xfrm>
          <a:prstGeom prst="rect">
            <a:avLst/>
          </a:prstGeom>
          <a:noFill/>
        </p:spPr>
        <p:txBody>
          <a:bodyPr wrap="square">
            <a:spAutoFit/>
          </a:bodyPr>
          <a:lstStyle/>
          <a:p>
            <a:r>
              <a:rPr lang="en-GB" sz="5400" b="1" noProof="0" dirty="0"/>
              <a:t>Από την ιδέα στην ευκαιρία</a:t>
            </a:r>
          </a:p>
        </p:txBody>
      </p:sp>
      <p:sp>
        <p:nvSpPr>
          <p:cNvPr id="9" name="TextBox 8">
            <a:extLst>
              <a:ext uri="{FF2B5EF4-FFF2-40B4-BE49-F238E27FC236}">
                <a16:creationId xmlns:a16="http://schemas.microsoft.com/office/drawing/2014/main" id="{88F01DD4-5D91-282C-6780-1F7163D58D42}"/>
              </a:ext>
            </a:extLst>
          </p:cNvPr>
          <p:cNvSpPr txBox="1"/>
          <p:nvPr/>
        </p:nvSpPr>
        <p:spPr>
          <a:xfrm>
            <a:off x="8890000" y="2628900"/>
            <a:ext cx="9144000" cy="5478423"/>
          </a:xfrm>
          <a:prstGeom prst="rect">
            <a:avLst/>
          </a:prstGeom>
          <a:noFill/>
        </p:spPr>
        <p:txBody>
          <a:bodyPr wrap="square">
            <a:spAutoFit/>
          </a:bodyPr>
          <a:lstStyle/>
          <a:p>
            <a:r>
              <a:rPr lang="en-GB" sz="3500" noProof="0" dirty="0">
                <a:latin typeface="Calibri" panose="020F0502020204030204" pitchFamily="34" charset="0"/>
              </a:rPr>
              <a:t>Μια </a:t>
            </a:r>
            <a:r>
              <a:rPr lang="en-GB" sz="3500" b="1" noProof="0" dirty="0">
                <a:solidFill>
                  <a:srgbClr val="3E6E28"/>
                </a:solidFill>
                <a:latin typeface="Calibri" panose="020F0502020204030204" pitchFamily="34" charset="0"/>
              </a:rPr>
              <a:t>επιχειρηματική ιδέα </a:t>
            </a:r>
            <a:r>
              <a:rPr lang="en-GB" sz="3500" noProof="0" dirty="0">
                <a:latin typeface="Calibri" panose="020F0502020204030204" pitchFamily="34" charset="0"/>
              </a:rPr>
              <a:t>αναφέρεται σε ένα </a:t>
            </a:r>
            <a:r>
              <a:rPr lang="en-GB" sz="3500" b="1" noProof="0" dirty="0">
                <a:solidFill>
                  <a:srgbClr val="3E6E28"/>
                </a:solidFill>
                <a:latin typeface="Calibri" panose="020F0502020204030204" pitchFamily="34" charset="0"/>
              </a:rPr>
              <a:t>πιθανό προϊόν</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υπηρεσία </a:t>
            </a:r>
            <a:r>
              <a:rPr lang="en-GB" sz="3500" noProof="0" dirty="0">
                <a:latin typeface="Calibri" panose="020F0502020204030204" pitchFamily="34" charset="0"/>
              </a:rPr>
              <a:t>ή </a:t>
            </a:r>
            <a:r>
              <a:rPr lang="en-GB" sz="3500" b="1" noProof="0" dirty="0">
                <a:solidFill>
                  <a:srgbClr val="3E6E28"/>
                </a:solidFill>
                <a:latin typeface="Calibri" panose="020F0502020204030204" pitchFamily="34" charset="0"/>
              </a:rPr>
              <a:t>έργο</a:t>
            </a:r>
            <a:r>
              <a:rPr lang="en-GB" sz="3500" noProof="0" dirty="0">
                <a:latin typeface="Calibri" panose="020F0502020204030204" pitchFamily="34" charset="0"/>
              </a:rPr>
              <a:t>, ενώ μια </a:t>
            </a:r>
            <a:r>
              <a:rPr lang="en-GB" sz="3500" b="1" noProof="0" dirty="0">
                <a:solidFill>
                  <a:srgbClr val="3E6E28"/>
                </a:solidFill>
                <a:latin typeface="Calibri" panose="020F0502020204030204" pitchFamily="34" charset="0"/>
              </a:rPr>
              <a:t>επιχειρηματική ευκαιρία </a:t>
            </a:r>
            <a:r>
              <a:rPr lang="en-GB" sz="3500" noProof="0" dirty="0">
                <a:latin typeface="Calibri" panose="020F0502020204030204" pitchFamily="34" charset="0"/>
              </a:rPr>
              <a:t>προκύπτει όταν η ιδέα αυτή </a:t>
            </a:r>
            <a:r>
              <a:rPr lang="en-GB" sz="3500" b="1" noProof="0" dirty="0">
                <a:solidFill>
                  <a:srgbClr val="3E6E28"/>
                </a:solidFill>
                <a:latin typeface="Calibri" panose="020F0502020204030204" pitchFamily="34" charset="0"/>
              </a:rPr>
              <a:t>αποδειχθεί βιώσιμη</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εφικτή </a:t>
            </a:r>
            <a:r>
              <a:rPr lang="en-GB" sz="3500" noProof="0" dirty="0">
                <a:latin typeface="Calibri" panose="020F0502020204030204" pitchFamily="34" charset="0"/>
              </a:rPr>
              <a:t>και </a:t>
            </a:r>
            <a:r>
              <a:rPr lang="en-GB" sz="3500" b="1" noProof="0" dirty="0">
                <a:solidFill>
                  <a:srgbClr val="3E6E28"/>
                </a:solidFill>
                <a:latin typeface="Calibri" panose="020F0502020204030204" pitchFamily="34" charset="0"/>
              </a:rPr>
              <a:t>ευθυγραμμισμένη με τη ζήτηση του κοινού</a:t>
            </a:r>
            <a:r>
              <a:rPr lang="en-GB" sz="3500" noProof="0" dirty="0">
                <a:latin typeface="Calibri" panose="020F0502020204030204" pitchFamily="34" charset="0"/>
              </a:rPr>
              <a:t>. </a:t>
            </a:r>
          </a:p>
          <a:p>
            <a:endParaRPr lang="en-GB" sz="3500" noProof="0" dirty="0">
              <a:latin typeface="Calibri" panose="020F0502020204030204" pitchFamily="34" charset="0"/>
            </a:endParaRPr>
          </a:p>
          <a:p>
            <a:pPr>
              <a:spcAft>
                <a:spcPts val="1200"/>
              </a:spcAft>
            </a:pPr>
            <a:r>
              <a:rPr lang="en-GB" sz="3500" noProof="0" dirty="0">
                <a:latin typeface="Calibri" panose="020F0502020204030204" pitchFamily="34" charset="0"/>
              </a:rPr>
              <a:t>Μια επιχειρηματική ευκαιρία είναι:</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Ελκυστική</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Επίκαιρη</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Βασισμένη σε μια αξιόπιστη πορεία προς τη δημιουργία αξίας</a:t>
            </a:r>
          </a:p>
        </p:txBody>
      </p:sp>
    </p:spTree>
    <p:extLst>
      <p:ext uri="{BB962C8B-B14F-4D97-AF65-F5344CB8AC3E}">
        <p14:creationId xmlns:p14="http://schemas.microsoft.com/office/powerpoint/2010/main" val="2201864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4CA3-81E6-49AF-8BE0-ED80F86107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600A16-4136-1BE0-535E-205D687F537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017BFB9C-3B7F-02D2-2161-F5F14DA806B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p>
        </p:txBody>
      </p:sp>
      <p:sp>
        <p:nvSpPr>
          <p:cNvPr id="5" name="TextBox 4">
            <a:extLst>
              <a:ext uri="{FF2B5EF4-FFF2-40B4-BE49-F238E27FC236}">
                <a16:creationId xmlns:a16="http://schemas.microsoft.com/office/drawing/2014/main" id="{34409BC7-89F8-4E73-70A8-26BB5378C02A}"/>
              </a:ext>
            </a:extLst>
          </p:cNvPr>
          <p:cNvSpPr txBox="1"/>
          <p:nvPr/>
        </p:nvSpPr>
        <p:spPr>
          <a:xfrm>
            <a:off x="0" y="990712"/>
            <a:ext cx="16687800" cy="769441"/>
          </a:xfrm>
          <a:prstGeom prst="rect">
            <a:avLst/>
          </a:prstGeom>
          <a:noFill/>
        </p:spPr>
        <p:txBody>
          <a:bodyPr wrap="square">
            <a:spAutoFit/>
          </a:bodyPr>
          <a:lstStyle/>
          <a:p>
            <a:pPr lvl="0" algn="r"/>
            <a:r>
              <a:rPr lang="en-GB" sz="4400" b="1" noProof="0" dirty="0"/>
              <a:t>Πηγές ευκαιριών στις παραστατικές τέχνες</a:t>
            </a:r>
          </a:p>
        </p:txBody>
      </p:sp>
      <p:grpSp>
        <p:nvGrpSpPr>
          <p:cNvPr id="33" name="Ομάδα 32">
            <a:extLst>
              <a:ext uri="{FF2B5EF4-FFF2-40B4-BE49-F238E27FC236}">
                <a16:creationId xmlns:a16="http://schemas.microsoft.com/office/drawing/2014/main" id="{7915EE7E-0958-44C7-DB8F-B13CB210C8A3}"/>
              </a:ext>
            </a:extLst>
          </p:cNvPr>
          <p:cNvGrpSpPr/>
          <p:nvPr/>
        </p:nvGrpSpPr>
        <p:grpSpPr>
          <a:xfrm>
            <a:off x="2649309" y="2005385"/>
            <a:ext cx="13657490" cy="8088823"/>
            <a:chOff x="1816890" y="734651"/>
            <a:chExt cx="14707007" cy="8836875"/>
          </a:xfrm>
        </p:grpSpPr>
        <p:grpSp>
          <p:nvGrpSpPr>
            <p:cNvPr id="34" name="Group 1">
              <a:extLst>
                <a:ext uri="{FF2B5EF4-FFF2-40B4-BE49-F238E27FC236}">
                  <a16:creationId xmlns:a16="http://schemas.microsoft.com/office/drawing/2014/main" id="{FE5B3DA1-53A5-D712-91E1-E1924E7955D3}"/>
                </a:ext>
              </a:extLst>
            </p:cNvPr>
            <p:cNvGrpSpPr/>
            <p:nvPr/>
          </p:nvGrpSpPr>
          <p:grpSpPr>
            <a:xfrm>
              <a:off x="4725563" y="734651"/>
              <a:ext cx="8836877" cy="8836875"/>
              <a:chOff x="3150375" y="489767"/>
              <a:chExt cx="5891251" cy="5891250"/>
            </a:xfrm>
          </p:grpSpPr>
          <p:sp>
            <p:nvSpPr>
              <p:cNvPr id="47" name="Freeform 26">
                <a:extLst>
                  <a:ext uri="{FF2B5EF4-FFF2-40B4-BE49-F238E27FC236}">
                    <a16:creationId xmlns:a16="http://schemas.microsoft.com/office/drawing/2014/main" id="{20D2964A-39A0-E5F6-27FE-3EA141E8D309}"/>
                  </a:ext>
                </a:extLst>
              </p:cNvPr>
              <p:cNvSpPr>
                <a:spLocks/>
              </p:cNvSpPr>
              <p:nvPr/>
            </p:nvSpPr>
            <p:spPr bwMode="auto">
              <a:xfrm>
                <a:off x="6219302" y="489767"/>
                <a:ext cx="2363351" cy="2626715"/>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48" name="Freeform 27">
                <a:extLst>
                  <a:ext uri="{FF2B5EF4-FFF2-40B4-BE49-F238E27FC236}">
                    <a16:creationId xmlns:a16="http://schemas.microsoft.com/office/drawing/2014/main" id="{C38F8A19-D076-1253-94D1-160B1FA42154}"/>
                  </a:ext>
                </a:extLst>
              </p:cNvPr>
              <p:cNvSpPr>
                <a:spLocks/>
              </p:cNvSpPr>
              <p:nvPr/>
            </p:nvSpPr>
            <p:spPr bwMode="auto">
              <a:xfrm>
                <a:off x="6219302" y="3761160"/>
                <a:ext cx="2363351" cy="2619857"/>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49" name="Freeform 28">
                <a:extLst>
                  <a:ext uri="{FF2B5EF4-FFF2-40B4-BE49-F238E27FC236}">
                    <a16:creationId xmlns:a16="http://schemas.microsoft.com/office/drawing/2014/main" id="{92167B20-3929-7A8D-E4A8-29AA74CF375A}"/>
                  </a:ext>
                </a:extLst>
              </p:cNvPr>
              <p:cNvSpPr>
                <a:spLocks/>
              </p:cNvSpPr>
              <p:nvPr/>
            </p:nvSpPr>
            <p:spPr bwMode="auto">
              <a:xfrm>
                <a:off x="3609345" y="489767"/>
                <a:ext cx="2363351" cy="2626715"/>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0" name="Freeform 29">
                <a:extLst>
                  <a:ext uri="{FF2B5EF4-FFF2-40B4-BE49-F238E27FC236}">
                    <a16:creationId xmlns:a16="http://schemas.microsoft.com/office/drawing/2014/main" id="{705BD730-D263-BBE7-86BF-A04AC7F99A2E}"/>
                  </a:ext>
                </a:extLst>
              </p:cNvPr>
              <p:cNvSpPr>
                <a:spLocks/>
              </p:cNvSpPr>
              <p:nvPr/>
            </p:nvSpPr>
            <p:spPr bwMode="auto">
              <a:xfrm>
                <a:off x="3609345" y="3761160"/>
                <a:ext cx="2363351" cy="2619857"/>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1" name="Freeform 30">
                <a:extLst>
                  <a:ext uri="{FF2B5EF4-FFF2-40B4-BE49-F238E27FC236}">
                    <a16:creationId xmlns:a16="http://schemas.microsoft.com/office/drawing/2014/main" id="{D44B86B1-63C0-8F2C-69D7-50CAFE9D81D8}"/>
                  </a:ext>
                </a:extLst>
              </p:cNvPr>
              <p:cNvSpPr>
                <a:spLocks/>
              </p:cNvSpPr>
              <p:nvPr/>
            </p:nvSpPr>
            <p:spPr bwMode="auto">
              <a:xfrm>
                <a:off x="3150375" y="2074028"/>
                <a:ext cx="2514057" cy="2729589"/>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2" name="Freeform 31">
                <a:extLst>
                  <a:ext uri="{FF2B5EF4-FFF2-40B4-BE49-F238E27FC236}">
                    <a16:creationId xmlns:a16="http://schemas.microsoft.com/office/drawing/2014/main" id="{EE957075-B0E9-8A04-F70B-48949AE5DFCA}"/>
                  </a:ext>
                </a:extLst>
              </p:cNvPr>
              <p:cNvSpPr>
                <a:spLocks/>
              </p:cNvSpPr>
              <p:nvPr/>
            </p:nvSpPr>
            <p:spPr bwMode="auto">
              <a:xfrm>
                <a:off x="6527569" y="2074028"/>
                <a:ext cx="2514057" cy="2729589"/>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3" name="Freeform 26">
                <a:extLst>
                  <a:ext uri="{FF2B5EF4-FFF2-40B4-BE49-F238E27FC236}">
                    <a16:creationId xmlns:a16="http://schemas.microsoft.com/office/drawing/2014/main" id="{3C823E91-56E8-6D12-C353-FB97A7B3A048}"/>
                  </a:ext>
                </a:extLst>
              </p:cNvPr>
              <p:cNvSpPr>
                <a:spLocks/>
              </p:cNvSpPr>
              <p:nvPr/>
            </p:nvSpPr>
            <p:spPr bwMode="auto">
              <a:xfrm>
                <a:off x="6212746" y="734404"/>
                <a:ext cx="2172335" cy="2411604"/>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4" name="Freeform 27">
                <a:extLst>
                  <a:ext uri="{FF2B5EF4-FFF2-40B4-BE49-F238E27FC236}">
                    <a16:creationId xmlns:a16="http://schemas.microsoft.com/office/drawing/2014/main" id="{F1B58C16-70A6-F039-B355-47B29A679664}"/>
                  </a:ext>
                </a:extLst>
              </p:cNvPr>
              <p:cNvSpPr>
                <a:spLocks/>
              </p:cNvSpPr>
              <p:nvPr/>
            </p:nvSpPr>
            <p:spPr bwMode="auto">
              <a:xfrm>
                <a:off x="6212746" y="3737890"/>
                <a:ext cx="2172335" cy="2405306"/>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5" name="Freeform 28">
                <a:extLst>
                  <a:ext uri="{FF2B5EF4-FFF2-40B4-BE49-F238E27FC236}">
                    <a16:creationId xmlns:a16="http://schemas.microsoft.com/office/drawing/2014/main" id="{A1447161-07DF-D7D1-2C26-53AF60800BE5}"/>
                  </a:ext>
                </a:extLst>
              </p:cNvPr>
              <p:cNvSpPr>
                <a:spLocks/>
              </p:cNvSpPr>
              <p:nvPr/>
            </p:nvSpPr>
            <p:spPr bwMode="auto">
              <a:xfrm>
                <a:off x="3813736" y="734404"/>
                <a:ext cx="2172335" cy="2411604"/>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6" name="Freeform 29">
                <a:extLst>
                  <a:ext uri="{FF2B5EF4-FFF2-40B4-BE49-F238E27FC236}">
                    <a16:creationId xmlns:a16="http://schemas.microsoft.com/office/drawing/2014/main" id="{5405E012-7AF9-EE1F-C796-7F37F9201F22}"/>
                  </a:ext>
                </a:extLst>
              </p:cNvPr>
              <p:cNvSpPr>
                <a:spLocks/>
              </p:cNvSpPr>
              <p:nvPr/>
            </p:nvSpPr>
            <p:spPr bwMode="auto">
              <a:xfrm>
                <a:off x="3803317" y="3716748"/>
                <a:ext cx="2172335" cy="2405306"/>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7" name="Freeform 30">
                <a:extLst>
                  <a:ext uri="{FF2B5EF4-FFF2-40B4-BE49-F238E27FC236}">
                    <a16:creationId xmlns:a16="http://schemas.microsoft.com/office/drawing/2014/main" id="{328E9AB8-E5C4-7882-77B2-4C92AF9F1B25}"/>
                  </a:ext>
                </a:extLst>
              </p:cNvPr>
              <p:cNvSpPr>
                <a:spLocks/>
              </p:cNvSpPr>
              <p:nvPr/>
            </p:nvSpPr>
            <p:spPr bwMode="auto">
              <a:xfrm>
                <a:off x="3391861" y="2119794"/>
                <a:ext cx="2310862" cy="2596325"/>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8" name="Freeform 31">
                <a:extLst>
                  <a:ext uri="{FF2B5EF4-FFF2-40B4-BE49-F238E27FC236}">
                    <a16:creationId xmlns:a16="http://schemas.microsoft.com/office/drawing/2014/main" id="{C51F009D-F0FB-4E30-175D-A8AEB321BC71}"/>
                  </a:ext>
                </a:extLst>
              </p:cNvPr>
              <p:cNvSpPr>
                <a:spLocks/>
              </p:cNvSpPr>
              <p:nvPr/>
            </p:nvSpPr>
            <p:spPr bwMode="auto">
              <a:xfrm>
                <a:off x="6496097" y="2138526"/>
                <a:ext cx="2310862" cy="2579221"/>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59" name="Freeform 78">
                <a:extLst>
                  <a:ext uri="{FF2B5EF4-FFF2-40B4-BE49-F238E27FC236}">
                    <a16:creationId xmlns:a16="http://schemas.microsoft.com/office/drawing/2014/main" id="{A7AF67FA-E59E-2C80-C815-E0A67FCD2452}"/>
                  </a:ext>
                </a:extLst>
              </p:cNvPr>
              <p:cNvSpPr>
                <a:spLocks/>
              </p:cNvSpPr>
              <p:nvPr/>
            </p:nvSpPr>
            <p:spPr bwMode="auto">
              <a:xfrm>
                <a:off x="6212746" y="2377821"/>
                <a:ext cx="749301" cy="774484"/>
              </a:xfrm>
              <a:custGeom>
                <a:avLst/>
                <a:gdLst>
                  <a:gd name="T0" fmla="*/ 0 w 403"/>
                  <a:gd name="T1" fmla="*/ 0 h 414"/>
                  <a:gd name="T2" fmla="*/ 0 w 403"/>
                  <a:gd name="T3" fmla="*/ 233 h 414"/>
                  <a:gd name="T4" fmla="*/ 201 w 403"/>
                  <a:gd name="T5" fmla="*/ 350 h 414"/>
                  <a:gd name="T6" fmla="*/ 403 w 403"/>
                  <a:gd name="T7" fmla="*/ 233 h 414"/>
                  <a:gd name="T8" fmla="*/ 0 w 403"/>
                  <a:gd name="T9" fmla="*/ 0 h 414"/>
                </a:gdLst>
                <a:ahLst/>
                <a:cxnLst>
                  <a:cxn ang="0">
                    <a:pos x="T0" y="T1"/>
                  </a:cxn>
                  <a:cxn ang="0">
                    <a:pos x="T2" y="T3"/>
                  </a:cxn>
                  <a:cxn ang="0">
                    <a:pos x="T4" y="T5"/>
                  </a:cxn>
                  <a:cxn ang="0">
                    <a:pos x="T6" y="T7"/>
                  </a:cxn>
                  <a:cxn ang="0">
                    <a:pos x="T8" y="T9"/>
                  </a:cxn>
                </a:cxnLst>
                <a:rect l="0" t="0" r="r" b="b"/>
                <a:pathLst>
                  <a:path w="403" h="414">
                    <a:moveTo>
                      <a:pt x="0" y="0"/>
                    </a:moveTo>
                    <a:cubicBezTo>
                      <a:pt x="0" y="0"/>
                      <a:pt x="0" y="105"/>
                      <a:pt x="0" y="233"/>
                    </a:cubicBezTo>
                    <a:cubicBezTo>
                      <a:pt x="0" y="362"/>
                      <a:pt x="90" y="414"/>
                      <a:pt x="201" y="350"/>
                    </a:cubicBezTo>
                    <a:cubicBezTo>
                      <a:pt x="403" y="233"/>
                      <a:pt x="403" y="233"/>
                      <a:pt x="403" y="233"/>
                    </a:cubicBezTo>
                    <a:cubicBezTo>
                      <a:pt x="310" y="105"/>
                      <a:pt x="165" y="18"/>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60" name="Freeform 79">
                <a:extLst>
                  <a:ext uri="{FF2B5EF4-FFF2-40B4-BE49-F238E27FC236}">
                    <a16:creationId xmlns:a16="http://schemas.microsoft.com/office/drawing/2014/main" id="{039E062C-5641-8E6A-A64C-5D3908FAF5D9}"/>
                  </a:ext>
                </a:extLst>
              </p:cNvPr>
              <p:cNvSpPr>
                <a:spLocks/>
              </p:cNvSpPr>
              <p:nvPr/>
            </p:nvSpPr>
            <p:spPr bwMode="auto">
              <a:xfrm>
                <a:off x="6212746" y="3731592"/>
                <a:ext cx="749301" cy="774484"/>
              </a:xfrm>
              <a:custGeom>
                <a:avLst/>
                <a:gdLst>
                  <a:gd name="T0" fmla="*/ 403 w 403"/>
                  <a:gd name="T1" fmla="*/ 181 h 413"/>
                  <a:gd name="T2" fmla="*/ 201 w 403"/>
                  <a:gd name="T3" fmla="*/ 64 h 413"/>
                  <a:gd name="T4" fmla="*/ 0 w 403"/>
                  <a:gd name="T5" fmla="*/ 181 h 413"/>
                  <a:gd name="T6" fmla="*/ 0 w 403"/>
                  <a:gd name="T7" fmla="*/ 413 h 413"/>
                  <a:gd name="T8" fmla="*/ 403 w 403"/>
                  <a:gd name="T9" fmla="*/ 181 h 413"/>
                </a:gdLst>
                <a:ahLst/>
                <a:cxnLst>
                  <a:cxn ang="0">
                    <a:pos x="T0" y="T1"/>
                  </a:cxn>
                  <a:cxn ang="0">
                    <a:pos x="T2" y="T3"/>
                  </a:cxn>
                  <a:cxn ang="0">
                    <a:pos x="T4" y="T5"/>
                  </a:cxn>
                  <a:cxn ang="0">
                    <a:pos x="T6" y="T7"/>
                  </a:cxn>
                  <a:cxn ang="0">
                    <a:pos x="T8" y="T9"/>
                  </a:cxn>
                </a:cxnLst>
                <a:rect l="0" t="0" r="r" b="b"/>
                <a:pathLst>
                  <a:path w="403" h="413">
                    <a:moveTo>
                      <a:pt x="403" y="181"/>
                    </a:moveTo>
                    <a:cubicBezTo>
                      <a:pt x="403" y="181"/>
                      <a:pt x="313" y="128"/>
                      <a:pt x="201" y="64"/>
                    </a:cubicBezTo>
                    <a:cubicBezTo>
                      <a:pt x="90" y="0"/>
                      <a:pt x="0" y="52"/>
                      <a:pt x="0" y="181"/>
                    </a:cubicBezTo>
                    <a:cubicBezTo>
                      <a:pt x="0" y="413"/>
                      <a:pt x="0" y="413"/>
                      <a:pt x="0" y="413"/>
                    </a:cubicBezTo>
                    <a:cubicBezTo>
                      <a:pt x="165" y="396"/>
                      <a:pt x="310" y="308"/>
                      <a:pt x="403" y="181"/>
                    </a:cubicBez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61" name="Freeform 80">
                <a:extLst>
                  <a:ext uri="{FF2B5EF4-FFF2-40B4-BE49-F238E27FC236}">
                    <a16:creationId xmlns:a16="http://schemas.microsoft.com/office/drawing/2014/main" id="{B955C8C5-4637-DF64-B7F2-015259FD666D}"/>
                  </a:ext>
                </a:extLst>
              </p:cNvPr>
              <p:cNvSpPr>
                <a:spLocks/>
              </p:cNvSpPr>
              <p:nvPr/>
            </p:nvSpPr>
            <p:spPr bwMode="auto">
              <a:xfrm>
                <a:off x="5230473" y="2377821"/>
                <a:ext cx="755596" cy="774484"/>
              </a:xfrm>
              <a:custGeom>
                <a:avLst/>
                <a:gdLst>
                  <a:gd name="T0" fmla="*/ 0 w 403"/>
                  <a:gd name="T1" fmla="*/ 233 h 414"/>
                  <a:gd name="T2" fmla="*/ 201 w 403"/>
                  <a:gd name="T3" fmla="*/ 350 h 414"/>
                  <a:gd name="T4" fmla="*/ 403 w 403"/>
                  <a:gd name="T5" fmla="*/ 233 h 414"/>
                  <a:gd name="T6" fmla="*/ 403 w 403"/>
                  <a:gd name="T7" fmla="*/ 0 h 414"/>
                  <a:gd name="T8" fmla="*/ 0 w 403"/>
                  <a:gd name="T9" fmla="*/ 233 h 414"/>
                </a:gdLst>
                <a:ahLst/>
                <a:cxnLst>
                  <a:cxn ang="0">
                    <a:pos x="T0" y="T1"/>
                  </a:cxn>
                  <a:cxn ang="0">
                    <a:pos x="T2" y="T3"/>
                  </a:cxn>
                  <a:cxn ang="0">
                    <a:pos x="T4" y="T5"/>
                  </a:cxn>
                  <a:cxn ang="0">
                    <a:pos x="T6" y="T7"/>
                  </a:cxn>
                  <a:cxn ang="0">
                    <a:pos x="T8" y="T9"/>
                  </a:cxn>
                </a:cxnLst>
                <a:rect l="0" t="0" r="r" b="b"/>
                <a:pathLst>
                  <a:path w="403" h="414">
                    <a:moveTo>
                      <a:pt x="0" y="233"/>
                    </a:moveTo>
                    <a:cubicBezTo>
                      <a:pt x="0" y="233"/>
                      <a:pt x="90" y="285"/>
                      <a:pt x="201" y="350"/>
                    </a:cubicBezTo>
                    <a:cubicBezTo>
                      <a:pt x="313" y="414"/>
                      <a:pt x="403" y="362"/>
                      <a:pt x="403" y="233"/>
                    </a:cubicBezTo>
                    <a:cubicBezTo>
                      <a:pt x="403" y="0"/>
                      <a:pt x="403" y="0"/>
                      <a:pt x="403" y="0"/>
                    </a:cubicBezTo>
                    <a:cubicBezTo>
                      <a:pt x="237" y="18"/>
                      <a:pt x="93" y="105"/>
                      <a:pt x="0" y="233"/>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62" name="Freeform 81">
                <a:extLst>
                  <a:ext uri="{FF2B5EF4-FFF2-40B4-BE49-F238E27FC236}">
                    <a16:creationId xmlns:a16="http://schemas.microsoft.com/office/drawing/2014/main" id="{6D08D611-D91B-6864-7F34-D3C50AAB5DB8}"/>
                  </a:ext>
                </a:extLst>
              </p:cNvPr>
              <p:cNvSpPr>
                <a:spLocks/>
              </p:cNvSpPr>
              <p:nvPr/>
            </p:nvSpPr>
            <p:spPr bwMode="auto">
              <a:xfrm>
                <a:off x="5230473" y="3731592"/>
                <a:ext cx="755596" cy="774484"/>
              </a:xfrm>
              <a:custGeom>
                <a:avLst/>
                <a:gdLst>
                  <a:gd name="T0" fmla="*/ 403 w 403"/>
                  <a:gd name="T1" fmla="*/ 413 h 413"/>
                  <a:gd name="T2" fmla="*/ 403 w 403"/>
                  <a:gd name="T3" fmla="*/ 181 h 413"/>
                  <a:gd name="T4" fmla="*/ 201 w 403"/>
                  <a:gd name="T5" fmla="*/ 64 h 413"/>
                  <a:gd name="T6" fmla="*/ 0 w 403"/>
                  <a:gd name="T7" fmla="*/ 181 h 413"/>
                  <a:gd name="T8" fmla="*/ 403 w 403"/>
                  <a:gd name="T9" fmla="*/ 413 h 413"/>
                </a:gdLst>
                <a:ahLst/>
                <a:cxnLst>
                  <a:cxn ang="0">
                    <a:pos x="T0" y="T1"/>
                  </a:cxn>
                  <a:cxn ang="0">
                    <a:pos x="T2" y="T3"/>
                  </a:cxn>
                  <a:cxn ang="0">
                    <a:pos x="T4" y="T5"/>
                  </a:cxn>
                  <a:cxn ang="0">
                    <a:pos x="T6" y="T7"/>
                  </a:cxn>
                  <a:cxn ang="0">
                    <a:pos x="T8" y="T9"/>
                  </a:cxn>
                </a:cxnLst>
                <a:rect l="0" t="0" r="r" b="b"/>
                <a:pathLst>
                  <a:path w="403" h="413">
                    <a:moveTo>
                      <a:pt x="403" y="413"/>
                    </a:moveTo>
                    <a:cubicBezTo>
                      <a:pt x="403" y="413"/>
                      <a:pt x="403" y="309"/>
                      <a:pt x="403" y="181"/>
                    </a:cubicBezTo>
                    <a:cubicBezTo>
                      <a:pt x="403" y="52"/>
                      <a:pt x="313" y="0"/>
                      <a:pt x="201" y="64"/>
                    </a:cubicBezTo>
                    <a:cubicBezTo>
                      <a:pt x="0" y="181"/>
                      <a:pt x="0" y="181"/>
                      <a:pt x="0" y="181"/>
                    </a:cubicBezTo>
                    <a:cubicBezTo>
                      <a:pt x="93" y="308"/>
                      <a:pt x="237" y="396"/>
                      <a:pt x="403" y="413"/>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63" name="Freeform 82">
                <a:extLst>
                  <a:ext uri="{FF2B5EF4-FFF2-40B4-BE49-F238E27FC236}">
                    <a16:creationId xmlns:a16="http://schemas.microsoft.com/office/drawing/2014/main" id="{67A747E9-AC41-F93E-ACBE-070093078AA6}"/>
                  </a:ext>
                </a:extLst>
              </p:cNvPr>
              <p:cNvSpPr>
                <a:spLocks/>
              </p:cNvSpPr>
              <p:nvPr/>
            </p:nvSpPr>
            <p:spPr bwMode="auto">
              <a:xfrm>
                <a:off x="5028981" y="3007484"/>
                <a:ext cx="673739" cy="868933"/>
              </a:xfrm>
              <a:custGeom>
                <a:avLst/>
                <a:gdLst>
                  <a:gd name="T0" fmla="*/ 251 w 363"/>
                  <a:gd name="T1" fmla="*/ 349 h 466"/>
                  <a:gd name="T2" fmla="*/ 251 w 363"/>
                  <a:gd name="T3" fmla="*/ 117 h 466"/>
                  <a:gd name="T4" fmla="*/ 49 w 363"/>
                  <a:gd name="T5" fmla="*/ 0 h 466"/>
                  <a:gd name="T6" fmla="*/ 0 w 363"/>
                  <a:gd name="T7" fmla="*/ 233 h 466"/>
                  <a:gd name="T8" fmla="*/ 49 w 363"/>
                  <a:gd name="T9" fmla="*/ 466 h 466"/>
                  <a:gd name="T10" fmla="*/ 251 w 363"/>
                  <a:gd name="T11" fmla="*/ 349 h 466"/>
                </a:gdLst>
                <a:ahLst/>
                <a:cxnLst>
                  <a:cxn ang="0">
                    <a:pos x="T0" y="T1"/>
                  </a:cxn>
                  <a:cxn ang="0">
                    <a:pos x="T2" y="T3"/>
                  </a:cxn>
                  <a:cxn ang="0">
                    <a:pos x="T4" y="T5"/>
                  </a:cxn>
                  <a:cxn ang="0">
                    <a:pos x="T6" y="T7"/>
                  </a:cxn>
                  <a:cxn ang="0">
                    <a:pos x="T8" y="T9"/>
                  </a:cxn>
                  <a:cxn ang="0">
                    <a:pos x="T10" y="T11"/>
                  </a:cxn>
                </a:cxnLst>
                <a:rect l="0" t="0" r="r" b="b"/>
                <a:pathLst>
                  <a:path w="363" h="466">
                    <a:moveTo>
                      <a:pt x="251" y="349"/>
                    </a:moveTo>
                    <a:cubicBezTo>
                      <a:pt x="363" y="285"/>
                      <a:pt x="363" y="181"/>
                      <a:pt x="251" y="117"/>
                    </a:cubicBezTo>
                    <a:cubicBezTo>
                      <a:pt x="49" y="0"/>
                      <a:pt x="49" y="0"/>
                      <a:pt x="49" y="0"/>
                    </a:cubicBezTo>
                    <a:cubicBezTo>
                      <a:pt x="18" y="71"/>
                      <a:pt x="0" y="150"/>
                      <a:pt x="0" y="233"/>
                    </a:cubicBezTo>
                    <a:cubicBezTo>
                      <a:pt x="0" y="316"/>
                      <a:pt x="18" y="395"/>
                      <a:pt x="49" y="466"/>
                    </a:cubicBezTo>
                    <a:cubicBezTo>
                      <a:pt x="49" y="466"/>
                      <a:pt x="140" y="414"/>
                      <a:pt x="251" y="349"/>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sp>
            <p:nvSpPr>
              <p:cNvPr id="64" name="Freeform 83">
                <a:extLst>
                  <a:ext uri="{FF2B5EF4-FFF2-40B4-BE49-F238E27FC236}">
                    <a16:creationId xmlns:a16="http://schemas.microsoft.com/office/drawing/2014/main" id="{EED39BAB-555C-FC75-37A6-86891282E6C9}"/>
                  </a:ext>
                </a:extLst>
              </p:cNvPr>
              <p:cNvSpPr>
                <a:spLocks/>
              </p:cNvSpPr>
              <p:nvPr/>
            </p:nvSpPr>
            <p:spPr bwMode="auto">
              <a:xfrm>
                <a:off x="6489796" y="3007484"/>
                <a:ext cx="680036" cy="868933"/>
              </a:xfrm>
              <a:custGeom>
                <a:avLst/>
                <a:gdLst>
                  <a:gd name="T0" fmla="*/ 363 w 363"/>
                  <a:gd name="T1" fmla="*/ 233 h 466"/>
                  <a:gd name="T2" fmla="*/ 313 w 363"/>
                  <a:gd name="T3" fmla="*/ 0 h 466"/>
                  <a:gd name="T4" fmla="*/ 112 w 363"/>
                  <a:gd name="T5" fmla="*/ 117 h 466"/>
                  <a:gd name="T6" fmla="*/ 112 w 363"/>
                  <a:gd name="T7" fmla="*/ 349 h 466"/>
                  <a:gd name="T8" fmla="*/ 313 w 363"/>
                  <a:gd name="T9" fmla="*/ 466 h 466"/>
                  <a:gd name="T10" fmla="*/ 363 w 363"/>
                  <a:gd name="T11" fmla="*/ 233 h 466"/>
                </a:gdLst>
                <a:ahLst/>
                <a:cxnLst>
                  <a:cxn ang="0">
                    <a:pos x="T0" y="T1"/>
                  </a:cxn>
                  <a:cxn ang="0">
                    <a:pos x="T2" y="T3"/>
                  </a:cxn>
                  <a:cxn ang="0">
                    <a:pos x="T4" y="T5"/>
                  </a:cxn>
                  <a:cxn ang="0">
                    <a:pos x="T6" y="T7"/>
                  </a:cxn>
                  <a:cxn ang="0">
                    <a:pos x="T8" y="T9"/>
                  </a:cxn>
                  <a:cxn ang="0">
                    <a:pos x="T10" y="T11"/>
                  </a:cxn>
                </a:cxnLst>
                <a:rect l="0" t="0" r="r" b="b"/>
                <a:pathLst>
                  <a:path w="363" h="466">
                    <a:moveTo>
                      <a:pt x="363" y="233"/>
                    </a:moveTo>
                    <a:cubicBezTo>
                      <a:pt x="363" y="150"/>
                      <a:pt x="345" y="71"/>
                      <a:pt x="313" y="0"/>
                    </a:cubicBezTo>
                    <a:cubicBezTo>
                      <a:pt x="313" y="0"/>
                      <a:pt x="223" y="52"/>
                      <a:pt x="112" y="117"/>
                    </a:cubicBezTo>
                    <a:cubicBezTo>
                      <a:pt x="0" y="181"/>
                      <a:pt x="0" y="285"/>
                      <a:pt x="112" y="349"/>
                    </a:cubicBezTo>
                    <a:cubicBezTo>
                      <a:pt x="313" y="466"/>
                      <a:pt x="313" y="466"/>
                      <a:pt x="313" y="466"/>
                    </a:cubicBezTo>
                    <a:cubicBezTo>
                      <a:pt x="345" y="395"/>
                      <a:pt x="363" y="316"/>
                      <a:pt x="363" y="233"/>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000" b="1" noProof="0" dirty="0">
                  <a:latin typeface="+mj-lt"/>
                </a:endParaRPr>
              </a:p>
            </p:txBody>
          </p:sp>
        </p:grpSp>
        <p:sp>
          <p:nvSpPr>
            <p:cNvPr id="35" name="Rectangle 71">
              <a:extLst>
                <a:ext uri="{FF2B5EF4-FFF2-40B4-BE49-F238E27FC236}">
                  <a16:creationId xmlns:a16="http://schemas.microsoft.com/office/drawing/2014/main" id="{02A70BBD-9DEA-605F-5E03-D8C55480582E}"/>
                </a:ext>
              </a:extLst>
            </p:cNvPr>
            <p:cNvSpPr/>
            <p:nvPr/>
          </p:nvSpPr>
          <p:spPr>
            <a:xfrm>
              <a:off x="13772069" y="4769371"/>
              <a:ext cx="2751828" cy="672479"/>
            </a:xfrm>
            <a:prstGeom prst="rect">
              <a:avLst/>
            </a:prstGeom>
          </p:spPr>
          <p:txBody>
            <a:bodyPr wrap="square" lIns="0" tIns="0" rIns="0" bIns="0" anchor="ctr">
              <a:spAutoFit/>
            </a:bodyPr>
            <a:lstStyle/>
            <a:p>
              <a:pPr>
                <a:buNone/>
              </a:pPr>
              <a:r>
                <a:rPr lang="en-GB" sz="2000" b="1" noProof="0" dirty="0">
                  <a:solidFill>
                    <a:srgbClr val="569938"/>
                  </a:solidFill>
                  <a:latin typeface="+mj-lt"/>
                </a:rPr>
                <a:t>Συνεργασίες και συμπράξεις</a:t>
              </a:r>
              <a:endParaRPr lang="en-GB" sz="2000" b="1" noProof="0" dirty="0">
                <a:solidFill>
                  <a:srgbClr val="569938"/>
                </a:solidFill>
                <a:latin typeface="+mj-lt"/>
                <a:ea typeface="Arial" panose="020B0604020202020204" pitchFamily="34" charset="0"/>
                <a:cs typeface="Times New Roman" panose="02020603050405020304" pitchFamily="18" charset="0"/>
              </a:endParaRPr>
            </a:p>
          </p:txBody>
        </p:sp>
        <p:sp>
          <p:nvSpPr>
            <p:cNvPr id="36" name="Rectangle 72">
              <a:extLst>
                <a:ext uri="{FF2B5EF4-FFF2-40B4-BE49-F238E27FC236}">
                  <a16:creationId xmlns:a16="http://schemas.microsoft.com/office/drawing/2014/main" id="{3D28E8B5-693C-7EAA-5683-9476C96ADE7B}"/>
                </a:ext>
              </a:extLst>
            </p:cNvPr>
            <p:cNvSpPr/>
            <p:nvPr/>
          </p:nvSpPr>
          <p:spPr>
            <a:xfrm>
              <a:off x="1816890" y="4803687"/>
              <a:ext cx="2638086" cy="672479"/>
            </a:xfrm>
            <a:prstGeom prst="rect">
              <a:avLst/>
            </a:prstGeom>
          </p:spPr>
          <p:txBody>
            <a:bodyPr wrap="square" lIns="0" tIns="0" rIns="0" bIns="0" anchor="ctr">
              <a:spAutoFit/>
            </a:bodyPr>
            <a:lstStyle/>
            <a:p>
              <a:pPr algn="r">
                <a:buNone/>
              </a:pPr>
              <a:r>
                <a:rPr lang="en-GB" sz="2000" b="1" noProof="0" dirty="0">
                  <a:solidFill>
                    <a:srgbClr val="036D7F"/>
                  </a:solidFill>
                  <a:latin typeface="+mj-lt"/>
                </a:rPr>
                <a:t>Τεχνολογική καινοτομία</a:t>
              </a:r>
              <a:endParaRPr lang="en-GB" sz="2000" b="1" noProof="0" dirty="0">
                <a:solidFill>
                  <a:srgbClr val="036D7F"/>
                </a:solidFill>
                <a:latin typeface="+mj-lt"/>
                <a:ea typeface="Arial" panose="020B0604020202020204" pitchFamily="34" charset="0"/>
                <a:cs typeface="Times New Roman" panose="02020603050405020304" pitchFamily="18" charset="0"/>
              </a:endParaRPr>
            </a:p>
          </p:txBody>
        </p:sp>
        <p:sp>
          <p:nvSpPr>
            <p:cNvPr id="37" name="Rectangle 73">
              <a:extLst>
                <a:ext uri="{FF2B5EF4-FFF2-40B4-BE49-F238E27FC236}">
                  <a16:creationId xmlns:a16="http://schemas.microsoft.com/office/drawing/2014/main" id="{1877759B-3CC2-6DC1-743B-F13FBD60AF0C}"/>
                </a:ext>
              </a:extLst>
            </p:cNvPr>
            <p:cNvSpPr/>
            <p:nvPr/>
          </p:nvSpPr>
          <p:spPr>
            <a:xfrm>
              <a:off x="12230697" y="8184640"/>
              <a:ext cx="2638086" cy="1008719"/>
            </a:xfrm>
            <a:prstGeom prst="rect">
              <a:avLst/>
            </a:prstGeom>
          </p:spPr>
          <p:txBody>
            <a:bodyPr wrap="square" lIns="0" tIns="0" rIns="0" bIns="0" anchor="ctr">
              <a:spAutoFit/>
            </a:bodyPr>
            <a:lstStyle/>
            <a:p>
              <a:pPr>
                <a:buNone/>
              </a:pPr>
              <a:r>
                <a:rPr lang="en-GB" sz="2000" b="1" noProof="0" dirty="0">
                  <a:solidFill>
                    <a:srgbClr val="04A6C2"/>
                  </a:solidFill>
                  <a:latin typeface="+mj-lt"/>
                </a:rPr>
                <a:t>Αξιοποίηση περιουσιακών στοιχείων</a:t>
              </a:r>
              <a:endParaRPr lang="en-GB" sz="2000" b="1" noProof="0" dirty="0">
                <a:solidFill>
                  <a:srgbClr val="04A6C2"/>
                </a:solidFill>
                <a:latin typeface="+mj-lt"/>
                <a:ea typeface="Arial" panose="020B0604020202020204" pitchFamily="34" charset="0"/>
                <a:cs typeface="Times New Roman" panose="02020603050405020304" pitchFamily="18" charset="0"/>
              </a:endParaRPr>
            </a:p>
          </p:txBody>
        </p:sp>
        <p:sp>
          <p:nvSpPr>
            <p:cNvPr id="38" name="Rectangle 74">
              <a:extLst>
                <a:ext uri="{FF2B5EF4-FFF2-40B4-BE49-F238E27FC236}">
                  <a16:creationId xmlns:a16="http://schemas.microsoft.com/office/drawing/2014/main" id="{487A650F-14E6-AE3F-639A-DE4EFD54245D}"/>
                </a:ext>
              </a:extLst>
            </p:cNvPr>
            <p:cNvSpPr/>
            <p:nvPr/>
          </p:nvSpPr>
          <p:spPr>
            <a:xfrm>
              <a:off x="3014223" y="8767790"/>
              <a:ext cx="3026721" cy="672479"/>
            </a:xfrm>
            <a:prstGeom prst="rect">
              <a:avLst/>
            </a:prstGeom>
          </p:spPr>
          <p:txBody>
            <a:bodyPr wrap="square" lIns="0" tIns="0" rIns="0" bIns="0" anchor="ctr">
              <a:spAutoFit/>
            </a:bodyPr>
            <a:lstStyle/>
            <a:p>
              <a:pPr algn="r">
                <a:buNone/>
              </a:pPr>
              <a:r>
                <a:rPr lang="en-GB" sz="2000" b="1" noProof="0" dirty="0">
                  <a:solidFill>
                    <a:schemeClr val="accent3">
                      <a:lumMod val="75000"/>
                    </a:schemeClr>
                  </a:solidFill>
                  <a:latin typeface="+mj-lt"/>
                </a:rPr>
                <a:t>Πολιτιστικά και κοινωνικά κινήματα</a:t>
              </a:r>
              <a:endParaRPr lang="en-GB" sz="2000" b="1" noProof="0" dirty="0">
                <a:solidFill>
                  <a:schemeClr val="accent3">
                    <a:lumMod val="75000"/>
                  </a:schemeClr>
                </a:solidFill>
                <a:latin typeface="+mj-lt"/>
                <a:ea typeface="Arial" panose="020B0604020202020204" pitchFamily="34" charset="0"/>
                <a:cs typeface="Times New Roman" panose="02020603050405020304" pitchFamily="18" charset="0"/>
              </a:endParaRPr>
            </a:p>
          </p:txBody>
        </p:sp>
        <p:sp>
          <p:nvSpPr>
            <p:cNvPr id="39" name="Rectangle 75">
              <a:extLst>
                <a:ext uri="{FF2B5EF4-FFF2-40B4-BE49-F238E27FC236}">
                  <a16:creationId xmlns:a16="http://schemas.microsoft.com/office/drawing/2014/main" id="{4B6A6A33-8DFD-BCFC-41C1-4B1BBAEA2B19}"/>
                </a:ext>
              </a:extLst>
            </p:cNvPr>
            <p:cNvSpPr/>
            <p:nvPr/>
          </p:nvSpPr>
          <p:spPr>
            <a:xfrm>
              <a:off x="12243396" y="1224956"/>
              <a:ext cx="3049666" cy="672479"/>
            </a:xfrm>
            <a:prstGeom prst="rect">
              <a:avLst/>
            </a:prstGeom>
          </p:spPr>
          <p:txBody>
            <a:bodyPr wrap="square" lIns="0" tIns="0" rIns="0" bIns="0" anchor="ctr">
              <a:spAutoFit/>
            </a:bodyPr>
            <a:lstStyle/>
            <a:p>
              <a:pPr>
                <a:buNone/>
              </a:pPr>
              <a:r>
                <a:rPr lang="en-GB" sz="2000" b="1" noProof="0" dirty="0">
                  <a:solidFill>
                    <a:srgbClr val="FF0000"/>
                  </a:solidFill>
                  <a:latin typeface="+mj-lt"/>
                </a:rPr>
                <a:t>Αλλαγές στην πολιτική και τη χρηματοδότηση</a:t>
              </a:r>
              <a:endParaRPr lang="en-GB" sz="2000" b="1" noProof="0" dirty="0">
                <a:solidFill>
                  <a:srgbClr val="FF0000"/>
                </a:solidFill>
                <a:latin typeface="+mj-lt"/>
                <a:ea typeface="Arial" panose="020B0604020202020204" pitchFamily="34" charset="0"/>
                <a:cs typeface="Times New Roman" panose="02020603050405020304" pitchFamily="18" charset="0"/>
              </a:endParaRPr>
            </a:p>
          </p:txBody>
        </p:sp>
        <p:sp>
          <p:nvSpPr>
            <p:cNvPr id="40" name="Rectangle 76">
              <a:extLst>
                <a:ext uri="{FF2B5EF4-FFF2-40B4-BE49-F238E27FC236}">
                  <a16:creationId xmlns:a16="http://schemas.microsoft.com/office/drawing/2014/main" id="{ACC207D7-EC1C-C7B4-4C8D-134A6F7C105A}"/>
                </a:ext>
              </a:extLst>
            </p:cNvPr>
            <p:cNvSpPr/>
            <p:nvPr/>
          </p:nvSpPr>
          <p:spPr>
            <a:xfrm>
              <a:off x="3383927" y="1224956"/>
              <a:ext cx="2638086" cy="672479"/>
            </a:xfrm>
            <a:prstGeom prst="rect">
              <a:avLst/>
            </a:prstGeom>
          </p:spPr>
          <p:txBody>
            <a:bodyPr wrap="square" lIns="0" tIns="0" rIns="0" bIns="0" anchor="ctr">
              <a:spAutoFit/>
            </a:bodyPr>
            <a:lstStyle/>
            <a:p>
              <a:pPr algn="r">
                <a:buNone/>
              </a:pPr>
              <a:r>
                <a:rPr lang="en-GB" sz="2000" b="1" noProof="0" dirty="0">
                  <a:solidFill>
                    <a:srgbClr val="3E6E28"/>
                  </a:solidFill>
                  <a:latin typeface="+mj-lt"/>
                </a:rPr>
                <a:t>Ανάγκες και τάσεις του κοινού</a:t>
              </a:r>
              <a:endParaRPr lang="en-GB" sz="2000" b="1" noProof="0" dirty="0">
                <a:solidFill>
                  <a:srgbClr val="3E6E28"/>
                </a:solidFill>
                <a:latin typeface="+mj-lt"/>
                <a:ea typeface="Arial" panose="020B06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8BCF2E2-B9AC-85F4-EF9B-21540C1DE4DC}"/>
                </a:ext>
              </a:extLst>
            </p:cNvPr>
            <p:cNvSpPr txBox="1"/>
            <p:nvPr/>
          </p:nvSpPr>
          <p:spPr>
            <a:xfrm>
              <a:off x="6550556" y="1992083"/>
              <a:ext cx="2488630" cy="1983814"/>
            </a:xfrm>
            <a:prstGeom prst="rect">
              <a:avLst/>
            </a:prstGeom>
            <a:noFill/>
          </p:spPr>
          <p:txBody>
            <a:bodyPr wrap="square">
              <a:spAutoFit/>
            </a:bodyPr>
            <a:lstStyle/>
            <a:p>
              <a:pPr>
                <a:buNone/>
              </a:pPr>
              <a:r>
                <a:rPr lang="en-GB" sz="1400" noProof="0" dirty="0">
                  <a:latin typeface="+mj-lt"/>
                </a:rPr>
                <a:t>Οι μεταβολές στα δημογραφικά στοιχεία και στις προτιμήσεις οδηγούν σε αύξηση της ζήτησης για έργα που προσφέρουν μια βιωματική, συμμετοχική και ειδικά προσαρμοσμένη στην τοποθεσία εμπειρία</a:t>
              </a:r>
              <a:endParaRPr lang="en-GB" sz="1400" noProof="0" dirty="0">
                <a:latin typeface="+mj-lt"/>
                <a:ea typeface="Arial" panose="020B06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D23C3A54-DFE8-A532-D328-5361170FA08B}"/>
                </a:ext>
              </a:extLst>
            </p:cNvPr>
            <p:cNvSpPr txBox="1"/>
            <p:nvPr/>
          </p:nvSpPr>
          <p:spPr>
            <a:xfrm>
              <a:off x="5179258" y="4200041"/>
              <a:ext cx="2488630" cy="1748446"/>
            </a:xfrm>
            <a:prstGeom prst="rect">
              <a:avLst/>
            </a:prstGeom>
            <a:noFill/>
          </p:spPr>
          <p:txBody>
            <a:bodyPr wrap="square">
              <a:spAutoFit/>
            </a:bodyPr>
            <a:lstStyle/>
            <a:p>
              <a:pPr>
                <a:buNone/>
              </a:pPr>
              <a:r>
                <a:rPr lang="en-GB" sz="1400" noProof="0" dirty="0">
                  <a:latin typeface="+mj-lt"/>
                </a:rPr>
                <a:t>Εργαλεία όπως η ζωντανή μετάδοση, η επαυξημένη πραγματικότητα ή οι υβριδικές πλατφόρμες διευρύνουν την καλλιτεχνική εμβέλεια και το δυναμικό εισοδήματος</a:t>
              </a:r>
              <a:endParaRPr lang="en-GB" sz="1400" noProof="0" dirty="0">
                <a:latin typeface="+mj-lt"/>
                <a:ea typeface="Arial" panose="020B06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B5D1D0C-271D-2007-6612-7E2DF328DE8C}"/>
                </a:ext>
              </a:extLst>
            </p:cNvPr>
            <p:cNvSpPr txBox="1"/>
            <p:nvPr/>
          </p:nvSpPr>
          <p:spPr>
            <a:xfrm>
              <a:off x="6673761" y="6762730"/>
              <a:ext cx="2413194" cy="1983814"/>
            </a:xfrm>
            <a:prstGeom prst="rect">
              <a:avLst/>
            </a:prstGeom>
            <a:noFill/>
          </p:spPr>
          <p:txBody>
            <a:bodyPr wrap="square">
              <a:spAutoFit/>
            </a:bodyPr>
            <a:lstStyle/>
            <a:p>
              <a:pPr>
                <a:buNone/>
              </a:pPr>
              <a:r>
                <a:rPr lang="en-GB" sz="1400" noProof="0" dirty="0">
                  <a:latin typeface="+mj-lt"/>
                </a:rPr>
                <a:t>Η συνάφεια με κοινωνικά ζητήματα, όπως η κλιματική δικαιοσύνη, η ψυχική υγεία ή η ένταξη, δημιουργεί απήχηση και ευθυγραμμίζεται με τις προτεραιότητες των χρηματοδοτών</a:t>
              </a:r>
              <a:endParaRPr lang="en-GB" sz="1400" noProof="0" dirty="0">
                <a:latin typeface="+mj-lt"/>
                <a:ea typeface="Arial" panose="020B06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91AD4A9F-D8CE-2AB6-57B0-0AD2F764A7E7}"/>
                </a:ext>
              </a:extLst>
            </p:cNvPr>
            <p:cNvSpPr txBox="1"/>
            <p:nvPr/>
          </p:nvSpPr>
          <p:spPr>
            <a:xfrm>
              <a:off x="9581724" y="6817600"/>
              <a:ext cx="2205660" cy="1748446"/>
            </a:xfrm>
            <a:prstGeom prst="rect">
              <a:avLst/>
            </a:prstGeom>
            <a:noFill/>
          </p:spPr>
          <p:txBody>
            <a:bodyPr wrap="square">
              <a:spAutoFit/>
            </a:bodyPr>
            <a:lstStyle/>
            <a:p>
              <a:pPr>
                <a:buNone/>
              </a:pPr>
              <a:r>
                <a:rPr lang="en-GB" sz="1400" noProof="0" dirty="0">
                  <a:latin typeface="+mj-lt"/>
                </a:rPr>
                <a:t>Η καινοτόμος χρήση φυσικών χώρων, εμπορευμάτων ή πνευματικής ιδιοκτησίας ενισχύει τη χρηματοοικονομική βιωσιμότητα</a:t>
              </a:r>
              <a:endParaRPr lang="en-GB" sz="1400" noProof="0" dirty="0">
                <a:latin typeface="+mj-lt"/>
                <a:ea typeface="Arial" panose="020B06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FB1A299-D962-26DD-3FE1-7B07E9BB7627}"/>
                </a:ext>
              </a:extLst>
            </p:cNvPr>
            <p:cNvSpPr txBox="1"/>
            <p:nvPr/>
          </p:nvSpPr>
          <p:spPr>
            <a:xfrm>
              <a:off x="10792918" y="4390153"/>
              <a:ext cx="2450973" cy="1513079"/>
            </a:xfrm>
            <a:prstGeom prst="rect">
              <a:avLst/>
            </a:prstGeom>
            <a:noFill/>
          </p:spPr>
          <p:txBody>
            <a:bodyPr wrap="square">
              <a:spAutoFit/>
            </a:bodyPr>
            <a:lstStyle/>
            <a:p>
              <a:pPr>
                <a:buNone/>
              </a:pPr>
              <a:r>
                <a:rPr lang="en-GB" sz="1400" noProof="0" dirty="0">
                  <a:latin typeface="+mj-lt"/>
                </a:rPr>
                <a:t>Η συνεργασία μεταξύ τομέων (π.χ. εκπαίδευση, τεχνολογία, κοινωνικές επιχειρήσεις) επιτρέπει την κοινή χρήση πόρων και την επέκταση του κοινού</a:t>
              </a:r>
              <a:endParaRPr lang="en-GB" sz="1400" noProof="0" dirty="0">
                <a:latin typeface="+mj-lt"/>
                <a:ea typeface="Arial" panose="020B06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D997FDA2-46D2-74D7-50EF-65E40617BC2C}"/>
                </a:ext>
              </a:extLst>
            </p:cNvPr>
            <p:cNvSpPr txBox="1"/>
            <p:nvPr/>
          </p:nvSpPr>
          <p:spPr>
            <a:xfrm>
              <a:off x="9678555" y="1557364"/>
              <a:ext cx="1886398" cy="1748446"/>
            </a:xfrm>
            <a:prstGeom prst="rect">
              <a:avLst/>
            </a:prstGeom>
            <a:noFill/>
          </p:spPr>
          <p:txBody>
            <a:bodyPr wrap="square">
              <a:spAutoFit/>
            </a:bodyPr>
            <a:lstStyle/>
            <a:p>
              <a:pPr>
                <a:buNone/>
              </a:pPr>
              <a:r>
                <a:rPr lang="en-GB" sz="1400" noProof="0" dirty="0">
                  <a:latin typeface="+mj-lt"/>
                </a:rPr>
                <a:t>Νέα προγράμματα επιχορηγήσεων, ρυθμιστικές αλλαγές και φιλανθρωπικές στρατηγικές ανοίγουν χώρο για καινοτομία</a:t>
              </a:r>
              <a:endParaRPr lang="en-GB" sz="1400" noProof="0" dirty="0">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754521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F778-4560-C0B9-D7CF-3186734EF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E6CCCF-B709-C3A0-991B-5FEFF04E048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0A588F5-2423-132F-0329-83A910EE245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054E570-C48A-4B90-4E89-0AFA5BB02433}"/>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Οργανωτικά θεμέλια για ευκαιρίες</a:t>
            </a:r>
            <a:endParaRPr lang="en-GB" sz="5000" b="1" noProof="0" dirty="0"/>
          </a:p>
        </p:txBody>
      </p:sp>
      <p:sp>
        <p:nvSpPr>
          <p:cNvPr id="6" name="TextBox 5">
            <a:extLst>
              <a:ext uri="{FF2B5EF4-FFF2-40B4-BE49-F238E27FC236}">
                <a16:creationId xmlns:a16="http://schemas.microsoft.com/office/drawing/2014/main" id="{B6128927-D3D5-D3DD-8F8C-D0FBD0D3F285}"/>
              </a:ext>
            </a:extLst>
          </p:cNvPr>
          <p:cNvSpPr txBox="1"/>
          <p:nvPr/>
        </p:nvSpPr>
        <p:spPr>
          <a:xfrm>
            <a:off x="6382188" y="3470811"/>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Οργανωτικά πλεονεκτήματα που υποστηρίζουν τις ευκαιρίες:</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B4A116D-F6E7-F44B-DF9E-AB8A4755BC13}"/>
              </a:ext>
            </a:extLst>
          </p:cNvPr>
          <p:cNvSpPr txBox="1"/>
          <p:nvPr/>
        </p:nvSpPr>
        <p:spPr>
          <a:xfrm>
            <a:off x="6352371" y="4838756"/>
            <a:ext cx="11237842" cy="3256084"/>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Καλός σχεδιασμός = περισσότερο περιθώριο για δημιουργικότητα </a:t>
            </a:r>
            <a:r>
              <a:rPr lang="en-GB" sz="3500" b="1" kern="100" noProof="0" dirty="0">
                <a:solidFill>
                  <a:srgbClr val="04A6C2"/>
                </a:solidFill>
                <a:latin typeface="+mj-lt"/>
                <a:cs typeface="Times New Roman" panose="02020603050405020304" pitchFamily="18" charset="0"/>
              </a:rPr>
              <a:t>(σχεδιασμός)</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Στρατηγική και επιχειρησιακή διαχείριση συνεργάζονται </a:t>
            </a:r>
            <a:r>
              <a:rPr lang="en-GB" sz="3500" b="1" kern="100" noProof="0" dirty="0">
                <a:solidFill>
                  <a:srgbClr val="04A6C2"/>
                </a:solidFill>
                <a:latin typeface="+mj-lt"/>
                <a:cs typeface="Times New Roman" panose="02020603050405020304" pitchFamily="18" charset="0"/>
              </a:rPr>
              <a:t>(οργάνωση)</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Η ορθή διοίκηση υποστηρίζει την καινοτομία </a:t>
            </a:r>
            <a:r>
              <a:rPr lang="en-GB" sz="3500" b="1" kern="100" noProof="0" dirty="0">
                <a:solidFill>
                  <a:srgbClr val="04A6C2"/>
                </a:solidFill>
                <a:latin typeface="+mj-lt"/>
                <a:cs typeface="Times New Roman" panose="02020603050405020304" pitchFamily="18" charset="0"/>
              </a:rPr>
              <a:t>(έλεγχος)</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Η ηγεσία επιτρέπει τη μακροπρόθεσμη όραση </a:t>
            </a:r>
            <a:r>
              <a:rPr lang="en-GB" sz="3500" b="1" kern="100" noProof="0" dirty="0">
                <a:solidFill>
                  <a:srgbClr val="04A6C2"/>
                </a:solidFill>
                <a:latin typeface="+mj-lt"/>
                <a:cs typeface="Times New Roman" panose="02020603050405020304" pitchFamily="18" charset="0"/>
              </a:rPr>
              <a:t>(ηγεσία)</a:t>
            </a:r>
          </a:p>
        </p:txBody>
      </p:sp>
      <p:pic>
        <p:nvPicPr>
          <p:cNvPr id="10" name="Γραφικό 9">
            <a:extLst>
              <a:ext uri="{FF2B5EF4-FFF2-40B4-BE49-F238E27FC236}">
                <a16:creationId xmlns:a16="http://schemas.microsoft.com/office/drawing/2014/main" id="{EBC66552-402E-DB96-3179-D2A13723A68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470811"/>
            <a:ext cx="4953000" cy="4598629"/>
          </a:xfrm>
          <a:prstGeom prst="rect">
            <a:avLst/>
          </a:prstGeom>
        </p:spPr>
      </p:pic>
    </p:spTree>
    <p:extLst>
      <p:ext uri="{BB962C8B-B14F-4D97-AF65-F5344CB8AC3E}">
        <p14:creationId xmlns:p14="http://schemas.microsoft.com/office/powerpoint/2010/main" val="317422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Grafik 3" descr="Ein Bild, das Person, Kleidung, Menschliches Gesicht, Im Haus enthält.&#10;&#10;KI-generierte Inhalte können fehlerhaft sein.">
            <a:extLst>
              <a:ext uri="{FF2B5EF4-FFF2-40B4-BE49-F238E27FC236}">
                <a16:creationId xmlns:a16="http://schemas.microsoft.com/office/drawing/2014/main" id="{8F8C1C71-1EAE-CA8C-2382-4B29AA74A2E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feld 4">
            <a:extLst>
              <a:ext uri="{FF2B5EF4-FFF2-40B4-BE49-F238E27FC236}">
                <a16:creationId xmlns:a16="http://schemas.microsoft.com/office/drawing/2014/main" id="{E9792B4A-E849-242F-4316-3AEDCCD7C3FD}"/>
              </a:ext>
            </a:extLst>
          </p:cNvPr>
          <p:cNvSpPr txBox="1"/>
          <p:nvPr/>
        </p:nvSpPr>
        <p:spPr>
          <a:xfrm>
            <a:off x="15762950" y="10299700"/>
            <a:ext cx="2525050" cy="200055"/>
          </a:xfrm>
          <a:prstGeom prst="rect">
            <a:avLst/>
          </a:prstGeom>
          <a:solidFill>
            <a:srgbClr val="000000"/>
          </a:solidFill>
        </p:spPr>
        <p:txBody>
          <a:bodyPr wrap="square" rtlCol="0">
            <a:spAutoFit/>
          </a:bodyPr>
          <a:lstStyle/>
          <a:p>
            <a:pPr algn="r">
              <a:spcAft>
                <a:spcPts val="600"/>
              </a:spcAft>
            </a:pPr>
            <a:r>
              <a:rPr lang="en-GB" sz="700" noProof="0" dirty="0">
                <a:solidFill>
                  <a:srgbClr val="FFFFFF"/>
                </a:solidFill>
              </a:rPr>
              <a:t>"</a:t>
            </a:r>
            <a:r>
              <a:rPr lang="en-GB" sz="700" noProof="0" dirty="0">
                <a:solidFill>
                  <a:srgbClr val="FFFFFF"/>
                </a:solidFill>
                <a:hlinkClick r:id="rId4" tooltip="https://www.teachinginlifelonglearning.org.uk/article/doi/10.5920/till.537/">
                  <a:extLst>
                    <a:ext uri="{A12FA001-AC4F-418D-AE19-62706E023703}">
                      <ahyp:hlinkClr xmlns:ahyp="http://schemas.microsoft.com/office/drawing/2018/hyperlinkcolor" val="tx"/>
                    </a:ext>
                  </a:extLst>
                </a:hlinkClick>
              </a:rPr>
              <a:t>Dieses Foto</a:t>
            </a:r>
            <a:r>
              <a:rPr lang="en-GB" sz="700" noProof="0" dirty="0">
                <a:solidFill>
                  <a:srgbClr val="FFFFFF"/>
                </a:solidFill>
              </a:rPr>
              <a:t>" του </a:t>
            </a:r>
            <a:r>
              <a:rPr lang="en-GB" sz="700" noProof="0" dirty="0" err="1">
                <a:solidFill>
                  <a:srgbClr val="FFFFFF"/>
                </a:solidFill>
              </a:rPr>
              <a:t>άγνωστου </a:t>
            </a:r>
            <a:r>
              <a:rPr lang="en-GB" sz="700" noProof="0" dirty="0">
                <a:solidFill>
                  <a:srgbClr val="FFFFFF"/>
                </a:solidFill>
              </a:rPr>
              <a:t>συγγραφέα </a:t>
            </a:r>
            <a:r>
              <a:rPr lang="en-GB" sz="700" noProof="0" dirty="0" err="1">
                <a:solidFill>
                  <a:srgbClr val="FFFFFF"/>
                </a:solidFill>
              </a:rPr>
              <a:t>έχει αδειοδοτηθεί σύμφωνα με την </a:t>
            </a:r>
            <a:r>
              <a:rPr lang="en-GB" sz="700" noProof="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noProof="0" dirty="0">
              <a:solidFill>
                <a:srgbClr val="FFFFFF"/>
              </a:solidFill>
            </a:endParaRPr>
          </a:p>
        </p:txBody>
      </p:sp>
      <p:graphicFrame>
        <p:nvGraphicFramePr>
          <p:cNvPr id="18" name="Content Placeholder 2">
            <a:extLst>
              <a:ext uri="{FF2B5EF4-FFF2-40B4-BE49-F238E27FC236}">
                <a16:creationId xmlns:a16="http://schemas.microsoft.com/office/drawing/2014/main" id="{BF4AE533-E6EB-56D9-207C-747C03448EA3}"/>
              </a:ext>
            </a:extLst>
          </p:cNvPr>
          <p:cNvGraphicFramePr>
            <a:graphicFrameLocks noGrp="1"/>
          </p:cNvGraphicFramePr>
          <p:nvPr>
            <p:ph idx="1"/>
            <p:extLst>
              <p:ext uri="{D42A27DB-BD31-4B8C-83A1-F6EECF244321}">
                <p14:modId xmlns:p14="http://schemas.microsoft.com/office/powerpoint/2010/main" val="4010717621"/>
              </p:ext>
            </p:extLst>
          </p:nvPr>
        </p:nvGraphicFramePr>
        <p:xfrm>
          <a:off x="609599" y="4065985"/>
          <a:ext cx="7794171" cy="6081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960120" y="472615"/>
            <a:ext cx="6552903" cy="2935262"/>
          </a:xfrm>
        </p:spPr>
        <p:txBody>
          <a:bodyPr anchor="b">
            <a:normAutofit/>
          </a:bodyPr>
          <a:lstStyle/>
          <a:p>
            <a:pPr algn="l"/>
            <a:r>
              <a:rPr lang="en-GB" sz="5500" b="1" noProof="0" dirty="0">
                <a:effectLst>
                  <a:outerShdw blurRad="38100" dist="38100" dir="2700000" algn="tl">
                    <a:srgbClr val="000000">
                      <a:alpha val="43137"/>
                    </a:srgbClr>
                  </a:outerShdw>
                </a:effectLst>
              </a:rPr>
              <a:t>Γιατί το INSPIRE είναι σημαντικό</a:t>
            </a:r>
          </a:p>
        </p:txBody>
      </p:sp>
    </p:spTree>
    <p:extLst>
      <p:ext uri="{BB962C8B-B14F-4D97-AF65-F5344CB8AC3E}">
        <p14:creationId xmlns:p14="http://schemas.microsoft.com/office/powerpoint/2010/main" val="1980364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60FE-9BB5-375E-E8EF-72C9C1BCD4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476A14-0C2F-6EE7-1C57-E8DFFA1CF71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FEF0FB6-7F8E-1B5E-0E82-5ABEC3D42C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50AFD92-CFB7-9062-F31F-14DBB97940F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Οι δομές διαμορφώνουν τη στρατηγική</a:t>
            </a:r>
            <a:endParaRPr lang="en-GB" sz="5000" b="1" noProof="0" dirty="0"/>
          </a:p>
        </p:txBody>
      </p:sp>
      <p:sp>
        <p:nvSpPr>
          <p:cNvPr id="8" name="TextBox 7">
            <a:extLst>
              <a:ext uri="{FF2B5EF4-FFF2-40B4-BE49-F238E27FC236}">
                <a16:creationId xmlns:a16="http://schemas.microsoft.com/office/drawing/2014/main" id="{71E5ABEB-3F05-D785-CACA-D66E3DF932AD}"/>
              </a:ext>
            </a:extLst>
          </p:cNvPr>
          <p:cNvSpPr txBox="1"/>
          <p:nvPr/>
        </p:nvSpPr>
        <p:spPr>
          <a:xfrm>
            <a:off x="457200" y="2528852"/>
            <a:ext cx="17830800" cy="1077218"/>
          </a:xfrm>
          <a:prstGeom prst="rect">
            <a:avLst/>
          </a:prstGeom>
          <a:noFill/>
        </p:spPr>
        <p:txBody>
          <a:bodyPr wrap="square">
            <a:spAutoFit/>
          </a:bodyPr>
          <a:lstStyle/>
          <a:p>
            <a:r>
              <a:rPr lang="en-GB" sz="3200" b="1" noProof="0" dirty="0">
                <a:solidFill>
                  <a:srgbClr val="3F6031"/>
                </a:solidFill>
              </a:rPr>
              <a:t>Ο τρόπος με τον οποίο είναι δομημένος ένας οργανισμός επηρεάζει τον τρόπο με τον οποίο σχεδιάζει, προσαρμόζεται και ενεργεί όταν παρουσιάζεται μια ευκαιρία.</a:t>
            </a:r>
          </a:p>
        </p:txBody>
      </p:sp>
      <p:graphicFrame>
        <p:nvGraphicFramePr>
          <p:cNvPr id="13" name="Πίνακας 12">
            <a:extLst>
              <a:ext uri="{FF2B5EF4-FFF2-40B4-BE49-F238E27FC236}">
                <a16:creationId xmlns:a16="http://schemas.microsoft.com/office/drawing/2014/main" id="{CC75DA57-2012-363A-1902-4A4763AF8165}"/>
              </a:ext>
            </a:extLst>
          </p:cNvPr>
          <p:cNvGraphicFramePr>
            <a:graphicFrameLocks noGrp="1"/>
          </p:cNvGraphicFramePr>
          <p:nvPr>
            <p:extLst>
              <p:ext uri="{D42A27DB-BD31-4B8C-83A1-F6EECF244321}">
                <p14:modId xmlns:p14="http://schemas.microsoft.com/office/powerpoint/2010/main" val="1118560123"/>
              </p:ext>
            </p:extLst>
          </p:nvPr>
        </p:nvGraphicFramePr>
        <p:xfrm>
          <a:off x="576000" y="3606530"/>
          <a:ext cx="17136000" cy="5652000"/>
        </p:xfrm>
        <a:graphic>
          <a:graphicData uri="http://schemas.openxmlformats.org/drawingml/2006/table">
            <a:tbl>
              <a:tblPr>
                <a:tableStyleId>{5940675A-B579-460E-94D1-54222C63F5DA}</a:tableStyleId>
              </a:tblPr>
              <a:tblGrid>
                <a:gridCol w="5712000">
                  <a:extLst>
                    <a:ext uri="{9D8B030D-6E8A-4147-A177-3AD203B41FA5}">
                      <a16:colId xmlns:a16="http://schemas.microsoft.com/office/drawing/2014/main" val="4282247826"/>
                    </a:ext>
                  </a:extLst>
                </a:gridCol>
                <a:gridCol w="5712000">
                  <a:extLst>
                    <a:ext uri="{9D8B030D-6E8A-4147-A177-3AD203B41FA5}">
                      <a16:colId xmlns:a16="http://schemas.microsoft.com/office/drawing/2014/main" val="2909860756"/>
                    </a:ext>
                  </a:extLst>
                </a:gridCol>
                <a:gridCol w="5712000">
                  <a:extLst>
                    <a:ext uri="{9D8B030D-6E8A-4147-A177-3AD203B41FA5}">
                      <a16:colId xmlns:a16="http://schemas.microsoft.com/office/drawing/2014/main" val="2372176874"/>
                    </a:ext>
                  </a:extLst>
                </a:gridCol>
              </a:tblGrid>
              <a:tr h="1256000">
                <a:tc>
                  <a:txBody>
                    <a:bodyPr/>
                    <a:lstStyle/>
                    <a:p>
                      <a:r>
                        <a:rPr lang="en-GB" sz="3600" b="1" noProof="0" dirty="0">
                          <a:solidFill>
                            <a:schemeClr val="bg1"/>
                          </a:solidFill>
                        </a:rPr>
                        <a:t>Ελεύθεροι επαγγελματίες</a:t>
                      </a:r>
                      <a:endParaRPr lang="en-GB" sz="36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600" b="1" noProof="0" dirty="0">
                          <a:solidFill>
                            <a:schemeClr val="bg1"/>
                          </a:solidFill>
                        </a:rPr>
                        <a:t>Ιδρύματα</a:t>
                      </a:r>
                      <a:endParaRPr lang="en-GB" sz="36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600" b="1" noProof="0" dirty="0">
                          <a:solidFill>
                            <a:schemeClr val="bg1"/>
                          </a:solidFill>
                        </a:rPr>
                        <a:t>Υβριδικές / Κοινωνικές επιχειρήσεις</a:t>
                      </a:r>
                      <a:endParaRPr lang="en-GB" sz="36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95924945"/>
                  </a:ext>
                </a:extLst>
              </a:tr>
              <a:tr h="2198000">
                <a:tc>
                  <a:txBody>
                    <a:bodyPr/>
                    <a:lstStyle/>
                    <a:p>
                      <a:r>
                        <a:rPr lang="en-GB" sz="2400" noProof="0" dirty="0">
                          <a:solidFill>
                            <a:schemeClr val="bg1"/>
                          </a:solidFill>
                        </a:rPr>
                        <a:t>Υψηλή αυτονομία, περιορισμένη υποδομή</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2400" noProof="0" dirty="0">
                          <a:solidFill>
                            <a:schemeClr val="bg1"/>
                          </a:solidFill>
                        </a:rPr>
                        <a:t>Καθιερωμένα συστήματα, βραδύτερη προσαρμογή</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2400" noProof="0" dirty="0">
                          <a:solidFill>
                            <a:schemeClr val="bg1"/>
                          </a:solidFill>
                        </a:rPr>
                        <a:t>Ισορροπία μεταξύ δημιουργικής αποστολής και εσόδων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09682261"/>
                  </a:ext>
                </a:extLst>
              </a:tr>
              <a:tr h="2198000">
                <a:tc>
                  <a:txBody>
                    <a:bodyPr/>
                    <a:lstStyle/>
                    <a:p>
                      <a:r>
                        <a:rPr lang="en-GB" sz="2400" noProof="0" dirty="0">
                          <a:solidFill>
                            <a:schemeClr val="bg1"/>
                          </a:solidFill>
                        </a:rPr>
                        <a:t>Γρήγορη προσαρμογή, αλλά περιορισμένοι πόροι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2400" noProof="0" dirty="0">
                          <a:solidFill>
                            <a:schemeClr val="bg1"/>
                          </a:solidFill>
                        </a:rPr>
                        <a:t>Μεγαλύτερη ορατότητα και υποστήριξη, αλλά πολύπλοκα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2400" noProof="0" dirty="0">
                          <a:solidFill>
                            <a:schemeClr val="bg1"/>
                          </a:solidFill>
                        </a:rPr>
                        <a:t>Ευέλικτο με σαφή σκοπό, προσανατολισμένο στην επίδραση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0067992"/>
                  </a:ext>
                </a:extLst>
              </a:tr>
            </a:tbl>
          </a:graphicData>
        </a:graphic>
      </p:graphicFrame>
    </p:spTree>
    <p:extLst>
      <p:ext uri="{BB962C8B-B14F-4D97-AF65-F5344CB8AC3E}">
        <p14:creationId xmlns:p14="http://schemas.microsoft.com/office/powerpoint/2010/main" val="218679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59D8-6A9A-87F0-7EFC-20EAE94F39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ED8F93-FA54-5049-84AE-1ECF6B295F7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EDAB1E7-0A89-A381-E717-D4516D36189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AEDD902-4EF7-0628-2487-69DB26A3EBFE}"/>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Εργαλεία για τη μετατροπή της γνώσης σε δράση</a:t>
            </a:r>
          </a:p>
        </p:txBody>
      </p:sp>
      <p:sp>
        <p:nvSpPr>
          <p:cNvPr id="6" name="TextBox 5">
            <a:extLst>
              <a:ext uri="{FF2B5EF4-FFF2-40B4-BE49-F238E27FC236}">
                <a16:creationId xmlns:a16="http://schemas.microsoft.com/office/drawing/2014/main" id="{01BFD604-9893-BCA0-3AE2-8436A818C2FC}"/>
              </a:ext>
            </a:extLst>
          </p:cNvPr>
          <p:cNvSpPr txBox="1"/>
          <p:nvPr/>
        </p:nvSpPr>
        <p:spPr>
          <a:xfrm>
            <a:off x="381000" y="3467100"/>
            <a:ext cx="14249400" cy="4794967"/>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Ανάλυση PESTLE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Ανάλυση του εξωτερικού περιβάλλοντος</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Σχεδιασμός σκέψης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Κατανόηση των αναγκών των χρηστών</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Επαναπροσδιορισμός προβλημάτων και αντίστροφη σκέψη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Αμφισβήτηση των παραδοχών</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Στρατηγική Blue Ocean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Εύρεση ανεκμετάλλευτου χώρου</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Έρευνα κοινού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Προσδιορισμός της πραγματικής ζήτησης</a:t>
            </a:r>
          </a:p>
        </p:txBody>
      </p:sp>
      <p:pic>
        <p:nvPicPr>
          <p:cNvPr id="4" name="Γραφικό 3">
            <a:extLst>
              <a:ext uri="{FF2B5EF4-FFF2-40B4-BE49-F238E27FC236}">
                <a16:creationId xmlns:a16="http://schemas.microsoft.com/office/drawing/2014/main" id="{E0187561-922E-E675-ABD5-590C170FAE8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258800" y="3648557"/>
            <a:ext cx="4648200" cy="4613509"/>
          </a:xfrm>
          <a:prstGeom prst="rect">
            <a:avLst/>
          </a:prstGeom>
        </p:spPr>
      </p:pic>
    </p:spTree>
    <p:extLst>
      <p:ext uri="{BB962C8B-B14F-4D97-AF65-F5344CB8AC3E}">
        <p14:creationId xmlns:p14="http://schemas.microsoft.com/office/powerpoint/2010/main" val="3745476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AA3A7-C4EC-0C1F-AE9E-16CD3EC806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FECCE-5D3A-9C8C-F9F2-6244AE753D9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38E441CD-588B-F39A-1526-65EEB63012C9}"/>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p>
        </p:txBody>
      </p:sp>
      <p:sp>
        <p:nvSpPr>
          <p:cNvPr id="5" name="TextBox 4">
            <a:extLst>
              <a:ext uri="{FF2B5EF4-FFF2-40B4-BE49-F238E27FC236}">
                <a16:creationId xmlns:a16="http://schemas.microsoft.com/office/drawing/2014/main" id="{C847C927-0BB6-E3E3-5B44-C9B33660854A}"/>
              </a:ext>
            </a:extLst>
          </p:cNvPr>
          <p:cNvSpPr txBox="1"/>
          <p:nvPr/>
        </p:nvSpPr>
        <p:spPr>
          <a:xfrm>
            <a:off x="0" y="990712"/>
            <a:ext cx="16687800" cy="769441"/>
          </a:xfrm>
          <a:prstGeom prst="rect">
            <a:avLst/>
          </a:prstGeom>
          <a:noFill/>
        </p:spPr>
        <p:txBody>
          <a:bodyPr wrap="square">
            <a:spAutoFit/>
          </a:bodyPr>
          <a:lstStyle/>
          <a:p>
            <a:pPr lvl="0" algn="r"/>
            <a:r>
              <a:rPr lang="en-GB" sz="4400" b="1" noProof="0" dirty="0"/>
              <a:t>Κίνδυνος και ευκαιρία: οι δύο όψεις του ίδιου νομίσματος</a:t>
            </a:r>
          </a:p>
        </p:txBody>
      </p:sp>
      <p:sp>
        <p:nvSpPr>
          <p:cNvPr id="6" name="TextBox 5">
            <a:extLst>
              <a:ext uri="{FF2B5EF4-FFF2-40B4-BE49-F238E27FC236}">
                <a16:creationId xmlns:a16="http://schemas.microsoft.com/office/drawing/2014/main" id="{AA4A1196-7BB7-1A6F-D025-415D84D4C4D5}"/>
              </a:ext>
            </a:extLst>
          </p:cNvPr>
          <p:cNvSpPr txBox="1"/>
          <p:nvPr/>
        </p:nvSpPr>
        <p:spPr>
          <a:xfrm>
            <a:off x="2286000" y="2408179"/>
            <a:ext cx="11734800" cy="847604"/>
          </a:xfrm>
          <a:prstGeom prst="rect">
            <a:avLst/>
          </a:prstGeom>
          <a:noFill/>
        </p:spPr>
        <p:txBody>
          <a:bodyPr wrap="square">
            <a:spAutoFit/>
          </a:bodyPr>
          <a:lstStyle/>
          <a:p>
            <a:pPr>
              <a:lnSpc>
                <a:spcPct val="107000"/>
              </a:lnSpc>
              <a:spcAft>
                <a:spcPts val="800"/>
              </a:spcAft>
              <a:buNone/>
            </a:pPr>
            <a:r>
              <a:rPr lang="en-GB" sz="4000" b="1" noProof="0" dirty="0">
                <a:solidFill>
                  <a:srgbClr val="3F6031"/>
                </a:solidFill>
              </a:rPr>
              <a:t>Ευκαιρία </a:t>
            </a:r>
            <a:r>
              <a:rPr lang="en-GB" sz="4800" b="1" noProof="0" dirty="0">
                <a:solidFill>
                  <a:srgbClr val="FF0000"/>
                </a:solidFill>
              </a:rPr>
              <a:t> = </a:t>
            </a:r>
            <a:r>
              <a:rPr lang="en-GB" sz="4000" b="1" noProof="0" dirty="0">
                <a:solidFill>
                  <a:srgbClr val="3F6031"/>
                </a:solidFill>
              </a:rPr>
              <a:t> Θετικός κίνδυνος</a:t>
            </a:r>
            <a:endParaRPr lang="en-GB" sz="40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7E4D9AE1-3C4F-C2B7-2D14-CAD29B2D9E5E}"/>
              </a:ext>
            </a:extLst>
          </p:cNvPr>
          <p:cNvSpPr/>
          <p:nvPr/>
        </p:nvSpPr>
        <p:spPr>
          <a:xfrm>
            <a:off x="2358602" y="4163485"/>
            <a:ext cx="6862818" cy="2334267"/>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2800" noProof="0" dirty="0">
              <a:solidFill>
                <a:schemeClr val="bg1"/>
              </a:solidFill>
              <a:latin typeface="+mj-lt"/>
            </a:endParaRPr>
          </a:p>
        </p:txBody>
      </p:sp>
      <p:sp>
        <p:nvSpPr>
          <p:cNvPr id="8" name="Freeform: Shape 6">
            <a:extLst>
              <a:ext uri="{FF2B5EF4-FFF2-40B4-BE49-F238E27FC236}">
                <a16:creationId xmlns:a16="http://schemas.microsoft.com/office/drawing/2014/main" id="{2F5CC8F5-FB41-FD1A-B3E3-1E40B9AFAB7D}"/>
              </a:ext>
            </a:extLst>
          </p:cNvPr>
          <p:cNvSpPr/>
          <p:nvPr/>
        </p:nvSpPr>
        <p:spPr>
          <a:xfrm>
            <a:off x="7391400" y="5934305"/>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2800" noProof="0" dirty="0">
              <a:solidFill>
                <a:schemeClr val="bg1"/>
              </a:solidFill>
              <a:latin typeface="+mj-lt"/>
            </a:endParaRPr>
          </a:p>
        </p:txBody>
      </p:sp>
      <p:sp>
        <p:nvSpPr>
          <p:cNvPr id="9" name="Freeform: Shape 7">
            <a:extLst>
              <a:ext uri="{FF2B5EF4-FFF2-40B4-BE49-F238E27FC236}">
                <a16:creationId xmlns:a16="http://schemas.microsoft.com/office/drawing/2014/main" id="{0FAA45C0-951A-1253-5055-8AB0F41B0F26}"/>
              </a:ext>
            </a:extLst>
          </p:cNvPr>
          <p:cNvSpPr/>
          <p:nvPr/>
        </p:nvSpPr>
        <p:spPr>
          <a:xfrm>
            <a:off x="2330528" y="738520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2800" noProof="0" dirty="0">
              <a:solidFill>
                <a:schemeClr val="bg1"/>
              </a:solidFill>
              <a:latin typeface="+mj-lt"/>
            </a:endParaRPr>
          </a:p>
        </p:txBody>
      </p:sp>
      <p:sp>
        <p:nvSpPr>
          <p:cNvPr id="12" name="TextBox 11">
            <a:extLst>
              <a:ext uri="{FF2B5EF4-FFF2-40B4-BE49-F238E27FC236}">
                <a16:creationId xmlns:a16="http://schemas.microsoft.com/office/drawing/2014/main" id="{7AEA5FCA-B70E-FD8B-28D1-A5E9A02E37C4}"/>
              </a:ext>
            </a:extLst>
          </p:cNvPr>
          <p:cNvSpPr txBox="1"/>
          <p:nvPr/>
        </p:nvSpPr>
        <p:spPr>
          <a:xfrm>
            <a:off x="2725610" y="4853565"/>
            <a:ext cx="5657000" cy="954107"/>
          </a:xfrm>
          <a:prstGeom prst="rect">
            <a:avLst/>
          </a:prstGeom>
          <a:noFill/>
        </p:spPr>
        <p:txBody>
          <a:bodyPr wrap="square" lIns="0" rIns="0" anchor="ctr">
            <a:spAutoFit/>
          </a:bodyPr>
          <a:lstStyle/>
          <a:p>
            <a:pPr algn="r">
              <a:spcBef>
                <a:spcPts val="450"/>
              </a:spcBef>
            </a:pPr>
            <a:r>
              <a:rPr lang="en-GB" sz="2800" noProof="0" dirty="0">
                <a:solidFill>
                  <a:schemeClr val="bg1"/>
                </a:solidFill>
              </a:rPr>
              <a:t>Κάθε ευκαιρία ενέχει κινδύνους: οικονομικούς, φήμης, λειτουργικούς</a:t>
            </a:r>
            <a:endParaRPr lang="en-GB" sz="2800" b="1" noProof="0" dirty="0">
              <a:solidFill>
                <a:schemeClr val="bg1"/>
              </a:solidFill>
              <a:latin typeface="+mj-lt"/>
            </a:endParaRPr>
          </a:p>
        </p:txBody>
      </p:sp>
      <p:sp>
        <p:nvSpPr>
          <p:cNvPr id="13" name="TextBox 12">
            <a:extLst>
              <a:ext uri="{FF2B5EF4-FFF2-40B4-BE49-F238E27FC236}">
                <a16:creationId xmlns:a16="http://schemas.microsoft.com/office/drawing/2014/main" id="{24B43E26-6A71-EC24-DE7A-8AC943EE68B7}"/>
              </a:ext>
            </a:extLst>
          </p:cNvPr>
          <p:cNvSpPr txBox="1"/>
          <p:nvPr/>
        </p:nvSpPr>
        <p:spPr>
          <a:xfrm>
            <a:off x="1846694" y="7880410"/>
            <a:ext cx="5889597" cy="954107"/>
          </a:xfrm>
          <a:prstGeom prst="rect">
            <a:avLst/>
          </a:prstGeom>
          <a:noFill/>
        </p:spPr>
        <p:txBody>
          <a:bodyPr wrap="square" lIns="0" rIns="0" anchor="ctr">
            <a:spAutoFit/>
          </a:bodyPr>
          <a:lstStyle/>
          <a:p>
            <a:pPr algn="r">
              <a:spcBef>
                <a:spcPts val="450"/>
              </a:spcBef>
            </a:pPr>
            <a:r>
              <a:rPr lang="en-GB" sz="2800" noProof="0" dirty="0">
                <a:solidFill>
                  <a:schemeClr val="bg1"/>
                </a:solidFill>
              </a:rPr>
              <a:t>Προετοιμάστε στρατηγικές αντίδρασης: μετριασμός, ενίσχυση, αποδοχή</a:t>
            </a:r>
            <a:endParaRPr lang="en-GB" sz="2800" b="1" noProof="0" dirty="0">
              <a:solidFill>
                <a:schemeClr val="bg1"/>
              </a:solidFill>
              <a:latin typeface="+mj-lt"/>
            </a:endParaRPr>
          </a:p>
        </p:txBody>
      </p:sp>
      <p:sp>
        <p:nvSpPr>
          <p:cNvPr id="24" name="TextBox 23">
            <a:extLst>
              <a:ext uri="{FF2B5EF4-FFF2-40B4-BE49-F238E27FC236}">
                <a16:creationId xmlns:a16="http://schemas.microsoft.com/office/drawing/2014/main" id="{006AB1FA-60EC-7646-88BA-1B7B365F4CB6}"/>
              </a:ext>
            </a:extLst>
          </p:cNvPr>
          <p:cNvSpPr txBox="1"/>
          <p:nvPr/>
        </p:nvSpPr>
        <p:spPr>
          <a:xfrm>
            <a:off x="8672604" y="6214066"/>
            <a:ext cx="5551797" cy="1384995"/>
          </a:xfrm>
          <a:prstGeom prst="rect">
            <a:avLst/>
          </a:prstGeom>
          <a:noFill/>
        </p:spPr>
        <p:txBody>
          <a:bodyPr wrap="square" lIns="0" rIns="0" anchor="ctr">
            <a:spAutoFit/>
          </a:bodyPr>
          <a:lstStyle/>
          <a:p>
            <a:pPr>
              <a:spcBef>
                <a:spcPts val="450"/>
              </a:spcBef>
            </a:pPr>
            <a:r>
              <a:rPr lang="en-GB" sz="2800" noProof="0" dirty="0">
                <a:solidFill>
                  <a:schemeClr val="bg1"/>
                </a:solidFill>
              </a:rPr>
              <a:t>Χρησιμοποιήστε εργαλεία όπως μητρώα κινδύνου ή πίνακες επιπτώσεων</a:t>
            </a:r>
            <a:endParaRPr lang="en-GB" sz="2800" b="1" noProof="0" dirty="0">
              <a:solidFill>
                <a:schemeClr val="bg1"/>
              </a:solidFill>
              <a:latin typeface="+mj-lt"/>
            </a:endParaRPr>
          </a:p>
        </p:txBody>
      </p:sp>
      <p:sp>
        <p:nvSpPr>
          <p:cNvPr id="10" name="TextBox 9">
            <a:extLst>
              <a:ext uri="{FF2B5EF4-FFF2-40B4-BE49-F238E27FC236}">
                <a16:creationId xmlns:a16="http://schemas.microsoft.com/office/drawing/2014/main" id="{4187A562-5FE7-2F99-CFB2-C50D8512FC52}"/>
              </a:ext>
            </a:extLst>
          </p:cNvPr>
          <p:cNvSpPr txBox="1"/>
          <p:nvPr/>
        </p:nvSpPr>
        <p:spPr>
          <a:xfrm>
            <a:off x="12115800" y="8787867"/>
            <a:ext cx="5486400" cy="769441"/>
          </a:xfrm>
          <a:prstGeom prst="rect">
            <a:avLst/>
          </a:prstGeom>
          <a:solidFill>
            <a:srgbClr val="04A6C2"/>
          </a:solidFill>
        </p:spPr>
        <p:txBody>
          <a:bodyPr wrap="square">
            <a:spAutoFit/>
          </a:bodyPr>
          <a:lstStyle/>
          <a:p>
            <a:pPr algn="r"/>
            <a:r>
              <a:rPr lang="en-GB" sz="4400" b="1" i="1" noProof="0" dirty="0">
                <a:solidFill>
                  <a:schemeClr val="bg1"/>
                </a:solidFill>
              </a:rPr>
              <a:t>Ελπίδα με σχέδιο!</a:t>
            </a:r>
          </a:p>
        </p:txBody>
      </p:sp>
    </p:spTree>
    <p:extLst>
      <p:ext uri="{BB962C8B-B14F-4D97-AF65-F5344CB8AC3E}">
        <p14:creationId xmlns:p14="http://schemas.microsoft.com/office/powerpoint/2010/main" val="498372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29DC-F1A9-DFC1-38A8-344A32E58E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AEA808-96DD-C75B-743F-CB1AAD58E9A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9237441-6785-046E-FC9A-E42E0AAD5BC5}"/>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1E9C66F-5DEA-85C5-34BD-0DD9A022A2E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Πώς η αναγνώριση ευκαιριών συνδέεται με τη στρατηγική</a:t>
            </a:r>
            <a:endParaRPr lang="en-GB" sz="5000" b="1" noProof="0" dirty="0"/>
          </a:p>
        </p:txBody>
      </p:sp>
      <p:cxnSp>
        <p:nvCxnSpPr>
          <p:cNvPr id="8" name="Straight Connector 6">
            <a:extLst>
              <a:ext uri="{FF2B5EF4-FFF2-40B4-BE49-F238E27FC236}">
                <a16:creationId xmlns:a16="http://schemas.microsoft.com/office/drawing/2014/main" id="{313D4EED-142D-0D0C-A2E6-B42EE5A0B777}"/>
              </a:ext>
            </a:extLst>
          </p:cNvPr>
          <p:cNvCxnSpPr/>
          <p:nvPr/>
        </p:nvCxnSpPr>
        <p:spPr>
          <a:xfrm>
            <a:off x="8811337"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1">
            <a:extLst>
              <a:ext uri="{FF2B5EF4-FFF2-40B4-BE49-F238E27FC236}">
                <a16:creationId xmlns:a16="http://schemas.microsoft.com/office/drawing/2014/main" id="{C636B4B1-6A62-191F-6787-E057ADCC1A85}"/>
              </a:ext>
            </a:extLst>
          </p:cNvPr>
          <p:cNvCxnSpPr/>
          <p:nvPr/>
        </p:nvCxnSpPr>
        <p:spPr>
          <a:xfrm>
            <a:off x="12145160"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55">
            <a:extLst>
              <a:ext uri="{FF2B5EF4-FFF2-40B4-BE49-F238E27FC236}">
                <a16:creationId xmlns:a16="http://schemas.microsoft.com/office/drawing/2014/main" id="{AE7A30F1-07BA-5246-2127-B5D9427D8FA9}"/>
              </a:ext>
            </a:extLst>
          </p:cNvPr>
          <p:cNvCxnSpPr/>
          <p:nvPr/>
        </p:nvCxnSpPr>
        <p:spPr>
          <a:xfrm>
            <a:off x="15480943"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854">
            <a:extLst>
              <a:ext uri="{FF2B5EF4-FFF2-40B4-BE49-F238E27FC236}">
                <a16:creationId xmlns:a16="http://schemas.microsoft.com/office/drawing/2014/main" id="{207F5D93-62DE-0E60-7205-FDE03E941AEE}"/>
              </a:ext>
            </a:extLst>
          </p:cNvPr>
          <p:cNvSpPr>
            <a:spLocks/>
          </p:cNvSpPr>
          <p:nvPr/>
        </p:nvSpPr>
        <p:spPr bwMode="auto">
          <a:xfrm>
            <a:off x="13708538" y="2529600"/>
            <a:ext cx="3544813" cy="3830596"/>
          </a:xfrm>
          <a:custGeom>
            <a:avLst/>
            <a:gdLst>
              <a:gd name="T0" fmla="*/ 997 w 1958"/>
              <a:gd name="T1" fmla="*/ 5 h 2134"/>
              <a:gd name="T2" fmla="*/ 1207 w 1958"/>
              <a:gd name="T3" fmla="*/ 47 h 2134"/>
              <a:gd name="T4" fmla="*/ 1398 w 1958"/>
              <a:gd name="T5" fmla="*/ 129 h 2134"/>
              <a:gd name="T6" fmla="*/ 1569 w 1958"/>
              <a:gd name="T7" fmla="*/ 243 h 2134"/>
              <a:gd name="T8" fmla="*/ 1712 w 1958"/>
              <a:gd name="T9" fmla="*/ 388 h 2134"/>
              <a:gd name="T10" fmla="*/ 1828 w 1958"/>
              <a:gd name="T11" fmla="*/ 557 h 2134"/>
              <a:gd name="T12" fmla="*/ 1908 w 1958"/>
              <a:gd name="T13" fmla="*/ 750 h 2134"/>
              <a:gd name="T14" fmla="*/ 1952 w 1958"/>
              <a:gd name="T15" fmla="*/ 958 h 2134"/>
              <a:gd name="T16" fmla="*/ 1952 w 1958"/>
              <a:gd name="T17" fmla="*/ 1176 h 2134"/>
              <a:gd name="T18" fmla="*/ 1908 w 1958"/>
              <a:gd name="T19" fmla="*/ 1384 h 2134"/>
              <a:gd name="T20" fmla="*/ 1828 w 1958"/>
              <a:gd name="T21" fmla="*/ 1576 h 2134"/>
              <a:gd name="T22" fmla="*/ 1712 w 1958"/>
              <a:gd name="T23" fmla="*/ 1745 h 2134"/>
              <a:gd name="T24" fmla="*/ 1569 w 1958"/>
              <a:gd name="T25" fmla="*/ 1891 h 2134"/>
              <a:gd name="T26" fmla="*/ 1398 w 1958"/>
              <a:gd name="T27" fmla="*/ 2006 h 2134"/>
              <a:gd name="T28" fmla="*/ 1207 w 1958"/>
              <a:gd name="T29" fmla="*/ 2087 h 2134"/>
              <a:gd name="T30" fmla="*/ 997 w 1958"/>
              <a:gd name="T31" fmla="*/ 2128 h 2134"/>
              <a:gd name="T32" fmla="*/ 779 w 1958"/>
              <a:gd name="T33" fmla="*/ 2128 h 2134"/>
              <a:gd name="T34" fmla="*/ 569 w 1958"/>
              <a:gd name="T35" fmla="*/ 2085 h 2134"/>
              <a:gd name="T36" fmla="*/ 377 w 1958"/>
              <a:gd name="T37" fmla="*/ 2004 h 2134"/>
              <a:gd name="T38" fmla="*/ 206 w 1958"/>
              <a:gd name="T39" fmla="*/ 1887 h 2134"/>
              <a:gd name="T40" fmla="*/ 61 w 1958"/>
              <a:gd name="T41" fmla="*/ 1741 h 2134"/>
              <a:gd name="T42" fmla="*/ 8 w 1958"/>
              <a:gd name="T43" fmla="*/ 1643 h 2134"/>
              <a:gd name="T44" fmla="*/ 57 w 1958"/>
              <a:gd name="T45" fmla="*/ 1686 h 2134"/>
              <a:gd name="T46" fmla="*/ 155 w 1958"/>
              <a:gd name="T47" fmla="*/ 1802 h 2134"/>
              <a:gd name="T48" fmla="*/ 314 w 1958"/>
              <a:gd name="T49" fmla="*/ 1932 h 2134"/>
              <a:gd name="T50" fmla="*/ 491 w 1958"/>
              <a:gd name="T51" fmla="*/ 2026 h 2134"/>
              <a:gd name="T52" fmla="*/ 685 w 1958"/>
              <a:gd name="T53" fmla="*/ 2085 h 2134"/>
              <a:gd name="T54" fmla="*/ 889 w 1958"/>
              <a:gd name="T55" fmla="*/ 2105 h 2134"/>
              <a:gd name="T56" fmla="*/ 1094 w 1958"/>
              <a:gd name="T57" fmla="*/ 2085 h 2134"/>
              <a:gd name="T58" fmla="*/ 1286 w 1958"/>
              <a:gd name="T59" fmla="*/ 2026 h 2134"/>
              <a:gd name="T60" fmla="*/ 1465 w 1958"/>
              <a:gd name="T61" fmla="*/ 1932 h 2134"/>
              <a:gd name="T62" fmla="*/ 1624 w 1958"/>
              <a:gd name="T63" fmla="*/ 1802 h 2134"/>
              <a:gd name="T64" fmla="*/ 1753 w 1958"/>
              <a:gd name="T65" fmla="*/ 1643 h 2134"/>
              <a:gd name="T66" fmla="*/ 1850 w 1958"/>
              <a:gd name="T67" fmla="*/ 1464 h 2134"/>
              <a:gd name="T68" fmla="*/ 1908 w 1958"/>
              <a:gd name="T69" fmla="*/ 1272 h 2134"/>
              <a:gd name="T70" fmla="*/ 1928 w 1958"/>
              <a:gd name="T71" fmla="*/ 1068 h 2134"/>
              <a:gd name="T72" fmla="*/ 1908 w 1958"/>
              <a:gd name="T73" fmla="*/ 864 h 2134"/>
              <a:gd name="T74" fmla="*/ 1850 w 1958"/>
              <a:gd name="T75" fmla="*/ 669 h 2134"/>
              <a:gd name="T76" fmla="*/ 1753 w 1958"/>
              <a:gd name="T77" fmla="*/ 490 h 2134"/>
              <a:gd name="T78" fmla="*/ 1624 w 1958"/>
              <a:gd name="T79" fmla="*/ 333 h 2134"/>
              <a:gd name="T80" fmla="*/ 1465 w 1958"/>
              <a:gd name="T81" fmla="*/ 202 h 2134"/>
              <a:gd name="T82" fmla="*/ 1286 w 1958"/>
              <a:gd name="T83" fmla="*/ 108 h 2134"/>
              <a:gd name="T84" fmla="*/ 1094 w 1958"/>
              <a:gd name="T85" fmla="*/ 49 h 2134"/>
              <a:gd name="T86" fmla="*/ 889 w 1958"/>
              <a:gd name="T87" fmla="*/ 29 h 2134"/>
              <a:gd name="T88" fmla="*/ 685 w 1958"/>
              <a:gd name="T89" fmla="*/ 49 h 2134"/>
              <a:gd name="T90" fmla="*/ 493 w 1958"/>
              <a:gd name="T91" fmla="*/ 106 h 2134"/>
              <a:gd name="T92" fmla="*/ 316 w 1958"/>
              <a:gd name="T93" fmla="*/ 202 h 2134"/>
              <a:gd name="T94" fmla="*/ 281 w 1958"/>
              <a:gd name="T95" fmla="*/ 312 h 2134"/>
              <a:gd name="T96" fmla="*/ 169 w 1958"/>
              <a:gd name="T97" fmla="*/ 190 h 2134"/>
              <a:gd name="T98" fmla="*/ 296 w 1958"/>
              <a:gd name="T99" fmla="*/ 178 h 2134"/>
              <a:gd name="T100" fmla="*/ 477 w 1958"/>
              <a:gd name="T101" fmla="*/ 82 h 2134"/>
              <a:gd name="T102" fmla="*/ 675 w 1958"/>
              <a:gd name="T103" fmla="*/ 21 h 2134"/>
              <a:gd name="T104" fmla="*/ 889 w 1958"/>
              <a:gd name="T105"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8" h="2134">
                <a:moveTo>
                  <a:pt x="889" y="0"/>
                </a:moveTo>
                <a:lnTo>
                  <a:pt x="997" y="5"/>
                </a:lnTo>
                <a:lnTo>
                  <a:pt x="1103" y="21"/>
                </a:lnTo>
                <a:lnTo>
                  <a:pt x="1207" y="47"/>
                </a:lnTo>
                <a:lnTo>
                  <a:pt x="1304" y="84"/>
                </a:lnTo>
                <a:lnTo>
                  <a:pt x="1398" y="129"/>
                </a:lnTo>
                <a:lnTo>
                  <a:pt x="1486" y="182"/>
                </a:lnTo>
                <a:lnTo>
                  <a:pt x="1569" y="243"/>
                </a:lnTo>
                <a:lnTo>
                  <a:pt x="1643" y="312"/>
                </a:lnTo>
                <a:lnTo>
                  <a:pt x="1712" y="388"/>
                </a:lnTo>
                <a:lnTo>
                  <a:pt x="1775" y="471"/>
                </a:lnTo>
                <a:lnTo>
                  <a:pt x="1828" y="557"/>
                </a:lnTo>
                <a:lnTo>
                  <a:pt x="1873" y="652"/>
                </a:lnTo>
                <a:lnTo>
                  <a:pt x="1908" y="750"/>
                </a:lnTo>
                <a:lnTo>
                  <a:pt x="1934" y="852"/>
                </a:lnTo>
                <a:lnTo>
                  <a:pt x="1952" y="958"/>
                </a:lnTo>
                <a:lnTo>
                  <a:pt x="1958" y="1068"/>
                </a:lnTo>
                <a:lnTo>
                  <a:pt x="1952" y="1176"/>
                </a:lnTo>
                <a:lnTo>
                  <a:pt x="1934" y="1282"/>
                </a:lnTo>
                <a:lnTo>
                  <a:pt x="1908" y="1384"/>
                </a:lnTo>
                <a:lnTo>
                  <a:pt x="1873" y="1482"/>
                </a:lnTo>
                <a:lnTo>
                  <a:pt x="1828" y="1576"/>
                </a:lnTo>
                <a:lnTo>
                  <a:pt x="1775" y="1665"/>
                </a:lnTo>
                <a:lnTo>
                  <a:pt x="1712" y="1745"/>
                </a:lnTo>
                <a:lnTo>
                  <a:pt x="1643" y="1822"/>
                </a:lnTo>
                <a:lnTo>
                  <a:pt x="1569" y="1891"/>
                </a:lnTo>
                <a:lnTo>
                  <a:pt x="1486" y="1951"/>
                </a:lnTo>
                <a:lnTo>
                  <a:pt x="1398" y="2006"/>
                </a:lnTo>
                <a:lnTo>
                  <a:pt x="1304" y="2050"/>
                </a:lnTo>
                <a:lnTo>
                  <a:pt x="1207" y="2087"/>
                </a:lnTo>
                <a:lnTo>
                  <a:pt x="1103" y="2112"/>
                </a:lnTo>
                <a:lnTo>
                  <a:pt x="997" y="2128"/>
                </a:lnTo>
                <a:lnTo>
                  <a:pt x="889" y="2134"/>
                </a:lnTo>
                <a:lnTo>
                  <a:pt x="779" y="2128"/>
                </a:lnTo>
                <a:lnTo>
                  <a:pt x="673" y="2112"/>
                </a:lnTo>
                <a:lnTo>
                  <a:pt x="569" y="2085"/>
                </a:lnTo>
                <a:lnTo>
                  <a:pt x="471" y="2050"/>
                </a:lnTo>
                <a:lnTo>
                  <a:pt x="377" y="2004"/>
                </a:lnTo>
                <a:lnTo>
                  <a:pt x="288" y="1949"/>
                </a:lnTo>
                <a:lnTo>
                  <a:pt x="206" y="1887"/>
                </a:lnTo>
                <a:lnTo>
                  <a:pt x="131" y="1818"/>
                </a:lnTo>
                <a:lnTo>
                  <a:pt x="61" y="1741"/>
                </a:lnTo>
                <a:lnTo>
                  <a:pt x="0" y="1659"/>
                </a:lnTo>
                <a:lnTo>
                  <a:pt x="8" y="1643"/>
                </a:lnTo>
                <a:lnTo>
                  <a:pt x="14" y="1625"/>
                </a:lnTo>
                <a:lnTo>
                  <a:pt x="57" y="1686"/>
                </a:lnTo>
                <a:lnTo>
                  <a:pt x="104" y="1745"/>
                </a:lnTo>
                <a:lnTo>
                  <a:pt x="155" y="1802"/>
                </a:lnTo>
                <a:lnTo>
                  <a:pt x="232" y="1871"/>
                </a:lnTo>
                <a:lnTo>
                  <a:pt x="314" y="1932"/>
                </a:lnTo>
                <a:lnTo>
                  <a:pt x="400" y="1983"/>
                </a:lnTo>
                <a:lnTo>
                  <a:pt x="491" y="2026"/>
                </a:lnTo>
                <a:lnTo>
                  <a:pt x="587" y="2061"/>
                </a:lnTo>
                <a:lnTo>
                  <a:pt x="685" y="2085"/>
                </a:lnTo>
                <a:lnTo>
                  <a:pt x="785" y="2101"/>
                </a:lnTo>
                <a:lnTo>
                  <a:pt x="889" y="2105"/>
                </a:lnTo>
                <a:lnTo>
                  <a:pt x="991" y="2101"/>
                </a:lnTo>
                <a:lnTo>
                  <a:pt x="1094" y="2085"/>
                </a:lnTo>
                <a:lnTo>
                  <a:pt x="1192" y="2061"/>
                </a:lnTo>
                <a:lnTo>
                  <a:pt x="1286" y="2026"/>
                </a:lnTo>
                <a:lnTo>
                  <a:pt x="1378" y="1983"/>
                </a:lnTo>
                <a:lnTo>
                  <a:pt x="1465" y="1932"/>
                </a:lnTo>
                <a:lnTo>
                  <a:pt x="1547" y="1871"/>
                </a:lnTo>
                <a:lnTo>
                  <a:pt x="1624" y="1802"/>
                </a:lnTo>
                <a:lnTo>
                  <a:pt x="1692" y="1726"/>
                </a:lnTo>
                <a:lnTo>
                  <a:pt x="1753" y="1643"/>
                </a:lnTo>
                <a:lnTo>
                  <a:pt x="1806" y="1557"/>
                </a:lnTo>
                <a:lnTo>
                  <a:pt x="1850" y="1464"/>
                </a:lnTo>
                <a:lnTo>
                  <a:pt x="1883" y="1370"/>
                </a:lnTo>
                <a:lnTo>
                  <a:pt x="1908" y="1272"/>
                </a:lnTo>
                <a:lnTo>
                  <a:pt x="1922" y="1170"/>
                </a:lnTo>
                <a:lnTo>
                  <a:pt x="1928" y="1068"/>
                </a:lnTo>
                <a:lnTo>
                  <a:pt x="1922" y="964"/>
                </a:lnTo>
                <a:lnTo>
                  <a:pt x="1908" y="864"/>
                </a:lnTo>
                <a:lnTo>
                  <a:pt x="1883" y="765"/>
                </a:lnTo>
                <a:lnTo>
                  <a:pt x="1850" y="669"/>
                </a:lnTo>
                <a:lnTo>
                  <a:pt x="1806" y="579"/>
                </a:lnTo>
                <a:lnTo>
                  <a:pt x="1753" y="490"/>
                </a:lnTo>
                <a:lnTo>
                  <a:pt x="1692" y="410"/>
                </a:lnTo>
                <a:lnTo>
                  <a:pt x="1624" y="333"/>
                </a:lnTo>
                <a:lnTo>
                  <a:pt x="1547" y="263"/>
                </a:lnTo>
                <a:lnTo>
                  <a:pt x="1465" y="202"/>
                </a:lnTo>
                <a:lnTo>
                  <a:pt x="1378" y="151"/>
                </a:lnTo>
                <a:lnTo>
                  <a:pt x="1286" y="108"/>
                </a:lnTo>
                <a:lnTo>
                  <a:pt x="1192" y="72"/>
                </a:lnTo>
                <a:lnTo>
                  <a:pt x="1094" y="49"/>
                </a:lnTo>
                <a:lnTo>
                  <a:pt x="991" y="33"/>
                </a:lnTo>
                <a:lnTo>
                  <a:pt x="889" y="29"/>
                </a:lnTo>
                <a:lnTo>
                  <a:pt x="787" y="33"/>
                </a:lnTo>
                <a:lnTo>
                  <a:pt x="685" y="49"/>
                </a:lnTo>
                <a:lnTo>
                  <a:pt x="589" y="72"/>
                </a:lnTo>
                <a:lnTo>
                  <a:pt x="493" y="106"/>
                </a:lnTo>
                <a:lnTo>
                  <a:pt x="402" y="149"/>
                </a:lnTo>
                <a:lnTo>
                  <a:pt x="316" y="202"/>
                </a:lnTo>
                <a:lnTo>
                  <a:pt x="233" y="261"/>
                </a:lnTo>
                <a:lnTo>
                  <a:pt x="281" y="312"/>
                </a:lnTo>
                <a:lnTo>
                  <a:pt x="116" y="345"/>
                </a:lnTo>
                <a:lnTo>
                  <a:pt x="169" y="190"/>
                </a:lnTo>
                <a:lnTo>
                  <a:pt x="214" y="239"/>
                </a:lnTo>
                <a:lnTo>
                  <a:pt x="296" y="178"/>
                </a:lnTo>
                <a:lnTo>
                  <a:pt x="385" y="127"/>
                </a:lnTo>
                <a:lnTo>
                  <a:pt x="477" y="82"/>
                </a:lnTo>
                <a:lnTo>
                  <a:pt x="575" y="47"/>
                </a:lnTo>
                <a:lnTo>
                  <a:pt x="675" y="21"/>
                </a:lnTo>
                <a:lnTo>
                  <a:pt x="781" y="5"/>
                </a:lnTo>
                <a:lnTo>
                  <a:pt x="889" y="0"/>
                </a:lnTo>
                <a:close/>
              </a:path>
            </a:pathLst>
          </a:custGeom>
          <a:solidFill>
            <a:srgbClr val="FF0000"/>
          </a:solidFill>
          <a:ln w="28575">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3" name="Freeform 1114">
            <a:extLst>
              <a:ext uri="{FF2B5EF4-FFF2-40B4-BE49-F238E27FC236}">
                <a16:creationId xmlns:a16="http://schemas.microsoft.com/office/drawing/2014/main" id="{97AC332C-966B-0611-4F09-772275A20DA2}"/>
              </a:ext>
            </a:extLst>
          </p:cNvPr>
          <p:cNvSpPr>
            <a:spLocks/>
          </p:cNvSpPr>
          <p:nvPr/>
        </p:nvSpPr>
        <p:spPr bwMode="auto">
          <a:xfrm>
            <a:off x="13870158" y="3015624"/>
            <a:ext cx="2873970" cy="2851376"/>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4" name="Freeform 853">
            <a:extLst>
              <a:ext uri="{FF2B5EF4-FFF2-40B4-BE49-F238E27FC236}">
                <a16:creationId xmlns:a16="http://schemas.microsoft.com/office/drawing/2014/main" id="{14DD8994-23F4-AB1A-3B19-663146E996AB}"/>
              </a:ext>
            </a:extLst>
          </p:cNvPr>
          <p:cNvSpPr>
            <a:spLocks/>
          </p:cNvSpPr>
          <p:nvPr/>
        </p:nvSpPr>
        <p:spPr bwMode="auto">
          <a:xfrm>
            <a:off x="7042551" y="2529600"/>
            <a:ext cx="3537572" cy="3830596"/>
          </a:xfrm>
          <a:custGeom>
            <a:avLst/>
            <a:gdLst>
              <a:gd name="T0" fmla="*/ 1177 w 1954"/>
              <a:gd name="T1" fmla="*/ 5 h 2134"/>
              <a:gd name="T2" fmla="*/ 1383 w 1954"/>
              <a:gd name="T3" fmla="*/ 47 h 2134"/>
              <a:gd name="T4" fmla="*/ 1571 w 1954"/>
              <a:gd name="T5" fmla="*/ 125 h 2134"/>
              <a:gd name="T6" fmla="*/ 1740 w 1954"/>
              <a:gd name="T7" fmla="*/ 237 h 2134"/>
              <a:gd name="T8" fmla="*/ 1836 w 1954"/>
              <a:gd name="T9" fmla="*/ 345 h 2134"/>
              <a:gd name="T10" fmla="*/ 1721 w 1954"/>
              <a:gd name="T11" fmla="*/ 259 h 2134"/>
              <a:gd name="T12" fmla="*/ 1554 w 1954"/>
              <a:gd name="T13" fmla="*/ 147 h 2134"/>
              <a:gd name="T14" fmla="*/ 1369 w 1954"/>
              <a:gd name="T15" fmla="*/ 72 h 2134"/>
              <a:gd name="T16" fmla="*/ 1171 w 1954"/>
              <a:gd name="T17" fmla="*/ 33 h 2134"/>
              <a:gd name="T18" fmla="*/ 967 w 1954"/>
              <a:gd name="T19" fmla="*/ 33 h 2134"/>
              <a:gd name="T20" fmla="*/ 766 w 1954"/>
              <a:gd name="T21" fmla="*/ 72 h 2134"/>
              <a:gd name="T22" fmla="*/ 580 w 1954"/>
              <a:gd name="T23" fmla="*/ 151 h 2134"/>
              <a:gd name="T24" fmla="*/ 411 w 1954"/>
              <a:gd name="T25" fmla="*/ 263 h 2134"/>
              <a:gd name="T26" fmla="*/ 266 w 1954"/>
              <a:gd name="T27" fmla="*/ 410 h 2134"/>
              <a:gd name="T28" fmla="*/ 152 w 1954"/>
              <a:gd name="T29" fmla="*/ 579 h 2134"/>
              <a:gd name="T30" fmla="*/ 75 w 1954"/>
              <a:gd name="T31" fmla="*/ 765 h 2134"/>
              <a:gd name="T32" fmla="*/ 36 w 1954"/>
              <a:gd name="T33" fmla="*/ 964 h 2134"/>
              <a:gd name="T34" fmla="*/ 36 w 1954"/>
              <a:gd name="T35" fmla="*/ 1170 h 2134"/>
              <a:gd name="T36" fmla="*/ 75 w 1954"/>
              <a:gd name="T37" fmla="*/ 1370 h 2134"/>
              <a:gd name="T38" fmla="*/ 152 w 1954"/>
              <a:gd name="T39" fmla="*/ 1557 h 2134"/>
              <a:gd name="T40" fmla="*/ 266 w 1954"/>
              <a:gd name="T41" fmla="*/ 1726 h 2134"/>
              <a:gd name="T42" fmla="*/ 411 w 1954"/>
              <a:gd name="T43" fmla="*/ 1871 h 2134"/>
              <a:gd name="T44" fmla="*/ 580 w 1954"/>
              <a:gd name="T45" fmla="*/ 1983 h 2134"/>
              <a:gd name="T46" fmla="*/ 766 w 1954"/>
              <a:gd name="T47" fmla="*/ 2061 h 2134"/>
              <a:gd name="T48" fmla="*/ 967 w 1954"/>
              <a:gd name="T49" fmla="*/ 2101 h 2134"/>
              <a:gd name="T50" fmla="*/ 1173 w 1954"/>
              <a:gd name="T51" fmla="*/ 2101 h 2134"/>
              <a:gd name="T52" fmla="*/ 1371 w 1954"/>
              <a:gd name="T53" fmla="*/ 2061 h 2134"/>
              <a:gd name="T54" fmla="*/ 1558 w 1954"/>
              <a:gd name="T55" fmla="*/ 1983 h 2134"/>
              <a:gd name="T56" fmla="*/ 1726 w 1954"/>
              <a:gd name="T57" fmla="*/ 1871 h 2134"/>
              <a:gd name="T58" fmla="*/ 1872 w 1954"/>
              <a:gd name="T59" fmla="*/ 1724 h 2134"/>
              <a:gd name="T60" fmla="*/ 1942 w 1954"/>
              <a:gd name="T61" fmla="*/ 1655 h 2134"/>
              <a:gd name="T62" fmla="*/ 1891 w 1954"/>
              <a:gd name="T63" fmla="*/ 1747 h 2134"/>
              <a:gd name="T64" fmla="*/ 1748 w 1954"/>
              <a:gd name="T65" fmla="*/ 1891 h 2134"/>
              <a:gd name="T66" fmla="*/ 1577 w 1954"/>
              <a:gd name="T67" fmla="*/ 2006 h 2134"/>
              <a:gd name="T68" fmla="*/ 1387 w 1954"/>
              <a:gd name="T69" fmla="*/ 2087 h 2134"/>
              <a:gd name="T70" fmla="*/ 1179 w 1954"/>
              <a:gd name="T71" fmla="*/ 2128 h 2134"/>
              <a:gd name="T72" fmla="*/ 961 w 1954"/>
              <a:gd name="T73" fmla="*/ 2128 h 2134"/>
              <a:gd name="T74" fmla="*/ 751 w 1954"/>
              <a:gd name="T75" fmla="*/ 2087 h 2134"/>
              <a:gd name="T76" fmla="*/ 560 w 1954"/>
              <a:gd name="T77" fmla="*/ 2006 h 2134"/>
              <a:gd name="T78" fmla="*/ 389 w 1954"/>
              <a:gd name="T79" fmla="*/ 1891 h 2134"/>
              <a:gd name="T80" fmla="*/ 246 w 1954"/>
              <a:gd name="T81" fmla="*/ 1745 h 2134"/>
              <a:gd name="T82" fmla="*/ 130 w 1954"/>
              <a:gd name="T83" fmla="*/ 1576 h 2134"/>
              <a:gd name="T84" fmla="*/ 50 w 1954"/>
              <a:gd name="T85" fmla="*/ 1384 h 2134"/>
              <a:gd name="T86" fmla="*/ 6 w 1954"/>
              <a:gd name="T87" fmla="*/ 1176 h 2134"/>
              <a:gd name="T88" fmla="*/ 6 w 1954"/>
              <a:gd name="T89" fmla="*/ 958 h 2134"/>
              <a:gd name="T90" fmla="*/ 50 w 1954"/>
              <a:gd name="T91" fmla="*/ 750 h 2134"/>
              <a:gd name="T92" fmla="*/ 130 w 1954"/>
              <a:gd name="T93" fmla="*/ 557 h 2134"/>
              <a:gd name="T94" fmla="*/ 246 w 1954"/>
              <a:gd name="T95" fmla="*/ 388 h 2134"/>
              <a:gd name="T96" fmla="*/ 389 w 1954"/>
              <a:gd name="T97" fmla="*/ 243 h 2134"/>
              <a:gd name="T98" fmla="*/ 560 w 1954"/>
              <a:gd name="T99" fmla="*/ 129 h 2134"/>
              <a:gd name="T100" fmla="*/ 751 w 1954"/>
              <a:gd name="T101" fmla="*/ 47 h 2134"/>
              <a:gd name="T102" fmla="*/ 961 w 1954"/>
              <a:gd name="T103" fmla="*/ 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4" h="2134">
                <a:moveTo>
                  <a:pt x="1069" y="0"/>
                </a:moveTo>
                <a:lnTo>
                  <a:pt x="1177" y="5"/>
                </a:lnTo>
                <a:lnTo>
                  <a:pt x="1281" y="21"/>
                </a:lnTo>
                <a:lnTo>
                  <a:pt x="1383" y="47"/>
                </a:lnTo>
                <a:lnTo>
                  <a:pt x="1479" y="82"/>
                </a:lnTo>
                <a:lnTo>
                  <a:pt x="1571" y="125"/>
                </a:lnTo>
                <a:lnTo>
                  <a:pt x="1658" y="176"/>
                </a:lnTo>
                <a:lnTo>
                  <a:pt x="1740" y="237"/>
                </a:lnTo>
                <a:lnTo>
                  <a:pt x="1783" y="190"/>
                </a:lnTo>
                <a:lnTo>
                  <a:pt x="1836" y="345"/>
                </a:lnTo>
                <a:lnTo>
                  <a:pt x="1671" y="312"/>
                </a:lnTo>
                <a:lnTo>
                  <a:pt x="1721" y="259"/>
                </a:lnTo>
                <a:lnTo>
                  <a:pt x="1638" y="198"/>
                </a:lnTo>
                <a:lnTo>
                  <a:pt x="1554" y="147"/>
                </a:lnTo>
                <a:lnTo>
                  <a:pt x="1461" y="106"/>
                </a:lnTo>
                <a:lnTo>
                  <a:pt x="1369" y="72"/>
                </a:lnTo>
                <a:lnTo>
                  <a:pt x="1271" y="49"/>
                </a:lnTo>
                <a:lnTo>
                  <a:pt x="1171" y="33"/>
                </a:lnTo>
                <a:lnTo>
                  <a:pt x="1069" y="29"/>
                </a:lnTo>
                <a:lnTo>
                  <a:pt x="967" y="33"/>
                </a:lnTo>
                <a:lnTo>
                  <a:pt x="864" y="49"/>
                </a:lnTo>
                <a:lnTo>
                  <a:pt x="766" y="72"/>
                </a:lnTo>
                <a:lnTo>
                  <a:pt x="672" y="108"/>
                </a:lnTo>
                <a:lnTo>
                  <a:pt x="580" y="151"/>
                </a:lnTo>
                <a:lnTo>
                  <a:pt x="493" y="202"/>
                </a:lnTo>
                <a:lnTo>
                  <a:pt x="411" y="263"/>
                </a:lnTo>
                <a:lnTo>
                  <a:pt x="334" y="333"/>
                </a:lnTo>
                <a:lnTo>
                  <a:pt x="266" y="410"/>
                </a:lnTo>
                <a:lnTo>
                  <a:pt x="205" y="490"/>
                </a:lnTo>
                <a:lnTo>
                  <a:pt x="152" y="579"/>
                </a:lnTo>
                <a:lnTo>
                  <a:pt x="108" y="669"/>
                </a:lnTo>
                <a:lnTo>
                  <a:pt x="75" y="765"/>
                </a:lnTo>
                <a:lnTo>
                  <a:pt x="50" y="864"/>
                </a:lnTo>
                <a:lnTo>
                  <a:pt x="36" y="964"/>
                </a:lnTo>
                <a:lnTo>
                  <a:pt x="30" y="1068"/>
                </a:lnTo>
                <a:lnTo>
                  <a:pt x="36" y="1170"/>
                </a:lnTo>
                <a:lnTo>
                  <a:pt x="50" y="1272"/>
                </a:lnTo>
                <a:lnTo>
                  <a:pt x="75" y="1370"/>
                </a:lnTo>
                <a:lnTo>
                  <a:pt x="108" y="1464"/>
                </a:lnTo>
                <a:lnTo>
                  <a:pt x="152" y="1557"/>
                </a:lnTo>
                <a:lnTo>
                  <a:pt x="205" y="1643"/>
                </a:lnTo>
                <a:lnTo>
                  <a:pt x="266" y="1726"/>
                </a:lnTo>
                <a:lnTo>
                  <a:pt x="334" y="1802"/>
                </a:lnTo>
                <a:lnTo>
                  <a:pt x="411" y="1871"/>
                </a:lnTo>
                <a:lnTo>
                  <a:pt x="493" y="1932"/>
                </a:lnTo>
                <a:lnTo>
                  <a:pt x="580" y="1983"/>
                </a:lnTo>
                <a:lnTo>
                  <a:pt x="672" y="2026"/>
                </a:lnTo>
                <a:lnTo>
                  <a:pt x="766" y="2061"/>
                </a:lnTo>
                <a:lnTo>
                  <a:pt x="864" y="2085"/>
                </a:lnTo>
                <a:lnTo>
                  <a:pt x="967" y="2101"/>
                </a:lnTo>
                <a:lnTo>
                  <a:pt x="1069" y="2105"/>
                </a:lnTo>
                <a:lnTo>
                  <a:pt x="1173" y="2101"/>
                </a:lnTo>
                <a:lnTo>
                  <a:pt x="1273" y="2085"/>
                </a:lnTo>
                <a:lnTo>
                  <a:pt x="1371" y="2061"/>
                </a:lnTo>
                <a:lnTo>
                  <a:pt x="1467" y="2026"/>
                </a:lnTo>
                <a:lnTo>
                  <a:pt x="1558" y="1983"/>
                </a:lnTo>
                <a:lnTo>
                  <a:pt x="1644" y="1932"/>
                </a:lnTo>
                <a:lnTo>
                  <a:pt x="1726" y="1871"/>
                </a:lnTo>
                <a:lnTo>
                  <a:pt x="1803" y="1802"/>
                </a:lnTo>
                <a:lnTo>
                  <a:pt x="1872" y="1724"/>
                </a:lnTo>
                <a:lnTo>
                  <a:pt x="1933" y="1643"/>
                </a:lnTo>
                <a:lnTo>
                  <a:pt x="1942" y="1655"/>
                </a:lnTo>
                <a:lnTo>
                  <a:pt x="1954" y="1665"/>
                </a:lnTo>
                <a:lnTo>
                  <a:pt x="1891" y="1747"/>
                </a:lnTo>
                <a:lnTo>
                  <a:pt x="1823" y="1822"/>
                </a:lnTo>
                <a:lnTo>
                  <a:pt x="1748" y="1891"/>
                </a:lnTo>
                <a:lnTo>
                  <a:pt x="1666" y="1951"/>
                </a:lnTo>
                <a:lnTo>
                  <a:pt x="1577" y="2006"/>
                </a:lnTo>
                <a:lnTo>
                  <a:pt x="1485" y="2052"/>
                </a:lnTo>
                <a:lnTo>
                  <a:pt x="1387" y="2087"/>
                </a:lnTo>
                <a:lnTo>
                  <a:pt x="1285" y="2112"/>
                </a:lnTo>
                <a:lnTo>
                  <a:pt x="1179" y="2128"/>
                </a:lnTo>
                <a:lnTo>
                  <a:pt x="1069" y="2134"/>
                </a:lnTo>
                <a:lnTo>
                  <a:pt x="961" y="2128"/>
                </a:lnTo>
                <a:lnTo>
                  <a:pt x="855" y="2112"/>
                </a:lnTo>
                <a:lnTo>
                  <a:pt x="751" y="2087"/>
                </a:lnTo>
                <a:lnTo>
                  <a:pt x="652" y="2050"/>
                </a:lnTo>
                <a:lnTo>
                  <a:pt x="560" y="2006"/>
                </a:lnTo>
                <a:lnTo>
                  <a:pt x="472" y="1951"/>
                </a:lnTo>
                <a:lnTo>
                  <a:pt x="389" y="1891"/>
                </a:lnTo>
                <a:lnTo>
                  <a:pt x="315" y="1822"/>
                </a:lnTo>
                <a:lnTo>
                  <a:pt x="246" y="1745"/>
                </a:lnTo>
                <a:lnTo>
                  <a:pt x="183" y="1665"/>
                </a:lnTo>
                <a:lnTo>
                  <a:pt x="130" y="1576"/>
                </a:lnTo>
                <a:lnTo>
                  <a:pt x="85" y="1482"/>
                </a:lnTo>
                <a:lnTo>
                  <a:pt x="50" y="1384"/>
                </a:lnTo>
                <a:lnTo>
                  <a:pt x="24" y="1282"/>
                </a:lnTo>
                <a:lnTo>
                  <a:pt x="6" y="1176"/>
                </a:lnTo>
                <a:lnTo>
                  <a:pt x="0" y="1068"/>
                </a:lnTo>
                <a:lnTo>
                  <a:pt x="6" y="958"/>
                </a:lnTo>
                <a:lnTo>
                  <a:pt x="24" y="852"/>
                </a:lnTo>
                <a:lnTo>
                  <a:pt x="50" y="750"/>
                </a:lnTo>
                <a:lnTo>
                  <a:pt x="85" y="652"/>
                </a:lnTo>
                <a:lnTo>
                  <a:pt x="130" y="557"/>
                </a:lnTo>
                <a:lnTo>
                  <a:pt x="183" y="471"/>
                </a:lnTo>
                <a:lnTo>
                  <a:pt x="246" y="388"/>
                </a:lnTo>
                <a:lnTo>
                  <a:pt x="315" y="312"/>
                </a:lnTo>
                <a:lnTo>
                  <a:pt x="389" y="243"/>
                </a:lnTo>
                <a:lnTo>
                  <a:pt x="472" y="182"/>
                </a:lnTo>
                <a:lnTo>
                  <a:pt x="560" y="129"/>
                </a:lnTo>
                <a:lnTo>
                  <a:pt x="652" y="84"/>
                </a:lnTo>
                <a:lnTo>
                  <a:pt x="751" y="47"/>
                </a:lnTo>
                <a:lnTo>
                  <a:pt x="855" y="21"/>
                </a:lnTo>
                <a:lnTo>
                  <a:pt x="961" y="5"/>
                </a:lnTo>
                <a:lnTo>
                  <a:pt x="1069" y="0"/>
                </a:lnTo>
                <a:close/>
              </a:path>
            </a:pathLst>
          </a:custGeom>
          <a:solidFill>
            <a:srgbClr val="3E6E28"/>
          </a:solidFill>
          <a:ln w="28575">
            <a:solidFill>
              <a:srgbClr val="3E6E28"/>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5" name="Freeform 1171">
            <a:extLst>
              <a:ext uri="{FF2B5EF4-FFF2-40B4-BE49-F238E27FC236}">
                <a16:creationId xmlns:a16="http://schemas.microsoft.com/office/drawing/2014/main" id="{B16A94AD-B328-3D24-DDB3-13EC46FFF659}"/>
              </a:ext>
            </a:extLst>
          </p:cNvPr>
          <p:cNvSpPr>
            <a:spLocks/>
          </p:cNvSpPr>
          <p:nvPr/>
        </p:nvSpPr>
        <p:spPr bwMode="auto">
          <a:xfrm>
            <a:off x="7525963" y="3019209"/>
            <a:ext cx="2878527" cy="2851376"/>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6" name="Freeform 1110">
            <a:extLst>
              <a:ext uri="{FF2B5EF4-FFF2-40B4-BE49-F238E27FC236}">
                <a16:creationId xmlns:a16="http://schemas.microsoft.com/office/drawing/2014/main" id="{A71CE6C7-44DF-6FC5-3EC4-85337F79A365}"/>
              </a:ext>
            </a:extLst>
          </p:cNvPr>
          <p:cNvSpPr>
            <a:spLocks noEditPoints="1"/>
          </p:cNvSpPr>
          <p:nvPr/>
        </p:nvSpPr>
        <p:spPr bwMode="auto">
          <a:xfrm>
            <a:off x="10210800" y="2529600"/>
            <a:ext cx="3863448" cy="3830596"/>
          </a:xfrm>
          <a:prstGeom prst="ellipse">
            <a:avLst/>
          </a:prstGeom>
          <a:solidFill>
            <a:schemeClr val="bg1">
              <a:lumMod val="95000"/>
            </a:schemeClr>
          </a:solidFill>
          <a:ln w="57150">
            <a:solidFill>
              <a:srgbClr val="04A6C2"/>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7" name="Freeform 1205">
            <a:extLst>
              <a:ext uri="{FF2B5EF4-FFF2-40B4-BE49-F238E27FC236}">
                <a16:creationId xmlns:a16="http://schemas.microsoft.com/office/drawing/2014/main" id="{8C15D260-8001-116E-A00B-F8644939C8D7}"/>
              </a:ext>
            </a:extLst>
          </p:cNvPr>
          <p:cNvSpPr>
            <a:spLocks/>
          </p:cNvSpPr>
          <p:nvPr/>
        </p:nvSpPr>
        <p:spPr bwMode="auto">
          <a:xfrm>
            <a:off x="10689594" y="3005677"/>
            <a:ext cx="2905858" cy="2878449"/>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8" name="Rectangle 855">
            <a:extLst>
              <a:ext uri="{FF2B5EF4-FFF2-40B4-BE49-F238E27FC236}">
                <a16:creationId xmlns:a16="http://schemas.microsoft.com/office/drawing/2014/main" id="{36A4483D-5794-D09D-6DD7-4460BC24F0FD}"/>
              </a:ext>
            </a:extLst>
          </p:cNvPr>
          <p:cNvSpPr>
            <a:spLocks noChangeArrowheads="1"/>
          </p:cNvSpPr>
          <p:nvPr/>
        </p:nvSpPr>
        <p:spPr bwMode="auto">
          <a:xfrm>
            <a:off x="7404642" y="6798173"/>
            <a:ext cx="2881355" cy="1419959"/>
          </a:xfrm>
          <a:prstGeom prst="roundRect">
            <a:avLst/>
          </a:prstGeom>
          <a:solidFill>
            <a:srgbClr val="3E6E28"/>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noProof="0" dirty="0">
                <a:solidFill>
                  <a:schemeClr val="bg1"/>
                </a:solidFill>
                <a:latin typeface="+mj-lt"/>
              </a:rPr>
              <a:t>Αναγνώριση ευκαιριών</a:t>
            </a:r>
          </a:p>
        </p:txBody>
      </p:sp>
      <p:sp>
        <p:nvSpPr>
          <p:cNvPr id="19" name="Rectangle 68">
            <a:extLst>
              <a:ext uri="{FF2B5EF4-FFF2-40B4-BE49-F238E27FC236}">
                <a16:creationId xmlns:a16="http://schemas.microsoft.com/office/drawing/2014/main" id="{3AF0923F-6FCB-57B1-81DC-623E5F5D18BB}"/>
              </a:ext>
            </a:extLst>
          </p:cNvPr>
          <p:cNvSpPr/>
          <p:nvPr/>
        </p:nvSpPr>
        <p:spPr>
          <a:xfrm flipH="1">
            <a:off x="7446860"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Ιδέες που προκύπτουν από ανάγκες ή τάσεις</a:t>
            </a:r>
            <a:endParaRPr lang="en-GB" sz="2500" noProof="0" dirty="0">
              <a:solidFill>
                <a:schemeClr val="tx1">
                  <a:lumMod val="75000"/>
                  <a:lumOff val="25000"/>
                </a:schemeClr>
              </a:solidFill>
              <a:latin typeface="+mj-lt"/>
            </a:endParaRPr>
          </a:p>
        </p:txBody>
      </p:sp>
      <p:sp>
        <p:nvSpPr>
          <p:cNvPr id="20" name="Rectangle 855">
            <a:extLst>
              <a:ext uri="{FF2B5EF4-FFF2-40B4-BE49-F238E27FC236}">
                <a16:creationId xmlns:a16="http://schemas.microsoft.com/office/drawing/2014/main" id="{08FD713C-10F5-84F8-6CA4-136F619F033C}"/>
              </a:ext>
            </a:extLst>
          </p:cNvPr>
          <p:cNvSpPr>
            <a:spLocks noChangeArrowheads="1"/>
          </p:cNvSpPr>
          <p:nvPr/>
        </p:nvSpPr>
        <p:spPr bwMode="auto">
          <a:xfrm>
            <a:off x="10738464" y="6798173"/>
            <a:ext cx="2881355" cy="1419959"/>
          </a:xfrm>
          <a:prstGeom prst="roundRect">
            <a:avLst/>
          </a:prstGeom>
          <a:solidFill>
            <a:srgbClr val="04A6C2"/>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Στρατηγική σκέψη και σχεδιασμός</a:t>
            </a:r>
            <a:endParaRPr lang="en-GB" sz="3000" b="1" noProof="0" dirty="0">
              <a:solidFill>
                <a:schemeClr val="bg1"/>
              </a:solidFill>
              <a:latin typeface="+mj-lt"/>
            </a:endParaRPr>
          </a:p>
        </p:txBody>
      </p:sp>
      <p:sp>
        <p:nvSpPr>
          <p:cNvPr id="21" name="Rectangle 855">
            <a:extLst>
              <a:ext uri="{FF2B5EF4-FFF2-40B4-BE49-F238E27FC236}">
                <a16:creationId xmlns:a16="http://schemas.microsoft.com/office/drawing/2014/main" id="{24D5E53E-AB5D-0E98-9102-503F4C3435E8}"/>
              </a:ext>
            </a:extLst>
          </p:cNvPr>
          <p:cNvSpPr>
            <a:spLocks noChangeArrowheads="1"/>
          </p:cNvSpPr>
          <p:nvPr/>
        </p:nvSpPr>
        <p:spPr bwMode="auto">
          <a:xfrm>
            <a:off x="14074248" y="6798173"/>
            <a:ext cx="2881355" cy="1419959"/>
          </a:xfrm>
          <a:prstGeom prst="roundRect">
            <a:avLst/>
          </a:prstGeom>
          <a:solidFill>
            <a:srgbClr val="FF0000"/>
          </a:solidFill>
          <a:ln w="0">
            <a:solidFill>
              <a:srgbClr val="FF0000"/>
            </a:solid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Βιώσιμη, δημιουργική επίδραση</a:t>
            </a:r>
            <a:endParaRPr lang="en-GB" sz="3000" b="1" noProof="0" dirty="0">
              <a:solidFill>
                <a:schemeClr val="bg1"/>
              </a:solidFill>
              <a:latin typeface="+mj-lt"/>
            </a:endParaRPr>
          </a:p>
        </p:txBody>
      </p:sp>
      <p:sp>
        <p:nvSpPr>
          <p:cNvPr id="22" name="Rectangle 71">
            <a:extLst>
              <a:ext uri="{FF2B5EF4-FFF2-40B4-BE49-F238E27FC236}">
                <a16:creationId xmlns:a16="http://schemas.microsoft.com/office/drawing/2014/main" id="{377F9551-228E-FA2E-3DDF-927E11B5A99B}"/>
              </a:ext>
            </a:extLst>
          </p:cNvPr>
          <p:cNvSpPr/>
          <p:nvPr/>
        </p:nvSpPr>
        <p:spPr>
          <a:xfrm flipH="1">
            <a:off x="10814664"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Εργαλεία, ανάλυση κινδύνου, πρακτικές διαδρομές</a:t>
            </a:r>
            <a:endParaRPr lang="en-GB" sz="2500" noProof="0" dirty="0">
              <a:solidFill>
                <a:schemeClr val="tx1">
                  <a:lumMod val="75000"/>
                  <a:lumOff val="25000"/>
                </a:schemeClr>
              </a:solidFill>
              <a:latin typeface="+mj-lt"/>
            </a:endParaRPr>
          </a:p>
        </p:txBody>
      </p:sp>
      <p:sp>
        <p:nvSpPr>
          <p:cNvPr id="23" name="Rectangle 72">
            <a:extLst>
              <a:ext uri="{FF2B5EF4-FFF2-40B4-BE49-F238E27FC236}">
                <a16:creationId xmlns:a16="http://schemas.microsoft.com/office/drawing/2014/main" id="{A4F8102D-8490-49F3-7E57-A05224890886}"/>
              </a:ext>
            </a:extLst>
          </p:cNvPr>
          <p:cNvSpPr/>
          <p:nvPr/>
        </p:nvSpPr>
        <p:spPr>
          <a:xfrm flipH="1">
            <a:off x="14040265" y="8560075"/>
            <a:ext cx="2881355"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Καλά συντονισμένη, ρεαλιστική εφαρμογή</a:t>
            </a:r>
            <a:endParaRPr lang="en-GB" sz="2500" noProof="0" dirty="0">
              <a:solidFill>
                <a:schemeClr val="tx1">
                  <a:lumMod val="75000"/>
                  <a:lumOff val="25000"/>
                </a:schemeClr>
              </a:solidFill>
              <a:latin typeface="+mj-lt"/>
            </a:endParaRPr>
          </a:p>
        </p:txBody>
      </p:sp>
      <p:sp>
        <p:nvSpPr>
          <p:cNvPr id="24" name="Freeform 1114">
            <a:extLst>
              <a:ext uri="{FF2B5EF4-FFF2-40B4-BE49-F238E27FC236}">
                <a16:creationId xmlns:a16="http://schemas.microsoft.com/office/drawing/2014/main" id="{01242DF2-404D-F322-455C-427982ADC85C}"/>
              </a:ext>
            </a:extLst>
          </p:cNvPr>
          <p:cNvSpPr>
            <a:spLocks/>
          </p:cNvSpPr>
          <p:nvPr/>
        </p:nvSpPr>
        <p:spPr bwMode="auto">
          <a:xfrm>
            <a:off x="14213628" y="3356393"/>
            <a:ext cx="2187031" cy="2169838"/>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rgbClr val="FF0000"/>
          </a:solidFill>
          <a:ln w="0">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5" name="Freeform 1171">
            <a:extLst>
              <a:ext uri="{FF2B5EF4-FFF2-40B4-BE49-F238E27FC236}">
                <a16:creationId xmlns:a16="http://schemas.microsoft.com/office/drawing/2014/main" id="{765E2F2B-1AEB-AFD3-0E00-3CFC95025F69}"/>
              </a:ext>
            </a:extLst>
          </p:cNvPr>
          <p:cNvSpPr>
            <a:spLocks/>
          </p:cNvSpPr>
          <p:nvPr/>
        </p:nvSpPr>
        <p:spPr bwMode="auto">
          <a:xfrm>
            <a:off x="7869977" y="3359977"/>
            <a:ext cx="2190499" cy="2169838"/>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rgbClr val="3E6E28"/>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6" name="Freeform 1205">
            <a:extLst>
              <a:ext uri="{FF2B5EF4-FFF2-40B4-BE49-F238E27FC236}">
                <a16:creationId xmlns:a16="http://schemas.microsoft.com/office/drawing/2014/main" id="{3FE4BF4A-7945-2F26-6470-474D762251CF}"/>
              </a:ext>
            </a:extLst>
          </p:cNvPr>
          <p:cNvSpPr>
            <a:spLocks/>
          </p:cNvSpPr>
          <p:nvPr/>
        </p:nvSpPr>
        <p:spPr bwMode="auto">
          <a:xfrm>
            <a:off x="11036875" y="3349683"/>
            <a:ext cx="2211296" cy="2190438"/>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rgbClr val="04A6C2"/>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pic>
        <p:nvPicPr>
          <p:cNvPr id="30" name="Γραφικό 29">
            <a:extLst>
              <a:ext uri="{FF2B5EF4-FFF2-40B4-BE49-F238E27FC236}">
                <a16:creationId xmlns:a16="http://schemas.microsoft.com/office/drawing/2014/main" id="{99F29D49-B502-4443-5F6A-A6D3B200486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425226" y="3904896"/>
            <a:ext cx="1080000" cy="1080000"/>
          </a:xfrm>
          <a:prstGeom prst="rect">
            <a:avLst/>
          </a:prstGeom>
        </p:spPr>
      </p:pic>
      <p:pic>
        <p:nvPicPr>
          <p:cNvPr id="31" name="Γραφικό 30">
            <a:extLst>
              <a:ext uri="{FF2B5EF4-FFF2-40B4-BE49-F238E27FC236}">
                <a16:creationId xmlns:a16="http://schemas.microsoft.com/office/drawing/2014/main" id="{CBA8BE98-870C-DE8A-58B3-24E21604757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602523" y="3904902"/>
            <a:ext cx="1080000" cy="1080000"/>
          </a:xfrm>
          <a:prstGeom prst="rect">
            <a:avLst/>
          </a:prstGeom>
        </p:spPr>
      </p:pic>
      <p:pic>
        <p:nvPicPr>
          <p:cNvPr id="32" name="Γραφικό 31">
            <a:extLst>
              <a:ext uri="{FF2B5EF4-FFF2-40B4-BE49-F238E27FC236}">
                <a16:creationId xmlns:a16="http://schemas.microsoft.com/office/drawing/2014/main" id="{5A64A1F5-6B03-5190-9A0D-9AC089D090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767143" y="3901312"/>
            <a:ext cx="1080000" cy="1080000"/>
          </a:xfrm>
          <a:prstGeom prst="rect">
            <a:avLst/>
          </a:prstGeom>
        </p:spPr>
      </p:pic>
      <p:sp>
        <p:nvSpPr>
          <p:cNvPr id="33" name="TextBox 32">
            <a:extLst>
              <a:ext uri="{FF2B5EF4-FFF2-40B4-BE49-F238E27FC236}">
                <a16:creationId xmlns:a16="http://schemas.microsoft.com/office/drawing/2014/main" id="{7D4834D6-1CDF-6D66-C08C-99C62070E890}"/>
              </a:ext>
            </a:extLst>
          </p:cNvPr>
          <p:cNvSpPr txBox="1"/>
          <p:nvPr/>
        </p:nvSpPr>
        <p:spPr>
          <a:xfrm>
            <a:off x="285709" y="4491437"/>
            <a:ext cx="6020890" cy="2785378"/>
          </a:xfrm>
          <a:prstGeom prst="rect">
            <a:avLst/>
          </a:prstGeom>
          <a:noFill/>
        </p:spPr>
        <p:txBody>
          <a:bodyPr wrap="square">
            <a:spAutoFit/>
          </a:bodyPr>
          <a:lstStyle/>
          <a:p>
            <a:r>
              <a:rPr lang="en-GB" sz="3500" i="1" noProof="0" dirty="0">
                <a:solidFill>
                  <a:srgbClr val="3F6031"/>
                </a:solidFill>
                <a:latin typeface="+mj-lt"/>
                <a:cs typeface="Times New Roman" panose="02020603050405020304" pitchFamily="18" charset="0"/>
              </a:rPr>
              <a:t>Η αναγνώριση των ευκαιριών είναι η είσοδος, </a:t>
            </a:r>
            <a:r>
              <a:rPr lang="en-GB" sz="3500" b="1" i="1" noProof="0" dirty="0">
                <a:solidFill>
                  <a:srgbClr val="3F6031"/>
                </a:solidFill>
                <a:latin typeface="+mj-lt"/>
                <a:cs typeface="Times New Roman" panose="02020603050405020304" pitchFamily="18" charset="0"/>
              </a:rPr>
              <a:t>η στρατηγική </a:t>
            </a:r>
            <a:r>
              <a:rPr lang="en-GB" sz="3500" i="1" noProof="0" dirty="0">
                <a:solidFill>
                  <a:srgbClr val="3F6031"/>
                </a:solidFill>
                <a:latin typeface="+mj-lt"/>
                <a:cs typeface="Times New Roman" panose="02020603050405020304" pitchFamily="18" charset="0"/>
              </a:rPr>
              <a:t>είναι η </a:t>
            </a:r>
            <a:r>
              <a:rPr lang="en-GB" sz="3500" b="1" i="1" noProof="0" dirty="0">
                <a:solidFill>
                  <a:srgbClr val="3F6031"/>
                </a:solidFill>
                <a:latin typeface="+mj-lt"/>
                <a:cs typeface="Times New Roman" panose="02020603050405020304" pitchFamily="18" charset="0"/>
              </a:rPr>
              <a:t>διαδικασία </a:t>
            </a:r>
            <a:r>
              <a:rPr lang="en-GB" sz="3500" i="1" noProof="0" dirty="0">
                <a:solidFill>
                  <a:srgbClr val="3F6031"/>
                </a:solidFill>
                <a:latin typeface="+mj-lt"/>
                <a:cs typeface="Times New Roman" panose="02020603050405020304" pitchFamily="18" charset="0"/>
              </a:rPr>
              <a:t>και </a:t>
            </a:r>
            <a:r>
              <a:rPr lang="en-GB" sz="3500" b="1" i="1" noProof="0" dirty="0">
                <a:solidFill>
                  <a:srgbClr val="3F6031"/>
                </a:solidFill>
                <a:latin typeface="+mj-lt"/>
                <a:cs typeface="Times New Roman" panose="02020603050405020304" pitchFamily="18" charset="0"/>
              </a:rPr>
              <a:t>ο αντίκτυπος </a:t>
            </a:r>
            <a:r>
              <a:rPr lang="en-GB" sz="3500" i="1" noProof="0" dirty="0">
                <a:solidFill>
                  <a:srgbClr val="3F6031"/>
                </a:solidFill>
                <a:latin typeface="+mj-lt"/>
                <a:cs typeface="Times New Roman" panose="02020603050405020304" pitchFamily="18" charset="0"/>
              </a:rPr>
              <a:t>είναι το </a:t>
            </a:r>
            <a:r>
              <a:rPr lang="en-GB" sz="3500" b="1" i="1" noProof="0" dirty="0">
                <a:solidFill>
                  <a:srgbClr val="3F6031"/>
                </a:solidFill>
                <a:latin typeface="+mj-lt"/>
                <a:cs typeface="Times New Roman" panose="02020603050405020304" pitchFamily="18" charset="0"/>
              </a:rPr>
              <a:t>αποτέλεσμα</a:t>
            </a:r>
            <a:r>
              <a:rPr lang="en-GB" sz="3500" i="1" noProof="0" dirty="0">
                <a:solidFill>
                  <a:srgbClr val="3F6031"/>
                </a:solidFill>
                <a:latin typeface="+mj-lt"/>
                <a:cs typeface="Times New Roman" panose="02020603050405020304" pitchFamily="18" charset="0"/>
              </a:rPr>
              <a:t>.</a:t>
            </a:r>
            <a:br>
              <a:rPr lang="en-GB" sz="3500" noProof="0" dirty="0">
                <a:solidFill>
                  <a:srgbClr val="3F6031"/>
                </a:solidFill>
                <a:latin typeface="+mj-lt"/>
              </a:rPr>
            </a:br>
            <a:r>
              <a:rPr lang="en-GB" sz="3500" i="1" noProof="0" dirty="0">
                <a:solidFill>
                  <a:srgbClr val="3F6031"/>
                </a:solidFill>
                <a:effectLst/>
                <a:latin typeface="+mj-lt"/>
                <a:ea typeface="Aptos" panose="020B0004020202020204" pitchFamily="34" charset="0"/>
                <a:cs typeface="Times New Roman" panose="02020603050405020304" pitchFamily="18" charset="0"/>
              </a:rPr>
              <a:t>Δεν είναι ξεχωριστές ιδέες. Είναι μέρος </a:t>
            </a:r>
            <a:r>
              <a:rPr lang="en-GB" sz="3500" b="1" i="1" noProof="0" dirty="0">
                <a:solidFill>
                  <a:srgbClr val="3F6031"/>
                </a:solidFill>
                <a:effectLst/>
                <a:latin typeface="+mj-lt"/>
                <a:ea typeface="Aptos" panose="020B0004020202020204" pitchFamily="34" charset="0"/>
                <a:cs typeface="Times New Roman" panose="02020603050405020304" pitchFamily="18" charset="0"/>
              </a:rPr>
              <a:t>μιας ροής</a:t>
            </a:r>
            <a:r>
              <a:rPr lang="en-GB" sz="3500" i="1" noProof="0" dirty="0">
                <a:solidFill>
                  <a:srgbClr val="3F6031"/>
                </a:solidFill>
                <a:effectLst/>
                <a:latin typeface="+mj-lt"/>
                <a:ea typeface="Aptos" panose="020B0004020202020204" pitchFamily="34" charset="0"/>
                <a:cs typeface="Times New Roman" panose="02020603050405020304" pitchFamily="18" charset="0"/>
              </a:rPr>
              <a:t>!</a:t>
            </a:r>
            <a:endParaRPr lang="en-GB" sz="3500" i="1" noProof="0" dirty="0">
              <a:solidFill>
                <a:srgbClr val="3F6031"/>
              </a:solidFill>
              <a:latin typeface="+mj-lt"/>
            </a:endParaRPr>
          </a:p>
        </p:txBody>
      </p:sp>
    </p:spTree>
    <p:extLst>
      <p:ext uri="{BB962C8B-B14F-4D97-AF65-F5344CB8AC3E}">
        <p14:creationId xmlns:p14="http://schemas.microsoft.com/office/powerpoint/2010/main" val="10876580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EADA-2BFD-6BAC-C7E6-DBCE25B942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FB708D-F93A-DCD3-9A85-365BE0683FB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AB1708AE-AFC4-3807-AB64-01FCEFE6B3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55FC9B-AABC-57E3-A4C2-5232B489135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Ευθυγράμμιση του οράματος και της βιωσιμότητας</a:t>
            </a:r>
          </a:p>
        </p:txBody>
      </p:sp>
      <p:sp>
        <p:nvSpPr>
          <p:cNvPr id="9" name="TextBox 8">
            <a:extLst>
              <a:ext uri="{FF2B5EF4-FFF2-40B4-BE49-F238E27FC236}">
                <a16:creationId xmlns:a16="http://schemas.microsoft.com/office/drawing/2014/main" id="{D82CDBD9-D36E-5E0B-6E49-582719751B31}"/>
              </a:ext>
            </a:extLst>
          </p:cNvPr>
          <p:cNvSpPr txBox="1"/>
          <p:nvPr/>
        </p:nvSpPr>
        <p:spPr>
          <a:xfrm>
            <a:off x="990600" y="4762500"/>
            <a:ext cx="11237494" cy="3295326"/>
          </a:xfrm>
          <a:prstGeom prst="rect">
            <a:avLst/>
          </a:prstGeom>
          <a:noFill/>
        </p:spPr>
        <p:txBody>
          <a:bodyPr wrap="square">
            <a:spAutoFit/>
          </a:bodyPr>
          <a:lstStyle/>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Συνδέει τους μακροπρόθεσμους στόχους με τις βραχυπρόθεσμες δράσεις</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Κάνει εφικτή τη δημιουργική φιλοδοξία</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Χτίζει εμπιστοσύνη στην ανταπόκριση στην αλλαγή</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Ενισχύει τη συνεργασία μεταξύ των ομάδων</a:t>
            </a:r>
          </a:p>
        </p:txBody>
      </p:sp>
      <p:sp>
        <p:nvSpPr>
          <p:cNvPr id="10" name="TextBox 9">
            <a:extLst>
              <a:ext uri="{FF2B5EF4-FFF2-40B4-BE49-F238E27FC236}">
                <a16:creationId xmlns:a16="http://schemas.microsoft.com/office/drawing/2014/main" id="{FE3FFE29-2E7C-1080-C976-21FA09E9F287}"/>
              </a:ext>
            </a:extLst>
          </p:cNvPr>
          <p:cNvSpPr txBox="1"/>
          <p:nvPr/>
        </p:nvSpPr>
        <p:spPr>
          <a:xfrm>
            <a:off x="990600" y="3238500"/>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Στρατηγικός σχεδιασμός: </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11" name="Γραφικό 10">
            <a:extLst>
              <a:ext uri="{FF2B5EF4-FFF2-40B4-BE49-F238E27FC236}">
                <a16:creationId xmlns:a16="http://schemas.microsoft.com/office/drawing/2014/main" id="{7E4D208C-1E1C-8AAB-F239-475EF62A5BE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999494" y="3419958"/>
            <a:ext cx="4993106" cy="4956054"/>
          </a:xfrm>
          <a:prstGeom prst="rect">
            <a:avLst/>
          </a:prstGeom>
        </p:spPr>
      </p:pic>
    </p:spTree>
    <p:extLst>
      <p:ext uri="{BB962C8B-B14F-4D97-AF65-F5344CB8AC3E}">
        <p14:creationId xmlns:p14="http://schemas.microsoft.com/office/powerpoint/2010/main" val="2870933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AB1E-450D-4C59-8723-A5A1F6FB72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E576D-B0AC-C3C0-0C17-654CD7727A11}"/>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9EDB248-E6A2-F362-6B74-0B3495608079}"/>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251A136-F89D-BCB0-B54F-B772211B2A9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Δραστηριότητα C4.A9</a:t>
            </a:r>
            <a:endParaRPr lang="en-GB" sz="6000" noProof="0" dirty="0">
              <a:solidFill>
                <a:srgbClr val="3F6031"/>
              </a:solidFill>
            </a:endParaRPr>
          </a:p>
        </p:txBody>
      </p:sp>
      <p:sp>
        <p:nvSpPr>
          <p:cNvPr id="7" name="TextBox 6">
            <a:extLst>
              <a:ext uri="{FF2B5EF4-FFF2-40B4-BE49-F238E27FC236}">
                <a16:creationId xmlns:a16="http://schemas.microsoft.com/office/drawing/2014/main" id="{B651BD13-D4DF-3948-6A36-FF2BF2C56B67}"/>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Ραντάρ ευκαιριών: Εντοπισμός και </a:t>
            </a:r>
            <a:r>
              <a:rPr lang="en-GB" sz="4500" b="1" noProof="0" dirty="0" err="1">
                <a:solidFill>
                  <a:srgbClr val="569938"/>
                </a:solidFill>
                <a:latin typeface="Calibri" panose="020F0502020204030204" pitchFamily="34" charset="0"/>
              </a:rPr>
              <a:t>χάραξη στρατηγικής </a:t>
            </a:r>
            <a:r>
              <a:rPr lang="en-GB" sz="4500" b="1" noProof="0" dirty="0">
                <a:solidFill>
                  <a:srgbClr val="569938"/>
                </a:solidFill>
                <a:latin typeface="Calibri" panose="020F0502020204030204" pitchFamily="34" charset="0"/>
              </a:rPr>
              <a:t>για τις αναδυόμενες ευκαιρίες στις παραστατικές τέχνες</a:t>
            </a:r>
          </a:p>
        </p:txBody>
      </p:sp>
      <p:sp>
        <p:nvSpPr>
          <p:cNvPr id="6" name="TextBox 5">
            <a:extLst>
              <a:ext uri="{FF2B5EF4-FFF2-40B4-BE49-F238E27FC236}">
                <a16:creationId xmlns:a16="http://schemas.microsoft.com/office/drawing/2014/main" id="{2056ECA0-9335-3E24-5E73-01CA8854A172}"/>
              </a:ext>
            </a:extLst>
          </p:cNvPr>
          <p:cNvSpPr txBox="1"/>
          <p:nvPr/>
        </p:nvSpPr>
        <p:spPr>
          <a:xfrm>
            <a:off x="4608286" y="7072380"/>
            <a:ext cx="12983027" cy="1877437"/>
          </a:xfrm>
          <a:prstGeom prst="rect">
            <a:avLst/>
          </a:prstGeom>
          <a:noFill/>
        </p:spPr>
        <p:txBody>
          <a:bodyPr wrap="square">
            <a:spAutoFit/>
          </a:bodyPr>
          <a:lstStyle/>
          <a:p>
            <a:pPr marL="457200" lvl="0" indent="-457200">
              <a:spcBef>
                <a:spcPts val="600"/>
              </a:spcBef>
              <a:spcAft>
                <a:spcPts val="600"/>
              </a:spcAft>
              <a:buFont typeface="Arial" panose="020B0604020202020204" pitchFamily="34" charset="0"/>
              <a:buChar char="•"/>
            </a:pPr>
            <a:r>
              <a:rPr lang="en-GB" sz="3200" dirty="0"/>
              <a:t>Ποια ευκαιρία θεωρείται πιο σχετική ή επείγουσα; </a:t>
            </a:r>
            <a:endParaRPr lang="el-GR" sz="3200" dirty="0"/>
          </a:p>
          <a:p>
            <a:pPr marL="457200" lvl="0" indent="-457200">
              <a:spcBef>
                <a:spcPts val="600"/>
              </a:spcBef>
              <a:spcAft>
                <a:spcPts val="600"/>
              </a:spcAft>
              <a:buFont typeface="Arial" panose="020B0604020202020204" pitchFamily="34" charset="0"/>
              <a:buChar char="•"/>
            </a:pPr>
            <a:r>
              <a:rPr lang="en-GB" sz="3200" dirty="0"/>
              <a:t>Ποιο είδος στρατηγικής θα μπορούσε να την αντιμετωπίσει; </a:t>
            </a:r>
            <a:endParaRPr lang="el-GR" sz="3200" dirty="0"/>
          </a:p>
          <a:p>
            <a:pPr marL="457200" lvl="0" indent="-457200">
              <a:spcBef>
                <a:spcPts val="600"/>
              </a:spcBef>
              <a:spcAft>
                <a:spcPts val="600"/>
              </a:spcAft>
              <a:buFont typeface="Arial" panose="020B0604020202020204" pitchFamily="34" charset="0"/>
              <a:buChar char="•"/>
            </a:pPr>
            <a:r>
              <a:rPr lang="en-GB" sz="3200" dirty="0"/>
              <a:t>Θα απαιτούσε αλλαγές στη δομή, την ηγεσία ή τη συνεργασία; </a:t>
            </a:r>
            <a:endParaRPr lang="el-GR" sz="3200" dirty="0"/>
          </a:p>
        </p:txBody>
      </p:sp>
    </p:spTree>
    <p:extLst>
      <p:ext uri="{BB962C8B-B14F-4D97-AF65-F5344CB8AC3E}">
        <p14:creationId xmlns:p14="http://schemas.microsoft.com/office/powerpoint/2010/main" val="630845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άτομο, νύχι, αξεσουάρ μόδας, χέρια που κρατούν&#10;&#10;Το περιεχόμενο που δημιουργείται από AI ενδέχεται να είναι εσφαλμένο.">
            <a:extLst>
              <a:ext uri="{FF2B5EF4-FFF2-40B4-BE49-F238E27FC236}">
                <a16:creationId xmlns:a16="http://schemas.microsoft.com/office/drawing/2014/main" id="{02847684-0F51-6E45-AC8D-15FC1FA5FF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16"/>
            <a:ext cx="6857382" cy="10287000"/>
          </a:xfrm>
          <a:prstGeom prst="rect">
            <a:avLst/>
          </a:prstGeom>
        </p:spPr>
      </p:pic>
      <p:sp>
        <p:nvSpPr>
          <p:cNvPr id="4" name="TextBox 3">
            <a:extLst>
              <a:ext uri="{FF2B5EF4-FFF2-40B4-BE49-F238E27FC236}">
                <a16:creationId xmlns:a16="http://schemas.microsoft.com/office/drawing/2014/main" id="{8AB069A4-3039-8F64-4454-0B4948EB5F54}"/>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Τι είναι η αναγεννητική επιχείρηση;</a:t>
            </a:r>
          </a:p>
        </p:txBody>
      </p:sp>
      <p:sp>
        <p:nvSpPr>
          <p:cNvPr id="5" name="TextBox 4">
            <a:extLst>
              <a:ext uri="{FF2B5EF4-FFF2-40B4-BE49-F238E27FC236}">
                <a16:creationId xmlns:a16="http://schemas.microsoft.com/office/drawing/2014/main" id="{DC7BDA06-7154-A3D9-B947-A90CC45413C6}"/>
              </a:ext>
            </a:extLst>
          </p:cNvPr>
          <p:cNvSpPr txBox="1"/>
          <p:nvPr/>
        </p:nvSpPr>
        <p:spPr>
          <a:xfrm>
            <a:off x="7467600" y="3695700"/>
            <a:ext cx="9677400" cy="3108543"/>
          </a:xfrm>
          <a:prstGeom prst="rect">
            <a:avLst/>
          </a:prstGeom>
          <a:noFill/>
        </p:spPr>
        <p:txBody>
          <a:bodyPr wrap="square">
            <a:spAutoFit/>
          </a:bodyPr>
          <a:lstStyle/>
          <a:p>
            <a:r>
              <a:rPr lang="en-GB" sz="2800" noProof="0" dirty="0"/>
              <a:t>Μια αναγεννητική επιχείρηση είναι μια επιχείρηση που συμβάλλει </a:t>
            </a:r>
            <a:r>
              <a:rPr lang="en-GB" sz="2800" b="1" noProof="0" dirty="0">
                <a:solidFill>
                  <a:srgbClr val="3F6031"/>
                </a:solidFill>
              </a:rPr>
              <a:t>θετικά </a:t>
            </a:r>
            <a:r>
              <a:rPr lang="en-GB" sz="2800" noProof="0" dirty="0"/>
              <a:t>στην </a:t>
            </a:r>
            <a:r>
              <a:rPr lang="en-GB" sz="2800" b="1" noProof="0" dirty="0">
                <a:solidFill>
                  <a:srgbClr val="3F6031"/>
                </a:solidFill>
              </a:rPr>
              <a:t>πολιτιστική, κοινωνική, περιβαλλοντική </a:t>
            </a:r>
            <a:r>
              <a:rPr lang="en-GB" sz="2800" noProof="0" dirty="0"/>
              <a:t>και </a:t>
            </a:r>
            <a:r>
              <a:rPr lang="en-GB" sz="2800" b="1" noProof="0" dirty="0">
                <a:solidFill>
                  <a:srgbClr val="3F6031"/>
                </a:solidFill>
              </a:rPr>
              <a:t>οικονομική ευημερία </a:t>
            </a:r>
            <a:r>
              <a:rPr lang="en-GB" sz="2800" noProof="0" dirty="0"/>
              <a:t>των </a:t>
            </a:r>
            <a:r>
              <a:rPr lang="en-GB" sz="2800" b="1" noProof="0" dirty="0">
                <a:solidFill>
                  <a:srgbClr val="3F6031"/>
                </a:solidFill>
              </a:rPr>
              <a:t>κοινοτήτων </a:t>
            </a:r>
            <a:r>
              <a:rPr lang="en-GB" sz="2800" noProof="0" dirty="0"/>
              <a:t>και </a:t>
            </a:r>
            <a:r>
              <a:rPr lang="en-GB" sz="2800" b="1" noProof="0" dirty="0">
                <a:solidFill>
                  <a:srgbClr val="3F6031"/>
                </a:solidFill>
              </a:rPr>
              <a:t>των οικοσυστημάτων </a:t>
            </a:r>
            <a:r>
              <a:rPr lang="en-GB" sz="2800" noProof="0" dirty="0"/>
              <a:t>της. Αντί να περιορίζονται απλώς στην ελαχιστοποίηση των βλαβών ή στη διατήρηση του status quo, οι αναγεννητικές επιχειρήσεις στοχεύουν στη </a:t>
            </a:r>
            <a:r>
              <a:rPr lang="en-GB" sz="2800" b="1" noProof="0" dirty="0">
                <a:solidFill>
                  <a:srgbClr val="3F6031"/>
                </a:solidFill>
              </a:rPr>
              <a:t>δημιουργία καθαρού θετικού αντίκτυπου</a:t>
            </a:r>
            <a:r>
              <a:rPr lang="en-GB" sz="2800" noProof="0" dirty="0"/>
              <a:t>.</a:t>
            </a:r>
            <a:endParaRPr lang="en-GB" sz="2800" kern="0" noProof="0" dirty="0">
              <a:latin typeface="+mj-lt"/>
            </a:endParaRPr>
          </a:p>
        </p:txBody>
      </p:sp>
      <p:sp>
        <p:nvSpPr>
          <p:cNvPr id="7" name="TextBox 6">
            <a:extLst>
              <a:ext uri="{FF2B5EF4-FFF2-40B4-BE49-F238E27FC236}">
                <a16:creationId xmlns:a16="http://schemas.microsoft.com/office/drawing/2014/main" id="{0CF730BD-9819-C79B-3B74-BBDDE8BB27B7}"/>
              </a:ext>
            </a:extLst>
          </p:cNvPr>
          <p:cNvSpPr txBox="1"/>
          <p:nvPr/>
        </p:nvSpPr>
        <p:spPr>
          <a:xfrm>
            <a:off x="7467600" y="8115300"/>
            <a:ext cx="10820400" cy="1169551"/>
          </a:xfrm>
          <a:prstGeom prst="rect">
            <a:avLst/>
          </a:prstGeom>
          <a:noFill/>
        </p:spPr>
        <p:txBody>
          <a:bodyPr wrap="square">
            <a:spAutoFit/>
          </a:bodyPr>
          <a:lstStyle/>
          <a:p>
            <a:r>
              <a:rPr lang="en-GB" sz="3500" b="1" noProof="0" dirty="0">
                <a:solidFill>
                  <a:srgbClr val="3F6031"/>
                </a:solidFill>
              </a:rPr>
              <a:t>Ιδέα </a:t>
            </a:r>
            <a:r>
              <a:rPr lang="en-GB" sz="3500" b="1" noProof="0" dirty="0">
                <a:solidFill>
                  <a:srgbClr val="FF0000"/>
                </a:solidFill>
              </a:rPr>
              <a:t>→ </a:t>
            </a:r>
            <a:r>
              <a:rPr lang="en-GB" sz="3500" b="1" noProof="0" dirty="0">
                <a:solidFill>
                  <a:srgbClr val="3F6031"/>
                </a:solidFill>
              </a:rPr>
              <a:t>Ευκαιρία </a:t>
            </a:r>
            <a:r>
              <a:rPr lang="en-GB" sz="3500" b="1" noProof="0" dirty="0">
                <a:solidFill>
                  <a:srgbClr val="FF0000"/>
                </a:solidFill>
              </a:rPr>
              <a:t>→ </a:t>
            </a:r>
            <a:r>
              <a:rPr lang="en-GB" sz="3500" b="1" noProof="0" dirty="0">
                <a:solidFill>
                  <a:srgbClr val="3F6031"/>
                </a:solidFill>
              </a:rPr>
              <a:t>Στρατηγική </a:t>
            </a:r>
            <a:r>
              <a:rPr lang="en-GB" sz="3500" b="1" noProof="0" dirty="0">
                <a:solidFill>
                  <a:srgbClr val="FF0000"/>
                </a:solidFill>
              </a:rPr>
              <a:t>→ </a:t>
            </a:r>
            <a:r>
              <a:rPr lang="en-GB" sz="3500" b="1" noProof="0" dirty="0">
                <a:solidFill>
                  <a:srgbClr val="3F6031"/>
                </a:solidFill>
              </a:rPr>
              <a:t>Εφαρμογή </a:t>
            </a:r>
            <a:r>
              <a:rPr lang="en-GB" sz="3500" b="1" noProof="0" dirty="0">
                <a:solidFill>
                  <a:srgbClr val="FF0000"/>
                </a:solidFill>
              </a:rPr>
              <a:t>→ </a:t>
            </a:r>
            <a:r>
              <a:rPr lang="en-GB" sz="3500" b="1" noProof="0" dirty="0">
                <a:solidFill>
                  <a:srgbClr val="3F6031"/>
                </a:solidFill>
              </a:rPr>
              <a:t>Αναγέννηση</a:t>
            </a:r>
          </a:p>
        </p:txBody>
      </p:sp>
    </p:spTree>
    <p:extLst>
      <p:ext uri="{BB962C8B-B14F-4D97-AF65-F5344CB8AC3E}">
        <p14:creationId xmlns:p14="http://schemas.microsoft.com/office/powerpoint/2010/main" val="144953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8215-E2F4-60C1-7C46-F3CBD874A0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ACBD9B-2BDD-9EBE-0287-520C5556994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0547A74B-882E-D36C-4F56-6EDCF13B6FE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p>
        </p:txBody>
      </p:sp>
      <p:sp>
        <p:nvSpPr>
          <p:cNvPr id="5" name="TextBox 4">
            <a:extLst>
              <a:ext uri="{FF2B5EF4-FFF2-40B4-BE49-F238E27FC236}">
                <a16:creationId xmlns:a16="http://schemas.microsoft.com/office/drawing/2014/main" id="{2F0DC865-2336-2098-6AF6-5E0AC6DE44D0}"/>
              </a:ext>
            </a:extLst>
          </p:cNvPr>
          <p:cNvSpPr txBox="1"/>
          <p:nvPr/>
        </p:nvSpPr>
        <p:spPr>
          <a:xfrm>
            <a:off x="0" y="990712"/>
            <a:ext cx="16687800" cy="769441"/>
          </a:xfrm>
          <a:prstGeom prst="rect">
            <a:avLst/>
          </a:prstGeom>
          <a:noFill/>
        </p:spPr>
        <p:txBody>
          <a:bodyPr wrap="square">
            <a:spAutoFit/>
          </a:bodyPr>
          <a:lstStyle/>
          <a:p>
            <a:pPr lvl="0" algn="r"/>
            <a:r>
              <a:rPr lang="en-GB" sz="4400" b="1" noProof="0" dirty="0"/>
              <a:t>Αρχές μιας αναγεννητικής επιχείρησης</a:t>
            </a:r>
          </a:p>
        </p:txBody>
      </p:sp>
      <p:grpSp>
        <p:nvGrpSpPr>
          <p:cNvPr id="6" name="Ομάδα 5">
            <a:extLst>
              <a:ext uri="{FF2B5EF4-FFF2-40B4-BE49-F238E27FC236}">
                <a16:creationId xmlns:a16="http://schemas.microsoft.com/office/drawing/2014/main" id="{17E473DE-7DB6-41DC-9C45-43FC6091B58F}"/>
              </a:ext>
            </a:extLst>
          </p:cNvPr>
          <p:cNvGrpSpPr/>
          <p:nvPr/>
        </p:nvGrpSpPr>
        <p:grpSpPr>
          <a:xfrm>
            <a:off x="1905000" y="1853050"/>
            <a:ext cx="14554200" cy="8069763"/>
            <a:chOff x="624351" y="420818"/>
            <a:chExt cx="16901648" cy="9521980"/>
          </a:xfrm>
        </p:grpSpPr>
        <p:grpSp>
          <p:nvGrpSpPr>
            <p:cNvPr id="7" name="Group 102">
              <a:extLst>
                <a:ext uri="{FF2B5EF4-FFF2-40B4-BE49-F238E27FC236}">
                  <a16:creationId xmlns:a16="http://schemas.microsoft.com/office/drawing/2014/main" id="{5668565A-8A31-DCB5-A615-ABD75DD4AB3A}"/>
                </a:ext>
              </a:extLst>
            </p:cNvPr>
            <p:cNvGrpSpPr/>
            <p:nvPr/>
          </p:nvGrpSpPr>
          <p:grpSpPr>
            <a:xfrm>
              <a:off x="8172215" y="1665270"/>
              <a:ext cx="1951451" cy="2919311"/>
              <a:chOff x="5290615" y="867956"/>
              <a:chExt cx="1535819" cy="2297540"/>
            </a:xfrm>
            <a:solidFill>
              <a:srgbClr val="569938"/>
            </a:solidFill>
          </p:grpSpPr>
          <p:sp>
            <p:nvSpPr>
              <p:cNvPr id="36" name="Freeform: Shape 108">
                <a:extLst>
                  <a:ext uri="{FF2B5EF4-FFF2-40B4-BE49-F238E27FC236}">
                    <a16:creationId xmlns:a16="http://schemas.microsoft.com/office/drawing/2014/main" id="{830EA16D-4E8E-36A2-9FE8-FF9D7F7F355B}"/>
                  </a:ext>
                </a:extLst>
              </p:cNvPr>
              <p:cNvSpPr>
                <a:spLocks/>
              </p:cNvSpPr>
              <p:nvPr/>
            </p:nvSpPr>
            <p:spPr bwMode="auto">
              <a:xfrm>
                <a:off x="5290615" y="867956"/>
                <a:ext cx="1535819" cy="2297540"/>
              </a:xfrm>
              <a:custGeom>
                <a:avLst/>
                <a:gdLst>
                  <a:gd name="connsiteX0" fmla="*/ 766876 w 1535819"/>
                  <a:gd name="connsiteY0" fmla="*/ 0 h 2297540"/>
                  <a:gd name="connsiteX1" fmla="*/ 1269206 w 1535819"/>
                  <a:gd name="connsiteY1" fmla="*/ 502330 h 2297540"/>
                  <a:gd name="connsiteX2" fmla="*/ 1265088 w 1535819"/>
                  <a:gd name="connsiteY2" fmla="*/ 1799328 h 2297540"/>
                  <a:gd name="connsiteX3" fmla="*/ 766876 w 1535819"/>
                  <a:gd name="connsiteY3" fmla="*/ 2297540 h 2297540"/>
                  <a:gd name="connsiteX4" fmla="*/ 268664 w 1535819"/>
                  <a:gd name="connsiteY4" fmla="*/ 1799328 h 2297540"/>
                  <a:gd name="connsiteX5" fmla="*/ 268664 w 1535819"/>
                  <a:gd name="connsiteY5" fmla="*/ 498212 h 2297540"/>
                  <a:gd name="connsiteX6" fmla="*/ 766876 w 1535819"/>
                  <a:gd name="connsiteY6" fmla="*/ 0 h 22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819" h="2297540">
                    <a:moveTo>
                      <a:pt x="766876" y="0"/>
                    </a:moveTo>
                    <a:cubicBezTo>
                      <a:pt x="1269206" y="502330"/>
                      <a:pt x="1269206" y="502330"/>
                      <a:pt x="1269206" y="502330"/>
                    </a:cubicBezTo>
                    <a:cubicBezTo>
                      <a:pt x="1627424" y="860548"/>
                      <a:pt x="1623307" y="1441109"/>
                      <a:pt x="1265088" y="1799328"/>
                    </a:cubicBezTo>
                    <a:lnTo>
                      <a:pt x="766876" y="2297540"/>
                    </a:lnTo>
                    <a:cubicBezTo>
                      <a:pt x="268664" y="1799328"/>
                      <a:pt x="268664" y="1799328"/>
                      <a:pt x="268664" y="1799328"/>
                    </a:cubicBezTo>
                    <a:cubicBezTo>
                      <a:pt x="-89554" y="1441109"/>
                      <a:pt x="-89554" y="856431"/>
                      <a:pt x="268664" y="498212"/>
                    </a:cubicBezTo>
                    <a:cubicBezTo>
                      <a:pt x="766876" y="0"/>
                      <a:pt x="766876" y="0"/>
                      <a:pt x="7668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sp>
            <p:nvSpPr>
              <p:cNvPr id="37" name="Freeform: Shape 113">
                <a:extLst>
                  <a:ext uri="{FF2B5EF4-FFF2-40B4-BE49-F238E27FC236}">
                    <a16:creationId xmlns:a16="http://schemas.microsoft.com/office/drawing/2014/main" id="{7E4287C5-944B-E95D-EE83-5FB472346F55}"/>
                  </a:ext>
                </a:extLst>
              </p:cNvPr>
              <p:cNvSpPr>
                <a:spLocks/>
              </p:cNvSpPr>
              <p:nvPr/>
            </p:nvSpPr>
            <p:spPr bwMode="auto">
              <a:xfrm>
                <a:off x="6057491" y="867956"/>
                <a:ext cx="768943" cy="2297540"/>
              </a:xfrm>
              <a:custGeom>
                <a:avLst/>
                <a:gdLst>
                  <a:gd name="connsiteX0" fmla="*/ 0 w 768943"/>
                  <a:gd name="connsiteY0" fmla="*/ 0 h 2297540"/>
                  <a:gd name="connsiteX1" fmla="*/ 502330 w 768943"/>
                  <a:gd name="connsiteY1" fmla="*/ 502330 h 2297540"/>
                  <a:gd name="connsiteX2" fmla="*/ 498212 w 768943"/>
                  <a:gd name="connsiteY2" fmla="*/ 1799328 h 2297540"/>
                  <a:gd name="connsiteX3" fmla="*/ 0 w 768943"/>
                  <a:gd name="connsiteY3" fmla="*/ 2297540 h 2297540"/>
                  <a:gd name="connsiteX4" fmla="*/ 0 w 768943"/>
                  <a:gd name="connsiteY4" fmla="*/ 0 h 229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43" h="2297540">
                    <a:moveTo>
                      <a:pt x="0" y="0"/>
                    </a:moveTo>
                    <a:cubicBezTo>
                      <a:pt x="0" y="0"/>
                      <a:pt x="0" y="0"/>
                      <a:pt x="502330" y="502330"/>
                    </a:cubicBezTo>
                    <a:cubicBezTo>
                      <a:pt x="860548" y="860548"/>
                      <a:pt x="856431" y="1441109"/>
                      <a:pt x="498212" y="1799328"/>
                    </a:cubicBezTo>
                    <a:cubicBezTo>
                      <a:pt x="498212" y="1799328"/>
                      <a:pt x="498212" y="1799328"/>
                      <a:pt x="0" y="2297540"/>
                    </a:cubicBezTo>
                    <a:cubicBezTo>
                      <a:pt x="0" y="2297540"/>
                      <a:pt x="0" y="2297540"/>
                      <a:pt x="0"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grpSp>
        <p:grpSp>
          <p:nvGrpSpPr>
            <p:cNvPr id="9" name="Group 21">
              <a:extLst>
                <a:ext uri="{FF2B5EF4-FFF2-40B4-BE49-F238E27FC236}">
                  <a16:creationId xmlns:a16="http://schemas.microsoft.com/office/drawing/2014/main" id="{FE6D186E-D69B-0C11-97E2-CFB046EE2644}"/>
                </a:ext>
              </a:extLst>
            </p:cNvPr>
            <p:cNvGrpSpPr/>
            <p:nvPr/>
          </p:nvGrpSpPr>
          <p:grpSpPr>
            <a:xfrm>
              <a:off x="5904946" y="3486336"/>
              <a:ext cx="2776430" cy="1971572"/>
              <a:chOff x="3368987" y="2477035"/>
              <a:chExt cx="2337663" cy="1659999"/>
            </a:xfrm>
            <a:solidFill>
              <a:srgbClr val="569938"/>
            </a:solidFill>
          </p:grpSpPr>
          <p:sp>
            <p:nvSpPr>
              <p:cNvPr id="34" name="Freeform: Shape 131">
                <a:extLst>
                  <a:ext uri="{FF2B5EF4-FFF2-40B4-BE49-F238E27FC236}">
                    <a16:creationId xmlns:a16="http://schemas.microsoft.com/office/drawing/2014/main" id="{BC8AB0AA-3838-27D6-03AE-30AB2545BCC1}"/>
                  </a:ext>
                </a:extLst>
              </p:cNvPr>
              <p:cNvSpPr>
                <a:spLocks/>
              </p:cNvSpPr>
              <p:nvPr/>
            </p:nvSpPr>
            <p:spPr bwMode="auto">
              <a:xfrm>
                <a:off x="3368987" y="2477035"/>
                <a:ext cx="2337663" cy="1659999"/>
              </a:xfrm>
              <a:custGeom>
                <a:avLst/>
                <a:gdLst>
                  <a:gd name="connsiteX0" fmla="*/ 1147346 w 2337663"/>
                  <a:gd name="connsiteY0" fmla="*/ 436 h 1659999"/>
                  <a:gd name="connsiteX1" fmla="*/ 1995457 w 2337663"/>
                  <a:gd name="connsiteY1" fmla="*/ 539277 h 1659999"/>
                  <a:gd name="connsiteX2" fmla="*/ 2337663 w 2337663"/>
                  <a:gd name="connsiteY2" fmla="*/ 1210896 h 1659999"/>
                  <a:gd name="connsiteX3" fmla="*/ 1666045 w 2337663"/>
                  <a:gd name="connsiteY3" fmla="*/ 1553103 h 1659999"/>
                  <a:gd name="connsiteX4" fmla="*/ 342207 w 2337663"/>
                  <a:gd name="connsiteY4" fmla="*/ 1122962 h 1659999"/>
                  <a:gd name="connsiteX5" fmla="*/ 0 w 2337663"/>
                  <a:gd name="connsiteY5" fmla="*/ 451343 h 1659999"/>
                  <a:gd name="connsiteX6" fmla="*/ 677170 w 2337663"/>
                  <a:gd name="connsiteY6" fmla="*/ 106308 h 1659999"/>
                  <a:gd name="connsiteX7" fmla="*/ 1147346 w 2337663"/>
                  <a:gd name="connsiteY7" fmla="*/ 436 h 16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3" h="1659999">
                    <a:moveTo>
                      <a:pt x="1147346" y="436"/>
                    </a:moveTo>
                    <a:cubicBezTo>
                      <a:pt x="1494880" y="10838"/>
                      <a:pt x="1826297" y="207283"/>
                      <a:pt x="1995457" y="539277"/>
                    </a:cubicBezTo>
                    <a:lnTo>
                      <a:pt x="2337663" y="1210896"/>
                    </a:lnTo>
                    <a:cubicBezTo>
                      <a:pt x="1666045" y="1553103"/>
                      <a:pt x="1666045" y="1553103"/>
                      <a:pt x="1666045" y="1553103"/>
                    </a:cubicBezTo>
                    <a:cubicBezTo>
                      <a:pt x="1183145" y="1799152"/>
                      <a:pt x="588256" y="1605861"/>
                      <a:pt x="342207" y="1122962"/>
                    </a:cubicBezTo>
                    <a:cubicBezTo>
                      <a:pt x="0" y="451343"/>
                      <a:pt x="0" y="451343"/>
                      <a:pt x="0" y="451343"/>
                    </a:cubicBezTo>
                    <a:cubicBezTo>
                      <a:pt x="677170" y="106308"/>
                      <a:pt x="677170" y="106308"/>
                      <a:pt x="677170" y="106308"/>
                    </a:cubicBezTo>
                    <a:cubicBezTo>
                      <a:pt x="828075" y="29418"/>
                      <a:pt x="989376" y="-4293"/>
                      <a:pt x="1147346"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sp>
            <p:nvSpPr>
              <p:cNvPr id="35" name="Freeform: Shape 126">
                <a:extLst>
                  <a:ext uri="{FF2B5EF4-FFF2-40B4-BE49-F238E27FC236}">
                    <a16:creationId xmlns:a16="http://schemas.microsoft.com/office/drawing/2014/main" id="{07E8DFB0-2640-D243-E2B9-20F7974C4478}"/>
                  </a:ext>
                </a:extLst>
              </p:cNvPr>
              <p:cNvSpPr>
                <a:spLocks/>
              </p:cNvSpPr>
              <p:nvPr/>
            </p:nvSpPr>
            <p:spPr bwMode="auto">
              <a:xfrm>
                <a:off x="3368987" y="2477035"/>
                <a:ext cx="2337663" cy="1210897"/>
              </a:xfrm>
              <a:custGeom>
                <a:avLst/>
                <a:gdLst>
                  <a:gd name="connsiteX0" fmla="*/ 1147347 w 2337663"/>
                  <a:gd name="connsiteY0" fmla="*/ 436 h 1210897"/>
                  <a:gd name="connsiteX1" fmla="*/ 1995457 w 2337663"/>
                  <a:gd name="connsiteY1" fmla="*/ 539278 h 1210897"/>
                  <a:gd name="connsiteX2" fmla="*/ 2337663 w 2337663"/>
                  <a:gd name="connsiteY2" fmla="*/ 1210897 h 1210897"/>
                  <a:gd name="connsiteX3" fmla="*/ 0 w 2337663"/>
                  <a:gd name="connsiteY3" fmla="*/ 451344 h 1210897"/>
                  <a:gd name="connsiteX4" fmla="*/ 677170 w 2337663"/>
                  <a:gd name="connsiteY4" fmla="*/ 106308 h 1210897"/>
                  <a:gd name="connsiteX5" fmla="*/ 1147347 w 2337663"/>
                  <a:gd name="connsiteY5" fmla="*/ 436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63" h="1210897">
                    <a:moveTo>
                      <a:pt x="1147347" y="436"/>
                    </a:moveTo>
                    <a:cubicBezTo>
                      <a:pt x="1494881" y="10839"/>
                      <a:pt x="1826297" y="207284"/>
                      <a:pt x="1995457" y="539278"/>
                    </a:cubicBezTo>
                    <a:cubicBezTo>
                      <a:pt x="1995457" y="539278"/>
                      <a:pt x="1995457" y="539278"/>
                      <a:pt x="2337663" y="1210897"/>
                    </a:cubicBezTo>
                    <a:cubicBezTo>
                      <a:pt x="2337663" y="1210897"/>
                      <a:pt x="2337663" y="1210897"/>
                      <a:pt x="0" y="451344"/>
                    </a:cubicBezTo>
                    <a:cubicBezTo>
                      <a:pt x="0" y="451344"/>
                      <a:pt x="0" y="451344"/>
                      <a:pt x="677170" y="106308"/>
                    </a:cubicBezTo>
                    <a:cubicBezTo>
                      <a:pt x="828076" y="29418"/>
                      <a:pt x="989376" y="-4292"/>
                      <a:pt x="1147347"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grpSp>
        <p:grpSp>
          <p:nvGrpSpPr>
            <p:cNvPr id="10" name="Group 22">
              <a:extLst>
                <a:ext uri="{FF2B5EF4-FFF2-40B4-BE49-F238E27FC236}">
                  <a16:creationId xmlns:a16="http://schemas.microsoft.com/office/drawing/2014/main" id="{D32FBCCB-829D-8FDE-20EC-789537EA054B}"/>
                </a:ext>
              </a:extLst>
            </p:cNvPr>
            <p:cNvGrpSpPr/>
            <p:nvPr/>
          </p:nvGrpSpPr>
          <p:grpSpPr>
            <a:xfrm>
              <a:off x="9613689" y="3486499"/>
              <a:ext cx="2776431" cy="1970307"/>
              <a:chOff x="6491628" y="2477172"/>
              <a:chExt cx="2337665" cy="1658934"/>
            </a:xfrm>
            <a:solidFill>
              <a:srgbClr val="569938"/>
            </a:solidFill>
          </p:grpSpPr>
          <p:sp>
            <p:nvSpPr>
              <p:cNvPr id="32" name="Freeform: Shape 130">
                <a:extLst>
                  <a:ext uri="{FF2B5EF4-FFF2-40B4-BE49-F238E27FC236}">
                    <a16:creationId xmlns:a16="http://schemas.microsoft.com/office/drawing/2014/main" id="{6E4B4F7D-6FAB-93F7-EA78-0C2AF9E09439}"/>
                  </a:ext>
                </a:extLst>
              </p:cNvPr>
              <p:cNvSpPr>
                <a:spLocks/>
              </p:cNvSpPr>
              <p:nvPr/>
            </p:nvSpPr>
            <p:spPr bwMode="auto">
              <a:xfrm>
                <a:off x="6491629" y="2477172"/>
                <a:ext cx="2337664" cy="1658934"/>
              </a:xfrm>
              <a:custGeom>
                <a:avLst/>
                <a:gdLst>
                  <a:gd name="connsiteX0" fmla="*/ 1194581 w 2337664"/>
                  <a:gd name="connsiteY0" fmla="*/ 370 h 1658934"/>
                  <a:gd name="connsiteX1" fmla="*/ 1666045 w 2337664"/>
                  <a:gd name="connsiteY1" fmla="*/ 106898 h 1658934"/>
                  <a:gd name="connsiteX2" fmla="*/ 2337664 w 2337664"/>
                  <a:gd name="connsiteY2" fmla="*/ 449105 h 1658934"/>
                  <a:gd name="connsiteX3" fmla="*/ 1992628 w 2337664"/>
                  <a:gd name="connsiteY3" fmla="*/ 1126274 h 1658934"/>
                  <a:gd name="connsiteX4" fmla="*/ 671619 w 2337664"/>
                  <a:gd name="connsiteY4" fmla="*/ 1550864 h 1658934"/>
                  <a:gd name="connsiteX5" fmla="*/ 0 w 2337664"/>
                  <a:gd name="connsiteY5" fmla="*/ 1208658 h 1658934"/>
                  <a:gd name="connsiteX6" fmla="*/ 342207 w 2337664"/>
                  <a:gd name="connsiteY6" fmla="*/ 537039 h 1658934"/>
                  <a:gd name="connsiteX7" fmla="*/ 1194581 w 2337664"/>
                  <a:gd name="connsiteY7" fmla="*/ 370 h 16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4" h="1658934">
                    <a:moveTo>
                      <a:pt x="1194581" y="370"/>
                    </a:moveTo>
                    <a:cubicBezTo>
                      <a:pt x="1353296" y="-3978"/>
                      <a:pt x="1515139" y="30008"/>
                      <a:pt x="1666045" y="106898"/>
                    </a:cubicBezTo>
                    <a:cubicBezTo>
                      <a:pt x="2337664" y="449105"/>
                      <a:pt x="2337664" y="449105"/>
                      <a:pt x="2337664" y="449105"/>
                    </a:cubicBezTo>
                    <a:cubicBezTo>
                      <a:pt x="1992628" y="1126274"/>
                      <a:pt x="1992628" y="1126274"/>
                      <a:pt x="1992628" y="1126274"/>
                    </a:cubicBezTo>
                    <a:cubicBezTo>
                      <a:pt x="1746579" y="1609173"/>
                      <a:pt x="1154519" y="1796914"/>
                      <a:pt x="671619" y="1550864"/>
                    </a:cubicBezTo>
                    <a:lnTo>
                      <a:pt x="0" y="1208658"/>
                    </a:lnTo>
                    <a:cubicBezTo>
                      <a:pt x="342207" y="537039"/>
                      <a:pt x="342207" y="537039"/>
                      <a:pt x="342207" y="537039"/>
                    </a:cubicBezTo>
                    <a:cubicBezTo>
                      <a:pt x="511366" y="205046"/>
                      <a:pt x="845406" y="9938"/>
                      <a:pt x="1194581" y="37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sp>
            <p:nvSpPr>
              <p:cNvPr id="33" name="Freeform: Shape 125">
                <a:extLst>
                  <a:ext uri="{FF2B5EF4-FFF2-40B4-BE49-F238E27FC236}">
                    <a16:creationId xmlns:a16="http://schemas.microsoft.com/office/drawing/2014/main" id="{7262DCF9-E69B-51F8-1BEE-B7564A1E4AAC}"/>
                  </a:ext>
                </a:extLst>
              </p:cNvPr>
              <p:cNvSpPr>
                <a:spLocks/>
              </p:cNvSpPr>
              <p:nvPr/>
            </p:nvSpPr>
            <p:spPr bwMode="auto">
              <a:xfrm>
                <a:off x="6491628" y="2926276"/>
                <a:ext cx="2337664" cy="1209830"/>
              </a:xfrm>
              <a:custGeom>
                <a:avLst/>
                <a:gdLst>
                  <a:gd name="connsiteX0" fmla="*/ 2337664 w 2337664"/>
                  <a:gd name="connsiteY0" fmla="*/ 0 h 1209830"/>
                  <a:gd name="connsiteX1" fmla="*/ 1992629 w 2337664"/>
                  <a:gd name="connsiteY1" fmla="*/ 677170 h 1209830"/>
                  <a:gd name="connsiteX2" fmla="*/ 671619 w 2337664"/>
                  <a:gd name="connsiteY2" fmla="*/ 1101760 h 1209830"/>
                  <a:gd name="connsiteX3" fmla="*/ 0 w 2337664"/>
                  <a:gd name="connsiteY3" fmla="*/ 759553 h 1209830"/>
                  <a:gd name="connsiteX4" fmla="*/ 2337664 w 2337664"/>
                  <a:gd name="connsiteY4" fmla="*/ 0 h 12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4" h="1209830">
                    <a:moveTo>
                      <a:pt x="2337664" y="0"/>
                    </a:moveTo>
                    <a:cubicBezTo>
                      <a:pt x="2337664" y="0"/>
                      <a:pt x="2337664" y="0"/>
                      <a:pt x="1992629" y="677170"/>
                    </a:cubicBezTo>
                    <a:cubicBezTo>
                      <a:pt x="1746580" y="1160069"/>
                      <a:pt x="1154519" y="1347810"/>
                      <a:pt x="671619" y="1101760"/>
                    </a:cubicBezTo>
                    <a:cubicBezTo>
                      <a:pt x="671619" y="1101760"/>
                      <a:pt x="671619" y="1101760"/>
                      <a:pt x="0" y="759553"/>
                    </a:cubicBezTo>
                    <a:cubicBezTo>
                      <a:pt x="0" y="759553"/>
                      <a:pt x="0" y="759553"/>
                      <a:pt x="2337664"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grpSp>
        <p:grpSp>
          <p:nvGrpSpPr>
            <p:cNvPr id="11" name="Group 23">
              <a:extLst>
                <a:ext uri="{FF2B5EF4-FFF2-40B4-BE49-F238E27FC236}">
                  <a16:creationId xmlns:a16="http://schemas.microsoft.com/office/drawing/2014/main" id="{A125A986-7258-E4CF-4116-BA5873240BD6}"/>
                </a:ext>
              </a:extLst>
            </p:cNvPr>
            <p:cNvGrpSpPr/>
            <p:nvPr/>
          </p:nvGrpSpPr>
          <p:grpSpPr>
            <a:xfrm>
              <a:off x="9282414" y="5470493"/>
              <a:ext cx="2025108" cy="2361774"/>
              <a:chOff x="6212705" y="4147631"/>
              <a:chExt cx="1705075" cy="1988536"/>
            </a:xfrm>
            <a:solidFill>
              <a:srgbClr val="569938"/>
            </a:solidFill>
          </p:grpSpPr>
          <p:sp>
            <p:nvSpPr>
              <p:cNvPr id="30" name="Freeform: Shape 129">
                <a:extLst>
                  <a:ext uri="{FF2B5EF4-FFF2-40B4-BE49-F238E27FC236}">
                    <a16:creationId xmlns:a16="http://schemas.microsoft.com/office/drawing/2014/main" id="{D01C014E-A9F4-F472-FA17-6846DB81D400}"/>
                  </a:ext>
                </a:extLst>
              </p:cNvPr>
              <p:cNvSpPr>
                <a:spLocks/>
              </p:cNvSpPr>
              <p:nvPr/>
            </p:nvSpPr>
            <p:spPr bwMode="auto">
              <a:xfrm>
                <a:off x="6212706" y="4147632"/>
                <a:ext cx="1705074" cy="1988535"/>
              </a:xfrm>
              <a:custGeom>
                <a:avLst/>
                <a:gdLst>
                  <a:gd name="connsiteX0" fmla="*/ 130241 w 1705074"/>
                  <a:gd name="connsiteY0" fmla="*/ 0 h 1988535"/>
                  <a:gd name="connsiteX1" fmla="*/ 874736 w 1705074"/>
                  <a:gd name="connsiteY1" fmla="*/ 117916 h 1988535"/>
                  <a:gd name="connsiteX2" fmla="*/ 1692913 w 1705074"/>
                  <a:gd name="connsiteY2" fmla="*/ 1244040 h 1988535"/>
                  <a:gd name="connsiteX3" fmla="*/ 1574996 w 1705074"/>
                  <a:gd name="connsiteY3" fmla="*/ 1988535 h 1988535"/>
                  <a:gd name="connsiteX4" fmla="*/ 824348 w 1705074"/>
                  <a:gd name="connsiteY4" fmla="*/ 1869644 h 1988535"/>
                  <a:gd name="connsiteX5" fmla="*/ 12324 w 1705074"/>
                  <a:gd name="connsiteY5" fmla="*/ 744495 h 1988535"/>
                  <a:gd name="connsiteX6" fmla="*/ 130241 w 1705074"/>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074" h="1988535">
                    <a:moveTo>
                      <a:pt x="130241" y="0"/>
                    </a:moveTo>
                    <a:cubicBezTo>
                      <a:pt x="874736" y="117916"/>
                      <a:pt x="874736" y="117916"/>
                      <a:pt x="874736" y="117916"/>
                    </a:cubicBezTo>
                    <a:cubicBezTo>
                      <a:pt x="1410034" y="202699"/>
                      <a:pt x="1777695" y="708742"/>
                      <a:pt x="1692913" y="1244040"/>
                    </a:cubicBezTo>
                    <a:cubicBezTo>
                      <a:pt x="1574996" y="1988535"/>
                      <a:pt x="1574996" y="1988535"/>
                      <a:pt x="1574996" y="1988535"/>
                    </a:cubicBezTo>
                    <a:cubicBezTo>
                      <a:pt x="824348" y="1869644"/>
                      <a:pt x="824348" y="1869644"/>
                      <a:pt x="824348" y="1869644"/>
                    </a:cubicBezTo>
                    <a:cubicBezTo>
                      <a:pt x="289050" y="1784862"/>
                      <a:pt x="-72459" y="1279794"/>
                      <a:pt x="12324" y="744495"/>
                    </a:cubicBezTo>
                    <a:lnTo>
                      <a:pt x="130241"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sp>
            <p:nvSpPr>
              <p:cNvPr id="31" name="Freeform: Shape 124">
                <a:extLst>
                  <a:ext uri="{FF2B5EF4-FFF2-40B4-BE49-F238E27FC236}">
                    <a16:creationId xmlns:a16="http://schemas.microsoft.com/office/drawing/2014/main" id="{BDBB7889-E4DF-28E4-E5F0-424672903102}"/>
                  </a:ext>
                </a:extLst>
              </p:cNvPr>
              <p:cNvSpPr>
                <a:spLocks/>
              </p:cNvSpPr>
              <p:nvPr/>
            </p:nvSpPr>
            <p:spPr bwMode="auto">
              <a:xfrm>
                <a:off x="6212705" y="4147631"/>
                <a:ext cx="1574996" cy="1988535"/>
              </a:xfrm>
              <a:custGeom>
                <a:avLst/>
                <a:gdLst>
                  <a:gd name="connsiteX0" fmla="*/ 130241 w 1574996"/>
                  <a:gd name="connsiteY0" fmla="*/ 0 h 1988535"/>
                  <a:gd name="connsiteX1" fmla="*/ 1574996 w 1574996"/>
                  <a:gd name="connsiteY1" fmla="*/ 1988535 h 1988535"/>
                  <a:gd name="connsiteX2" fmla="*/ 824347 w 1574996"/>
                  <a:gd name="connsiteY2" fmla="*/ 1869645 h 1988535"/>
                  <a:gd name="connsiteX3" fmla="*/ 12324 w 1574996"/>
                  <a:gd name="connsiteY3" fmla="*/ 744496 h 1988535"/>
                  <a:gd name="connsiteX4" fmla="*/ 130241 w 1574996"/>
                  <a:gd name="connsiteY4" fmla="*/ 0 h 198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996" h="1988535">
                    <a:moveTo>
                      <a:pt x="130241" y="0"/>
                    </a:moveTo>
                    <a:cubicBezTo>
                      <a:pt x="130241" y="0"/>
                      <a:pt x="130241" y="0"/>
                      <a:pt x="1574996" y="1988535"/>
                    </a:cubicBezTo>
                    <a:cubicBezTo>
                      <a:pt x="1574996" y="1988535"/>
                      <a:pt x="1574996" y="1988535"/>
                      <a:pt x="824347" y="1869645"/>
                    </a:cubicBezTo>
                    <a:cubicBezTo>
                      <a:pt x="289050" y="1784862"/>
                      <a:pt x="-72459" y="1279794"/>
                      <a:pt x="12324" y="744496"/>
                    </a:cubicBezTo>
                    <a:cubicBezTo>
                      <a:pt x="12324" y="744496"/>
                      <a:pt x="12324" y="744496"/>
                      <a:pt x="13024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grpSp>
        <p:grpSp>
          <p:nvGrpSpPr>
            <p:cNvPr id="12" name="Group 24">
              <a:extLst>
                <a:ext uri="{FF2B5EF4-FFF2-40B4-BE49-F238E27FC236}">
                  <a16:creationId xmlns:a16="http://schemas.microsoft.com/office/drawing/2014/main" id="{C087C27A-C98C-89E1-3208-6D29284A6964}"/>
                </a:ext>
              </a:extLst>
            </p:cNvPr>
            <p:cNvGrpSpPr/>
            <p:nvPr/>
          </p:nvGrpSpPr>
          <p:grpSpPr>
            <a:xfrm>
              <a:off x="6989351" y="5472037"/>
              <a:ext cx="2026040" cy="2361774"/>
              <a:chOff x="4282021" y="4148930"/>
              <a:chExt cx="1705859" cy="1988536"/>
            </a:xfrm>
            <a:solidFill>
              <a:srgbClr val="569938"/>
            </a:solidFill>
          </p:grpSpPr>
          <p:sp>
            <p:nvSpPr>
              <p:cNvPr id="28" name="Freeform: Shape 128">
                <a:extLst>
                  <a:ext uri="{FF2B5EF4-FFF2-40B4-BE49-F238E27FC236}">
                    <a16:creationId xmlns:a16="http://schemas.microsoft.com/office/drawing/2014/main" id="{6E035715-16C2-4207-A1CC-4F38322AFD87}"/>
                  </a:ext>
                </a:extLst>
              </p:cNvPr>
              <p:cNvSpPr>
                <a:spLocks/>
              </p:cNvSpPr>
              <p:nvPr/>
            </p:nvSpPr>
            <p:spPr bwMode="auto">
              <a:xfrm>
                <a:off x="4282021" y="4148931"/>
                <a:ext cx="1705859" cy="1988535"/>
              </a:xfrm>
              <a:custGeom>
                <a:avLst/>
                <a:gdLst>
                  <a:gd name="connsiteX0" fmla="*/ 1575782 w 1705859"/>
                  <a:gd name="connsiteY0" fmla="*/ 0 h 1988535"/>
                  <a:gd name="connsiteX1" fmla="*/ 1693698 w 1705859"/>
                  <a:gd name="connsiteY1" fmla="*/ 744495 h 1988535"/>
                  <a:gd name="connsiteX2" fmla="*/ 875521 w 1705859"/>
                  <a:gd name="connsiteY2" fmla="*/ 1870619 h 1988535"/>
                  <a:gd name="connsiteX3" fmla="*/ 131026 w 1705859"/>
                  <a:gd name="connsiteY3" fmla="*/ 1988535 h 1988535"/>
                  <a:gd name="connsiteX4" fmla="*/ 12135 w 1705859"/>
                  <a:gd name="connsiteY4" fmla="*/ 1237887 h 1988535"/>
                  <a:gd name="connsiteX5" fmla="*/ 831287 w 1705859"/>
                  <a:gd name="connsiteY5" fmla="*/ 117916 h 1988535"/>
                  <a:gd name="connsiteX6" fmla="*/ 1575782 w 1705859"/>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859" h="1988535">
                    <a:moveTo>
                      <a:pt x="1575782" y="0"/>
                    </a:moveTo>
                    <a:cubicBezTo>
                      <a:pt x="1693698" y="744495"/>
                      <a:pt x="1693698" y="744495"/>
                      <a:pt x="1693698" y="744495"/>
                    </a:cubicBezTo>
                    <a:cubicBezTo>
                      <a:pt x="1778481" y="1279793"/>
                      <a:pt x="1410819" y="1785835"/>
                      <a:pt x="875521" y="1870619"/>
                    </a:cubicBezTo>
                    <a:cubicBezTo>
                      <a:pt x="131026" y="1988535"/>
                      <a:pt x="131026" y="1988535"/>
                      <a:pt x="131026" y="1988535"/>
                    </a:cubicBezTo>
                    <a:cubicBezTo>
                      <a:pt x="12135" y="1237887"/>
                      <a:pt x="12135" y="1237887"/>
                      <a:pt x="12135" y="1237887"/>
                    </a:cubicBezTo>
                    <a:cubicBezTo>
                      <a:pt x="-72647" y="702590"/>
                      <a:pt x="295988" y="202699"/>
                      <a:pt x="831287" y="117916"/>
                    </a:cubicBezTo>
                    <a:lnTo>
                      <a:pt x="1575782"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sp>
            <p:nvSpPr>
              <p:cNvPr id="29" name="Freeform: Shape 123">
                <a:extLst>
                  <a:ext uri="{FF2B5EF4-FFF2-40B4-BE49-F238E27FC236}">
                    <a16:creationId xmlns:a16="http://schemas.microsoft.com/office/drawing/2014/main" id="{75387713-9119-2FD4-A05C-6E4F98086AED}"/>
                  </a:ext>
                </a:extLst>
              </p:cNvPr>
              <p:cNvSpPr>
                <a:spLocks/>
              </p:cNvSpPr>
              <p:nvPr/>
            </p:nvSpPr>
            <p:spPr bwMode="auto">
              <a:xfrm>
                <a:off x="4282021" y="4148930"/>
                <a:ext cx="1575781" cy="1988536"/>
              </a:xfrm>
              <a:custGeom>
                <a:avLst/>
                <a:gdLst>
                  <a:gd name="connsiteX0" fmla="*/ 1575781 w 1575781"/>
                  <a:gd name="connsiteY0" fmla="*/ 0 h 1988536"/>
                  <a:gd name="connsiteX1" fmla="*/ 131026 w 1575781"/>
                  <a:gd name="connsiteY1" fmla="*/ 1988536 h 1988536"/>
                  <a:gd name="connsiteX2" fmla="*/ 12135 w 1575781"/>
                  <a:gd name="connsiteY2" fmla="*/ 1237887 h 1988536"/>
                  <a:gd name="connsiteX3" fmla="*/ 831287 w 1575781"/>
                  <a:gd name="connsiteY3" fmla="*/ 117917 h 1988536"/>
                  <a:gd name="connsiteX4" fmla="*/ 1575781 w 1575781"/>
                  <a:gd name="connsiteY4" fmla="*/ 0 h 198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781" h="1988536">
                    <a:moveTo>
                      <a:pt x="1575781" y="0"/>
                    </a:moveTo>
                    <a:cubicBezTo>
                      <a:pt x="1575781" y="0"/>
                      <a:pt x="1575781" y="0"/>
                      <a:pt x="131026" y="1988536"/>
                    </a:cubicBezTo>
                    <a:cubicBezTo>
                      <a:pt x="131026" y="1988536"/>
                      <a:pt x="131026" y="1988536"/>
                      <a:pt x="12135" y="1237887"/>
                    </a:cubicBezTo>
                    <a:cubicBezTo>
                      <a:pt x="-72648" y="702590"/>
                      <a:pt x="295988" y="202700"/>
                      <a:pt x="831287" y="117917"/>
                    </a:cubicBezTo>
                    <a:cubicBezTo>
                      <a:pt x="831287" y="117917"/>
                      <a:pt x="831287" y="117917"/>
                      <a:pt x="157578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000" noProof="0" dirty="0">
                  <a:latin typeface="+mj-lt"/>
                </a:endParaRPr>
              </a:p>
            </p:txBody>
          </p:sp>
        </p:grpSp>
        <p:grpSp>
          <p:nvGrpSpPr>
            <p:cNvPr id="14" name="Group 133">
              <a:extLst>
                <a:ext uri="{FF2B5EF4-FFF2-40B4-BE49-F238E27FC236}">
                  <a16:creationId xmlns:a16="http://schemas.microsoft.com/office/drawing/2014/main" id="{5F0F0CE8-3FD8-3B95-D58E-957637A5E97C}"/>
                </a:ext>
              </a:extLst>
            </p:cNvPr>
            <p:cNvGrpSpPr/>
            <p:nvPr/>
          </p:nvGrpSpPr>
          <p:grpSpPr>
            <a:xfrm>
              <a:off x="7876995" y="3839187"/>
              <a:ext cx="2541882" cy="2471078"/>
              <a:chOff x="6345237" y="4948237"/>
              <a:chExt cx="1027113" cy="1028700"/>
            </a:xfrm>
            <a:effectLst>
              <a:outerShdw blurRad="431800" dist="292100" dir="3000000" sx="102000" sy="102000" algn="tl" rotWithShape="0">
                <a:prstClr val="black">
                  <a:alpha val="40000"/>
                </a:prstClr>
              </a:outerShdw>
            </a:effectLst>
          </p:grpSpPr>
          <p:sp>
            <p:nvSpPr>
              <p:cNvPr id="26" name="Oval 56">
                <a:extLst>
                  <a:ext uri="{FF2B5EF4-FFF2-40B4-BE49-F238E27FC236}">
                    <a16:creationId xmlns:a16="http://schemas.microsoft.com/office/drawing/2014/main" id="{73645BFF-196A-2743-3583-9BCE094CA3D1}"/>
                  </a:ext>
                </a:extLst>
              </p:cNvPr>
              <p:cNvSpPr>
                <a:spLocks noChangeArrowheads="1"/>
              </p:cNvSpPr>
              <p:nvPr/>
            </p:nvSpPr>
            <p:spPr bwMode="auto">
              <a:xfrm>
                <a:off x="6345237" y="4948237"/>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102870" tIns="51435" rIns="102870" bIns="51435" numCol="1" anchor="t" anchorCtr="0" compatLnSpc="1">
                <a:prstTxWarp prst="textNoShape">
                  <a:avLst/>
                </a:prstTxWarp>
              </a:bodyPr>
              <a:lstStyle/>
              <a:p>
                <a:endParaRPr lang="en-GB" noProof="0" dirty="0">
                  <a:solidFill>
                    <a:schemeClr val="tx1">
                      <a:lumMod val="75000"/>
                      <a:lumOff val="25000"/>
                    </a:schemeClr>
                  </a:solidFill>
                  <a:latin typeface="+mj-lt"/>
                </a:endParaRPr>
              </a:p>
            </p:txBody>
          </p:sp>
          <p:sp>
            <p:nvSpPr>
              <p:cNvPr id="27" name="Oval 57">
                <a:extLst>
                  <a:ext uri="{FF2B5EF4-FFF2-40B4-BE49-F238E27FC236}">
                    <a16:creationId xmlns:a16="http://schemas.microsoft.com/office/drawing/2014/main" id="{CFC0654B-AEAD-3632-1A09-F0F42F46223E}"/>
                  </a:ext>
                </a:extLst>
              </p:cNvPr>
              <p:cNvSpPr>
                <a:spLocks noChangeArrowheads="1"/>
              </p:cNvSpPr>
              <p:nvPr/>
            </p:nvSpPr>
            <p:spPr bwMode="auto">
              <a:xfrm>
                <a:off x="6359543" y="4962543"/>
                <a:ext cx="998503" cy="1000090"/>
              </a:xfrm>
              <a:prstGeom prst="ellipse">
                <a:avLst/>
              </a:prstGeom>
              <a:gradFill flip="none" rotWithShape="1">
                <a:gsLst>
                  <a:gs pos="0">
                    <a:schemeClr val="bg1">
                      <a:lumMod val="95000"/>
                    </a:schemeClr>
                  </a:gs>
                  <a:gs pos="100000">
                    <a:schemeClr val="bg1"/>
                  </a:gs>
                </a:gsLst>
                <a:lin ang="0" scaled="1"/>
                <a:tileRect/>
              </a:gradFill>
              <a:ln>
                <a:noFill/>
              </a:ln>
            </p:spPr>
            <p:txBody>
              <a:bodyPr vert="horz" wrap="square" lIns="0" tIns="0" rIns="0" bIns="0" numCol="1" anchor="ctr" anchorCtr="0" compatLnSpc="1">
                <a:prstTxWarp prst="textNoShape">
                  <a:avLst/>
                </a:prstTxWarp>
              </a:bodyPr>
              <a:lstStyle/>
              <a:p>
                <a:pPr algn="ctr"/>
                <a:endParaRPr lang="en-GB" b="1" noProof="0" dirty="0">
                  <a:latin typeface="+mj-lt"/>
                </a:endParaRPr>
              </a:p>
            </p:txBody>
          </p:sp>
        </p:grpSp>
        <p:sp>
          <p:nvSpPr>
            <p:cNvPr id="15" name="TextBox 14">
              <a:extLst>
                <a:ext uri="{FF2B5EF4-FFF2-40B4-BE49-F238E27FC236}">
                  <a16:creationId xmlns:a16="http://schemas.microsoft.com/office/drawing/2014/main" id="{7AF37CD5-F743-FDBF-93D6-5564E0E62E93}"/>
                </a:ext>
              </a:extLst>
            </p:cNvPr>
            <p:cNvSpPr txBox="1"/>
            <p:nvPr/>
          </p:nvSpPr>
          <p:spPr>
            <a:xfrm>
              <a:off x="10617987" y="3929944"/>
              <a:ext cx="2530416" cy="871592"/>
            </a:xfrm>
            <a:prstGeom prst="rect">
              <a:avLst/>
            </a:prstGeom>
            <a:noFill/>
          </p:spPr>
          <p:txBody>
            <a:bodyPr wrap="square" lIns="0" tIns="0" rIns="0" bIns="0" anchor="ctr">
              <a:spAutoFit/>
            </a:bodyPr>
            <a:lstStyle/>
            <a:p>
              <a:pPr>
                <a:spcAft>
                  <a:spcPts val="675"/>
                </a:spcAft>
              </a:pPr>
              <a:r>
                <a:rPr lang="en-GB" sz="4800" b="1" noProof="0" dirty="0">
                  <a:latin typeface="+mj-lt"/>
                  <a:cs typeface="Mongolian Baiti" panose="03000500000000000000" pitchFamily="66" charset="0"/>
                </a:rPr>
                <a:t>02</a:t>
              </a:r>
            </a:p>
          </p:txBody>
        </p:sp>
        <p:sp>
          <p:nvSpPr>
            <p:cNvPr id="16" name="TextBox 15">
              <a:extLst>
                <a:ext uri="{FF2B5EF4-FFF2-40B4-BE49-F238E27FC236}">
                  <a16:creationId xmlns:a16="http://schemas.microsoft.com/office/drawing/2014/main" id="{DC611F4A-61C0-A2E9-C748-0462E6C020DC}"/>
                </a:ext>
              </a:extLst>
            </p:cNvPr>
            <p:cNvSpPr txBox="1"/>
            <p:nvPr/>
          </p:nvSpPr>
          <p:spPr>
            <a:xfrm>
              <a:off x="8703780" y="2473216"/>
              <a:ext cx="3055718" cy="871592"/>
            </a:xfrm>
            <a:prstGeom prst="rect">
              <a:avLst/>
            </a:prstGeom>
            <a:noFill/>
          </p:spPr>
          <p:txBody>
            <a:bodyPr wrap="square" lIns="0" tIns="0" rIns="0" bIns="0" anchor="ctr">
              <a:spAutoFit/>
            </a:bodyPr>
            <a:lstStyle/>
            <a:p>
              <a:pPr>
                <a:spcAft>
                  <a:spcPts val="675"/>
                </a:spcAft>
              </a:pPr>
              <a:r>
                <a:rPr lang="en-GB" sz="4800" b="1" noProof="0" dirty="0">
                  <a:latin typeface="+mj-lt"/>
                  <a:cs typeface="Mongolian Baiti" panose="03000500000000000000" pitchFamily="66" charset="0"/>
                </a:rPr>
                <a:t>01</a:t>
              </a:r>
            </a:p>
          </p:txBody>
        </p:sp>
        <p:sp>
          <p:nvSpPr>
            <p:cNvPr id="17" name="TextBox 16">
              <a:extLst>
                <a:ext uri="{FF2B5EF4-FFF2-40B4-BE49-F238E27FC236}">
                  <a16:creationId xmlns:a16="http://schemas.microsoft.com/office/drawing/2014/main" id="{410FE30A-7BC6-E86E-FED1-D12EA7247AF5}"/>
                </a:ext>
              </a:extLst>
            </p:cNvPr>
            <p:cNvSpPr txBox="1"/>
            <p:nvPr/>
          </p:nvSpPr>
          <p:spPr>
            <a:xfrm>
              <a:off x="9778662" y="6304518"/>
              <a:ext cx="3055718" cy="871592"/>
            </a:xfrm>
            <a:prstGeom prst="rect">
              <a:avLst/>
            </a:prstGeom>
            <a:noFill/>
          </p:spPr>
          <p:txBody>
            <a:bodyPr wrap="square" lIns="0" tIns="0" rIns="0" bIns="0" anchor="ctr">
              <a:spAutoFit/>
            </a:bodyPr>
            <a:lstStyle/>
            <a:p>
              <a:pPr>
                <a:spcAft>
                  <a:spcPts val="675"/>
                </a:spcAft>
              </a:pPr>
              <a:r>
                <a:rPr lang="en-GB" sz="4800" b="1" noProof="0" dirty="0">
                  <a:latin typeface="+mj-lt"/>
                  <a:cs typeface="Mongolian Baiti" panose="03000500000000000000" pitchFamily="66" charset="0"/>
                </a:rPr>
                <a:t>03</a:t>
              </a:r>
            </a:p>
          </p:txBody>
        </p:sp>
        <p:sp>
          <p:nvSpPr>
            <p:cNvPr id="18" name="TextBox 17">
              <a:extLst>
                <a:ext uri="{FF2B5EF4-FFF2-40B4-BE49-F238E27FC236}">
                  <a16:creationId xmlns:a16="http://schemas.microsoft.com/office/drawing/2014/main" id="{C1922526-B52D-D410-A848-3F6884FAF945}"/>
                </a:ext>
              </a:extLst>
            </p:cNvPr>
            <p:cNvSpPr txBox="1"/>
            <p:nvPr/>
          </p:nvSpPr>
          <p:spPr>
            <a:xfrm flipH="1">
              <a:off x="5021189" y="3929968"/>
              <a:ext cx="2530416" cy="871592"/>
            </a:xfrm>
            <a:prstGeom prst="rect">
              <a:avLst/>
            </a:prstGeom>
            <a:noFill/>
          </p:spPr>
          <p:txBody>
            <a:bodyPr wrap="square" lIns="0" tIns="0" rIns="0" bIns="0" anchor="ctr">
              <a:spAutoFit/>
            </a:bodyPr>
            <a:lstStyle/>
            <a:p>
              <a:pPr algn="r">
                <a:spcAft>
                  <a:spcPts val="675"/>
                </a:spcAft>
              </a:pPr>
              <a:r>
                <a:rPr lang="en-GB" sz="4800" b="1" noProof="0" dirty="0">
                  <a:latin typeface="+mj-lt"/>
                  <a:cs typeface="Mongolian Baiti" panose="03000500000000000000" pitchFamily="66" charset="0"/>
                </a:rPr>
                <a:t>05</a:t>
              </a:r>
            </a:p>
          </p:txBody>
        </p:sp>
        <p:sp>
          <p:nvSpPr>
            <p:cNvPr id="19" name="TextBox 18">
              <a:extLst>
                <a:ext uri="{FF2B5EF4-FFF2-40B4-BE49-F238E27FC236}">
                  <a16:creationId xmlns:a16="http://schemas.microsoft.com/office/drawing/2014/main" id="{216ADB62-A179-8F8B-6A38-A47B5B37F733}"/>
                </a:ext>
              </a:extLst>
            </p:cNvPr>
            <p:cNvSpPr txBox="1"/>
            <p:nvPr/>
          </p:nvSpPr>
          <p:spPr>
            <a:xfrm flipH="1">
              <a:off x="5258316" y="6342975"/>
              <a:ext cx="3055718" cy="871592"/>
            </a:xfrm>
            <a:prstGeom prst="rect">
              <a:avLst/>
            </a:prstGeom>
            <a:noFill/>
          </p:spPr>
          <p:txBody>
            <a:bodyPr wrap="square" lIns="0" tIns="0" rIns="0" bIns="0" anchor="ctr">
              <a:spAutoFit/>
            </a:bodyPr>
            <a:lstStyle/>
            <a:p>
              <a:pPr algn="r">
                <a:spcAft>
                  <a:spcPts val="675"/>
                </a:spcAft>
              </a:pPr>
              <a:r>
                <a:rPr lang="en-GB" sz="4800" b="1" noProof="0" dirty="0">
                  <a:latin typeface="+mj-lt"/>
                  <a:cs typeface="Mongolian Baiti" panose="03000500000000000000" pitchFamily="66" charset="0"/>
                </a:rPr>
                <a:t>04</a:t>
              </a:r>
            </a:p>
          </p:txBody>
        </p:sp>
        <p:sp>
          <p:nvSpPr>
            <p:cNvPr id="20" name="TextBox 19">
              <a:extLst>
                <a:ext uri="{FF2B5EF4-FFF2-40B4-BE49-F238E27FC236}">
                  <a16:creationId xmlns:a16="http://schemas.microsoft.com/office/drawing/2014/main" id="{3FD6B93E-2063-773D-2207-72FB3AB64A55}"/>
                </a:ext>
              </a:extLst>
            </p:cNvPr>
            <p:cNvSpPr txBox="1"/>
            <p:nvPr/>
          </p:nvSpPr>
          <p:spPr>
            <a:xfrm>
              <a:off x="7756172" y="420818"/>
              <a:ext cx="6850243" cy="1089490"/>
            </a:xfrm>
            <a:prstGeom prst="rect">
              <a:avLst/>
            </a:prstGeom>
            <a:noFill/>
          </p:spPr>
          <p:txBody>
            <a:bodyPr wrap="square">
              <a:spAutoFit/>
            </a:bodyPr>
            <a:lstStyle/>
            <a:p>
              <a:pPr algn="l"/>
              <a:r>
                <a:rPr lang="en-GB" b="1" noProof="0" dirty="0">
                  <a:latin typeface="+mj-lt"/>
                </a:rPr>
                <a:t>Ευθύνη</a:t>
              </a:r>
              <a:r>
                <a:rPr lang="en-GB" noProof="0" dirty="0">
                  <a:latin typeface="+mj-lt"/>
                </a:rPr>
                <a:t>: Ανάληψη ευθύνης για όλες τις επιπτώσεις, σκόπιμες ή ακούσιες, που προκύπτουν από τις δραστηριότητες του οργανισμού.</a:t>
              </a:r>
            </a:p>
          </p:txBody>
        </p:sp>
        <p:sp>
          <p:nvSpPr>
            <p:cNvPr id="21" name="TextBox 20">
              <a:extLst>
                <a:ext uri="{FF2B5EF4-FFF2-40B4-BE49-F238E27FC236}">
                  <a16:creationId xmlns:a16="http://schemas.microsoft.com/office/drawing/2014/main" id="{A5835688-4C60-5A49-BD75-B235EAACF356}"/>
                </a:ext>
              </a:extLst>
            </p:cNvPr>
            <p:cNvSpPr txBox="1"/>
            <p:nvPr/>
          </p:nvSpPr>
          <p:spPr>
            <a:xfrm>
              <a:off x="12390118" y="3479462"/>
              <a:ext cx="5135881" cy="1089490"/>
            </a:xfrm>
            <a:prstGeom prst="rect">
              <a:avLst/>
            </a:prstGeom>
            <a:noFill/>
          </p:spPr>
          <p:txBody>
            <a:bodyPr wrap="square">
              <a:spAutoFit/>
            </a:bodyPr>
            <a:lstStyle/>
            <a:p>
              <a:pPr algn="l"/>
              <a:r>
                <a:rPr lang="en-GB" b="1" noProof="0" dirty="0">
                  <a:latin typeface="+mj-lt"/>
                </a:rPr>
                <a:t>Μακροπρόθεσμο όφελος</a:t>
              </a:r>
              <a:r>
                <a:rPr lang="en-GB" noProof="0" dirty="0">
                  <a:latin typeface="+mj-lt"/>
                </a:rPr>
                <a:t>: Εργασία με στόχο τη διαρκή ευημερία της επιχείρησης, της κοινωνίας και του περιβάλλοντος.</a:t>
              </a:r>
            </a:p>
          </p:txBody>
        </p:sp>
        <p:sp>
          <p:nvSpPr>
            <p:cNvPr id="22" name="TextBox 21">
              <a:extLst>
                <a:ext uri="{FF2B5EF4-FFF2-40B4-BE49-F238E27FC236}">
                  <a16:creationId xmlns:a16="http://schemas.microsoft.com/office/drawing/2014/main" id="{68ED18D6-5E7C-91D5-AAD9-88BE577CA692}"/>
                </a:ext>
              </a:extLst>
            </p:cNvPr>
            <p:cNvSpPr txBox="1"/>
            <p:nvPr/>
          </p:nvSpPr>
          <p:spPr>
            <a:xfrm>
              <a:off x="9774853" y="7858731"/>
              <a:ext cx="6608146" cy="1743185"/>
            </a:xfrm>
            <a:prstGeom prst="rect">
              <a:avLst/>
            </a:prstGeom>
            <a:noFill/>
          </p:spPr>
          <p:txBody>
            <a:bodyPr wrap="square">
              <a:spAutoFit/>
            </a:bodyPr>
            <a:lstStyle/>
            <a:p>
              <a:pPr algn="l"/>
              <a:r>
                <a:rPr lang="en-GB" b="1" noProof="0" dirty="0">
                  <a:latin typeface="+mj-lt"/>
                </a:rPr>
                <a:t>Δημιουργία αξίας χωρίς αποκλεισμούς</a:t>
              </a:r>
              <a:r>
                <a:rPr lang="en-GB" noProof="0" dirty="0">
                  <a:latin typeface="+mj-lt"/>
                </a:rPr>
                <a:t>: Δημιουργία αξίας για όλους τους ενδιαφερόμενους, συμπεριλαμβανομένων των εργαζομένων, των πελατών, των προμηθευτών, των συνεργατών, των κοινοτήτων, των επόμενων γενεών και των οικοσυστημάτων. </a:t>
              </a:r>
            </a:p>
          </p:txBody>
        </p:sp>
        <p:sp>
          <p:nvSpPr>
            <p:cNvPr id="23" name="TextBox 22">
              <a:extLst>
                <a:ext uri="{FF2B5EF4-FFF2-40B4-BE49-F238E27FC236}">
                  <a16:creationId xmlns:a16="http://schemas.microsoft.com/office/drawing/2014/main" id="{6C4D013B-E93E-D7CC-A3E1-15656B5413ED}"/>
                </a:ext>
              </a:extLst>
            </p:cNvPr>
            <p:cNvSpPr txBox="1"/>
            <p:nvPr/>
          </p:nvSpPr>
          <p:spPr>
            <a:xfrm>
              <a:off x="624351" y="7872767"/>
              <a:ext cx="7743665" cy="2070031"/>
            </a:xfrm>
            <a:prstGeom prst="rect">
              <a:avLst/>
            </a:prstGeom>
            <a:noFill/>
          </p:spPr>
          <p:txBody>
            <a:bodyPr wrap="square">
              <a:spAutoFit/>
            </a:bodyPr>
            <a:lstStyle/>
            <a:p>
              <a:pPr algn="r"/>
              <a:r>
                <a:rPr lang="en-GB" b="1" noProof="0" dirty="0">
                  <a:latin typeface="+mj-lt"/>
                </a:rPr>
                <a:t>Σεβασμός και αμοιβαιότητα </a:t>
              </a:r>
              <a:r>
                <a:rPr lang="en-GB" noProof="0" dirty="0">
                  <a:latin typeface="+mj-lt"/>
                </a:rPr>
                <a:t>των</a:t>
              </a:r>
              <a:r>
                <a:rPr lang="en-GB" b="1" noProof="0" dirty="0">
                  <a:latin typeface="+mj-lt"/>
                </a:rPr>
                <a:t> ενδιαφερόμενων μερών</a:t>
              </a:r>
              <a:r>
                <a:rPr lang="en-GB" noProof="0" dirty="0">
                  <a:latin typeface="+mj-lt"/>
                </a:rPr>
                <a:t>: Αναγνώριση και ανταπόκριση στις ανάγκες, τα συμφέροντα και τις συνεισφορές όλων των ομάδων ενδιαφερόμενων μερών, διασφαλίζοντας παράλληλα την δίκαιη κατανομή της αξίας μεταξύ των εργαζομένων, των συνεργατών, των κοινοτήτων και των οικοσυστημάτων.</a:t>
              </a:r>
            </a:p>
          </p:txBody>
        </p:sp>
        <p:sp>
          <p:nvSpPr>
            <p:cNvPr id="24" name="TextBox 23">
              <a:extLst>
                <a:ext uri="{FF2B5EF4-FFF2-40B4-BE49-F238E27FC236}">
                  <a16:creationId xmlns:a16="http://schemas.microsoft.com/office/drawing/2014/main" id="{691E5FFA-BEAE-FF34-194D-D5E9D9FEF370}"/>
                </a:ext>
              </a:extLst>
            </p:cNvPr>
            <p:cNvSpPr txBox="1"/>
            <p:nvPr/>
          </p:nvSpPr>
          <p:spPr>
            <a:xfrm>
              <a:off x="1066801" y="2705931"/>
              <a:ext cx="4935010" cy="2070031"/>
            </a:xfrm>
            <a:prstGeom prst="rect">
              <a:avLst/>
            </a:prstGeom>
            <a:noFill/>
          </p:spPr>
          <p:txBody>
            <a:bodyPr wrap="square">
              <a:spAutoFit/>
            </a:bodyPr>
            <a:lstStyle/>
            <a:p>
              <a:pPr algn="r"/>
              <a:r>
                <a:rPr lang="en-GB" b="1" noProof="0" dirty="0">
                  <a:latin typeface="+mj-lt"/>
                </a:rPr>
                <a:t>Συστημική συνεργασία</a:t>
              </a:r>
              <a:r>
                <a:rPr lang="en-GB" noProof="0" dirty="0">
                  <a:latin typeface="+mj-lt"/>
                </a:rPr>
                <a:t>: Συνεργασία με όλους τους φορείς, συμπεριλαμβανομένων των ανταγωνιστών, της κοινωνίας των πολιτών και της φύσης, για την αντιμετώπιση σύνθετων συστημικών προκλήσεων.</a:t>
              </a:r>
            </a:p>
          </p:txBody>
        </p:sp>
        <p:sp>
          <p:nvSpPr>
            <p:cNvPr id="25" name="TextBox 24">
              <a:extLst>
                <a:ext uri="{FF2B5EF4-FFF2-40B4-BE49-F238E27FC236}">
                  <a16:creationId xmlns:a16="http://schemas.microsoft.com/office/drawing/2014/main" id="{B8121EA3-67E1-FA11-0916-8AEEC5DF38C3}"/>
                </a:ext>
              </a:extLst>
            </p:cNvPr>
            <p:cNvSpPr txBox="1"/>
            <p:nvPr/>
          </p:nvSpPr>
          <p:spPr>
            <a:xfrm>
              <a:off x="7756172" y="4418235"/>
              <a:ext cx="2775657" cy="1561602"/>
            </a:xfrm>
            <a:prstGeom prst="rect">
              <a:avLst/>
            </a:prstGeom>
            <a:noFill/>
          </p:spPr>
          <p:txBody>
            <a:bodyPr wrap="square">
              <a:spAutoFit/>
            </a:bodyPr>
            <a:lstStyle/>
            <a:p>
              <a:pPr algn="ctr"/>
              <a:r>
                <a:rPr lang="en-GB" sz="2000" b="1" noProof="0" dirty="0">
                  <a:latin typeface="+mj-lt"/>
                </a:rPr>
                <a:t>Αρχές αναγεννητικής επιχειρηματικής δραστηριότητας</a:t>
              </a:r>
            </a:p>
          </p:txBody>
        </p:sp>
      </p:grpSp>
    </p:spTree>
    <p:extLst>
      <p:ext uri="{BB962C8B-B14F-4D97-AF65-F5344CB8AC3E}">
        <p14:creationId xmlns:p14="http://schemas.microsoft.com/office/powerpoint/2010/main" val="3145957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2745-1F59-6AF3-47F7-42888DF451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A3B73B-F6A4-CC88-DC9B-8311AC2A68C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9171A6-F754-37BE-13CC-34D2B409638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52F0CEE-EE11-DB31-9120-ED4519C3997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Τι είναι τα αναγεννητικά επιχειρηματικά μοντέλα;</a:t>
            </a:r>
          </a:p>
        </p:txBody>
      </p:sp>
      <p:sp>
        <p:nvSpPr>
          <p:cNvPr id="6" name="TextBox 5">
            <a:extLst>
              <a:ext uri="{FF2B5EF4-FFF2-40B4-BE49-F238E27FC236}">
                <a16:creationId xmlns:a16="http://schemas.microsoft.com/office/drawing/2014/main" id="{BA5FF921-9025-7EEE-F3C4-218DC93FBAB3}"/>
              </a:ext>
            </a:extLst>
          </p:cNvPr>
          <p:cNvSpPr txBox="1"/>
          <p:nvPr/>
        </p:nvSpPr>
        <p:spPr>
          <a:xfrm>
            <a:off x="389021" y="3924300"/>
            <a:ext cx="12336379" cy="514256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Ευθυγράμμιση δημιουργικών, οικονομικών, κοινωνικών και περιβαλλοντικών στόχων</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Προχωρήστε πέρα από την επιβίωση και τη βιωσιμότητα </a:t>
            </a:r>
            <a:r>
              <a:rPr lang="en-GB" sz="3200" b="1" kern="100" noProof="0" dirty="0">
                <a:solidFill>
                  <a:srgbClr val="FF0000"/>
                </a:solidFill>
                <a:latin typeface="+mj-lt"/>
                <a:cs typeface="Times New Roman" panose="02020603050405020304" pitchFamily="18" charset="0"/>
              </a:rPr>
              <a:t>→ </a:t>
            </a:r>
            <a:r>
              <a:rPr lang="en-GB" sz="3200" kern="100" noProof="0" dirty="0">
                <a:latin typeface="+mj-lt"/>
                <a:cs typeface="Times New Roman" panose="02020603050405020304" pitchFamily="18" charset="0"/>
              </a:rPr>
              <a:t>προς τη θετική συμβολή</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Εφαρμόστε αναγεννητικές αρχές σε όλα τα μέρη του μοντέλου</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200" kern="100" noProof="0" dirty="0">
                <a:latin typeface="+mj-lt"/>
                <a:cs typeface="Times New Roman" panose="02020603050405020304" pitchFamily="18" charset="0"/>
              </a:rPr>
              <a:t>Μπορούν να χρησιμοποιηθούν από μεμονωμένους καλλιτέχνες, συλλογικότητες ή ιδρύματα</a:t>
            </a:r>
          </a:p>
        </p:txBody>
      </p:sp>
      <p:pic>
        <p:nvPicPr>
          <p:cNvPr id="7" name="Γραφικό 6">
            <a:extLst>
              <a:ext uri="{FF2B5EF4-FFF2-40B4-BE49-F238E27FC236}">
                <a16:creationId xmlns:a16="http://schemas.microsoft.com/office/drawing/2014/main" id="{3FCA8A1D-A382-10EB-6DA9-CBBA4ED51C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3619500"/>
            <a:ext cx="4648200" cy="4474614"/>
          </a:xfrm>
          <a:prstGeom prst="rect">
            <a:avLst/>
          </a:prstGeom>
        </p:spPr>
      </p:pic>
    </p:spTree>
    <p:extLst>
      <p:ext uri="{BB962C8B-B14F-4D97-AF65-F5344CB8AC3E}">
        <p14:creationId xmlns:p14="http://schemas.microsoft.com/office/powerpoint/2010/main" val="2313718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6C66-2041-D017-7004-309D3FD41E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029C39-B856-CFCC-3C3F-B6CFF0B27F4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E984BE-BB6C-A738-2851-7AD73388801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5A2D08-27A3-A578-F251-DAB5CC7271F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Τι είναι τα αναγεννητικά επιχειρηματικά μοντέλα;</a:t>
            </a:r>
          </a:p>
        </p:txBody>
      </p:sp>
      <p:sp>
        <p:nvSpPr>
          <p:cNvPr id="8" name="TextBox 7">
            <a:extLst>
              <a:ext uri="{FF2B5EF4-FFF2-40B4-BE49-F238E27FC236}">
                <a16:creationId xmlns:a16="http://schemas.microsoft.com/office/drawing/2014/main" id="{1E12EB15-A5B4-5AFA-48D6-4A292DB7E980}"/>
              </a:ext>
            </a:extLst>
          </p:cNvPr>
          <p:cNvSpPr txBox="1"/>
          <p:nvPr/>
        </p:nvSpPr>
        <p:spPr>
          <a:xfrm>
            <a:off x="685800" y="3925509"/>
            <a:ext cx="9067800" cy="3862596"/>
          </a:xfrm>
          <a:prstGeom prst="rect">
            <a:avLst/>
          </a:prstGeom>
          <a:noFill/>
        </p:spPr>
        <p:txBody>
          <a:bodyPr wrap="square">
            <a:spAutoFit/>
          </a:bodyPr>
          <a:lstStyle/>
          <a:p>
            <a:r>
              <a:rPr lang="en-GB" sz="3500" kern="0" noProof="0" dirty="0">
                <a:effectLst/>
                <a:latin typeface="Calibri" panose="020F0502020204030204" pitchFamily="34" charset="0"/>
                <a:ea typeface="Arial" panose="020B0604020202020204" pitchFamily="34" charset="0"/>
              </a:rPr>
              <a:t>Ο σχεδιασμός ενός αναγεννητικού επιχειρηματικού μοντέλου απαιτεί </a:t>
            </a:r>
            <a:r>
              <a:rPr lang="en-GB" sz="3500" b="1" kern="0" noProof="0" dirty="0">
                <a:solidFill>
                  <a:srgbClr val="3F6031"/>
                </a:solidFill>
                <a:effectLst/>
                <a:latin typeface="Calibri" panose="020F0502020204030204" pitchFamily="34" charset="0"/>
                <a:ea typeface="Arial" panose="020B0604020202020204" pitchFamily="34" charset="0"/>
              </a:rPr>
              <a:t>σαφήνεια ως προς τον σκοπό</a:t>
            </a:r>
            <a:r>
              <a:rPr lang="en-GB" sz="3500" kern="0" noProof="0" dirty="0">
                <a:effectLst/>
                <a:latin typeface="Calibri" panose="020F0502020204030204" pitchFamily="34" charset="0"/>
                <a:ea typeface="Arial" panose="020B0604020202020204" pitchFamily="34" charset="0"/>
              </a:rPr>
              <a:t>, </a:t>
            </a:r>
            <a:r>
              <a:rPr lang="en-GB" sz="3500" b="1" kern="0" noProof="0" dirty="0">
                <a:solidFill>
                  <a:srgbClr val="3F6031"/>
                </a:solidFill>
                <a:effectLst/>
                <a:latin typeface="Calibri" panose="020F0502020204030204" pitchFamily="34" charset="0"/>
                <a:ea typeface="Arial" panose="020B0604020202020204" pitchFamily="34" charset="0"/>
              </a:rPr>
              <a:t>συντονισμό σε όλες τις λειτουργίες </a:t>
            </a:r>
            <a:r>
              <a:rPr lang="en-GB" sz="3500" kern="0" noProof="0" dirty="0">
                <a:effectLst/>
                <a:latin typeface="Calibri" panose="020F0502020204030204" pitchFamily="34" charset="0"/>
                <a:ea typeface="Arial" panose="020B0604020202020204" pitchFamily="34" charset="0"/>
              </a:rPr>
              <a:t>και </a:t>
            </a:r>
            <a:r>
              <a:rPr lang="en-GB" sz="3500" b="1" kern="0" noProof="0" dirty="0">
                <a:solidFill>
                  <a:srgbClr val="3F6031"/>
                </a:solidFill>
                <a:effectLst/>
                <a:latin typeface="Calibri" panose="020F0502020204030204" pitchFamily="34" charset="0"/>
                <a:ea typeface="Arial" panose="020B0604020202020204" pitchFamily="34" charset="0"/>
              </a:rPr>
              <a:t>δέσμευση σε μακροπρόθεσμη συστημική σκέψη</a:t>
            </a:r>
            <a:r>
              <a:rPr lang="en-GB" sz="3500" kern="0" noProof="0" dirty="0">
                <a:effectLst/>
                <a:latin typeface="Calibri" panose="020F0502020204030204" pitchFamily="34" charset="0"/>
                <a:ea typeface="Arial" panose="020B0604020202020204" pitchFamily="34" charset="0"/>
              </a:rPr>
              <a:t>. </a:t>
            </a:r>
          </a:p>
          <a:p>
            <a:endParaRPr lang="en-GB" sz="3500" kern="0" noProof="0" dirty="0">
              <a:latin typeface="Calibri" panose="020F0502020204030204" pitchFamily="34" charset="0"/>
              <a:ea typeface="Arial" panose="020B0604020202020204" pitchFamily="34" charset="0"/>
            </a:endParaRPr>
          </a:p>
          <a:p>
            <a:r>
              <a:rPr lang="en-GB" sz="3500" kern="0" noProof="0" dirty="0">
                <a:effectLst/>
                <a:latin typeface="Calibri" panose="020F0502020204030204" pitchFamily="34" charset="0"/>
                <a:ea typeface="Arial" panose="020B0604020202020204" pitchFamily="34" charset="0"/>
              </a:rPr>
              <a:t>Ένα βασικό εργαλείο είναι το </a:t>
            </a:r>
            <a:r>
              <a:rPr lang="en-GB" sz="3500" b="1" kern="0" noProof="0" dirty="0">
                <a:solidFill>
                  <a:srgbClr val="3F6031"/>
                </a:solidFill>
                <a:effectLst/>
                <a:latin typeface="Calibri" panose="020F0502020204030204" pitchFamily="34" charset="0"/>
                <a:ea typeface="Arial" panose="020B0604020202020204" pitchFamily="34" charset="0"/>
              </a:rPr>
              <a:t>Regenerative Business Model Canvas (Πλαίσιο αναγεννητικού επιχειρηματικού μοντέλου).</a:t>
            </a:r>
            <a:endParaRPr lang="en-GB" sz="3500" b="1" noProof="0" dirty="0">
              <a:solidFill>
                <a:srgbClr val="3F6031"/>
              </a:solidFill>
            </a:endParaRPr>
          </a:p>
        </p:txBody>
      </p:sp>
      <p:pic>
        <p:nvPicPr>
          <p:cNvPr id="10" name="Γραφικό 9">
            <a:extLst>
              <a:ext uri="{FF2B5EF4-FFF2-40B4-BE49-F238E27FC236}">
                <a16:creationId xmlns:a16="http://schemas.microsoft.com/office/drawing/2014/main" id="{72662A33-D302-4986-50B7-68B2F7B0751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948987" y="3390900"/>
            <a:ext cx="5815013" cy="4595813"/>
          </a:xfrm>
          <a:prstGeom prst="rect">
            <a:avLst/>
          </a:prstGeom>
        </p:spPr>
      </p:pic>
    </p:spTree>
    <p:extLst>
      <p:ext uri="{BB962C8B-B14F-4D97-AF65-F5344CB8AC3E}">
        <p14:creationId xmlns:p14="http://schemas.microsoft.com/office/powerpoint/2010/main" val="235263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4252-7300-BE7C-D735-DFF5D230AE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F66365-08FA-62B4-D3C2-3668645C9726}"/>
              </a:ext>
            </a:extLst>
          </p:cNvPr>
          <p:cNvSpPr txBox="1"/>
          <p:nvPr/>
        </p:nvSpPr>
        <p:spPr>
          <a:xfrm>
            <a:off x="699052" y="5143500"/>
            <a:ext cx="14706600" cy="5078313"/>
          </a:xfrm>
          <a:prstGeom prst="rect">
            <a:avLst/>
          </a:prstGeom>
          <a:noFill/>
        </p:spPr>
        <p:txBody>
          <a:bodyPr wrap="square">
            <a:spAutoFit/>
          </a:bodyPr>
          <a:lstStyle/>
          <a:p>
            <a:r>
              <a:rPr lang="en-GB" sz="5400" b="1" i="1" noProof="0" dirty="0">
                <a:solidFill>
                  <a:srgbClr val="FF0000"/>
                </a:solidFill>
              </a:rPr>
              <a:t>Πώς η βιωσιμότητα, ο ψηφιακός μετασχηματισμός ή η επιχειρηματικότητα εμφανίζονται στην εμπειρία σας κατά τη διδασκαλία των παραστατικών τεχνών και γιατί αυτά τα θέματα μπορεί να είναι σημαντικά για το μελλοντικό σας έργο;</a:t>
            </a:r>
            <a:endParaRPr lang="en-GB" sz="5400" b="1" noProof="0" dirty="0">
              <a:solidFill>
                <a:srgbClr val="FF0000"/>
              </a:solidFill>
            </a:endParaRPr>
          </a:p>
        </p:txBody>
      </p:sp>
      <p:pic>
        <p:nvPicPr>
          <p:cNvPr id="6" name="Γραφικό 5">
            <a:extLst>
              <a:ext uri="{FF2B5EF4-FFF2-40B4-BE49-F238E27FC236}">
                <a16:creationId xmlns:a16="http://schemas.microsoft.com/office/drawing/2014/main" id="{FB2372A4-BBD0-0121-29E1-58972748A72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14313133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58DB-69BD-D143-18F5-EA3267358B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6D9AD-D387-BFCA-87A1-3E4E3C53220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5B354AD-9F11-40EC-5426-A0195B614C2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629B846-ED90-2B6F-750B-83DEAEA69B1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Χρήση του καμβά αναγεννητικού επιχειρηματικού μοντέλου</a:t>
            </a:r>
          </a:p>
        </p:txBody>
      </p:sp>
      <p:graphicFrame>
        <p:nvGraphicFramePr>
          <p:cNvPr id="4" name="Πίνακας 3">
            <a:extLst>
              <a:ext uri="{FF2B5EF4-FFF2-40B4-BE49-F238E27FC236}">
                <a16:creationId xmlns:a16="http://schemas.microsoft.com/office/drawing/2014/main" id="{13DCC1DD-AC49-3D3A-848F-149F094DAB04}"/>
              </a:ext>
            </a:extLst>
          </p:cNvPr>
          <p:cNvGraphicFramePr>
            <a:graphicFrameLocks noGrp="1"/>
          </p:cNvGraphicFramePr>
          <p:nvPr>
            <p:extLst>
              <p:ext uri="{D42A27DB-BD31-4B8C-83A1-F6EECF244321}">
                <p14:modId xmlns:p14="http://schemas.microsoft.com/office/powerpoint/2010/main" val="3366715192"/>
              </p:ext>
            </p:extLst>
          </p:nvPr>
        </p:nvGraphicFramePr>
        <p:xfrm>
          <a:off x="533400" y="2324100"/>
          <a:ext cx="17221200" cy="7884000"/>
        </p:xfrm>
        <a:graphic>
          <a:graphicData uri="http://schemas.openxmlformats.org/drawingml/2006/table">
            <a:tbl>
              <a:tblPr firstRow="1" firstCol="1" bandRow="1">
                <a:tableStyleId>{5940675A-B579-460E-94D1-54222C63F5DA}</a:tableStyleId>
              </a:tblPr>
              <a:tblGrid>
                <a:gridCol w="8534400">
                  <a:extLst>
                    <a:ext uri="{9D8B030D-6E8A-4147-A177-3AD203B41FA5}">
                      <a16:colId xmlns:a16="http://schemas.microsoft.com/office/drawing/2014/main" val="2038748045"/>
                    </a:ext>
                  </a:extLst>
                </a:gridCol>
                <a:gridCol w="8686800">
                  <a:extLst>
                    <a:ext uri="{9D8B030D-6E8A-4147-A177-3AD203B41FA5}">
                      <a16:colId xmlns:a16="http://schemas.microsoft.com/office/drawing/2014/main" val="4098258806"/>
                    </a:ext>
                  </a:extLst>
                </a:gridCol>
              </a:tblGrid>
              <a:tr h="748688">
                <a:tc>
                  <a:txBody>
                    <a:bodyPr/>
                    <a:lstStyle/>
                    <a:p>
                      <a:pPr>
                        <a:lnSpc>
                          <a:spcPct val="115000"/>
                        </a:lnSpc>
                        <a:spcBef>
                          <a:spcPts val="600"/>
                        </a:spcBef>
                        <a:spcAft>
                          <a:spcPts val="600"/>
                        </a:spcAft>
                        <a:buNone/>
                      </a:pPr>
                      <a:r>
                        <a:rPr lang="en-GB" sz="2400" b="1" noProof="0" dirty="0">
                          <a:solidFill>
                            <a:schemeClr val="bg1"/>
                          </a:solidFill>
                          <a:effectLst/>
                        </a:rPr>
                        <a:t>Συστατικό του καμβά</a:t>
                      </a:r>
                      <a:endParaRPr lang="en-GB" sz="24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tc>
                  <a:txBody>
                    <a:bodyPr/>
                    <a:lstStyle/>
                    <a:p>
                      <a:pPr>
                        <a:lnSpc>
                          <a:spcPct val="115000"/>
                        </a:lnSpc>
                        <a:spcBef>
                          <a:spcPts val="600"/>
                        </a:spcBef>
                        <a:spcAft>
                          <a:spcPts val="600"/>
                        </a:spcAft>
                        <a:buNone/>
                      </a:pPr>
                      <a:r>
                        <a:rPr lang="en-GB" sz="2400" b="1" noProof="0" dirty="0">
                          <a:solidFill>
                            <a:schemeClr val="bg1"/>
                          </a:solidFill>
                          <a:effectLst/>
                        </a:rPr>
                        <a:t>Ερωτήσεις αναγεννητικού σχεδιασμού</a:t>
                      </a:r>
                      <a:endParaRPr lang="en-GB" sz="24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extLst>
                  <a:ext uri="{0D108BD9-81ED-4DB2-BD59-A6C34878D82A}">
                    <a16:rowId xmlns:a16="http://schemas.microsoft.com/office/drawing/2014/main" val="2922753295"/>
                  </a:ext>
                </a:extLst>
              </a:tr>
              <a:tr h="1106216">
                <a:tc>
                  <a:txBody>
                    <a:bodyPr/>
                    <a:lstStyle/>
                    <a:p>
                      <a:pPr>
                        <a:lnSpc>
                          <a:spcPct val="115000"/>
                        </a:lnSpc>
                        <a:spcBef>
                          <a:spcPts val="600"/>
                        </a:spcBef>
                        <a:spcAft>
                          <a:spcPts val="600"/>
                        </a:spcAft>
                        <a:buNone/>
                      </a:pPr>
                      <a:r>
                        <a:rPr lang="en-GB" sz="1800" b="1" noProof="0" dirty="0">
                          <a:effectLst/>
                        </a:rPr>
                        <a:t>Προσφορά αξίας</a:t>
                      </a:r>
                      <a:endParaRPr lang="en-GB" sz="18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1800" noProof="0" dirty="0">
                          <a:effectLst/>
                        </a:rPr>
                        <a:t>Ποιες βαθιές ανάγκες ικανοποιεί ο οργανισμός — για το κοινό, τους καλλιτέχνες, τον τομέα ή το περιβάλλον;</a:t>
                      </a:r>
                      <a:endParaRPr lang="en-GB" sz="18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117933356"/>
                  </a:ext>
                </a:extLst>
              </a:tr>
              <a:tr h="1106216">
                <a:tc>
                  <a:txBody>
                    <a:bodyPr/>
                    <a:lstStyle/>
                    <a:p>
                      <a:pPr>
                        <a:lnSpc>
                          <a:spcPct val="115000"/>
                        </a:lnSpc>
                        <a:spcBef>
                          <a:spcPts val="600"/>
                        </a:spcBef>
                        <a:spcAft>
                          <a:spcPts val="600"/>
                        </a:spcAft>
                        <a:buNone/>
                      </a:pPr>
                      <a:r>
                        <a:rPr lang="en-GB" sz="1800" b="1" noProof="0" dirty="0">
                          <a:effectLst/>
                        </a:rPr>
                        <a:t>Βασικές δραστηριότητες</a:t>
                      </a:r>
                      <a:endParaRPr lang="en-GB" sz="18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1800" noProof="0" dirty="0">
                          <a:effectLst/>
                        </a:rPr>
                        <a:t>Οι καθημερινές πρακτικές είναι σύμφωνες με τις αξίες της δικαιοσύνης, της βιωσιμότητας και της ένταξης;</a:t>
                      </a:r>
                      <a:endParaRPr lang="en-GB" sz="18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34644513"/>
                  </a:ext>
                </a:extLst>
              </a:tr>
              <a:tr h="1106216">
                <a:tc>
                  <a:txBody>
                    <a:bodyPr/>
                    <a:lstStyle/>
                    <a:p>
                      <a:pPr>
                        <a:lnSpc>
                          <a:spcPct val="115000"/>
                        </a:lnSpc>
                        <a:spcBef>
                          <a:spcPts val="600"/>
                        </a:spcBef>
                        <a:spcAft>
                          <a:spcPts val="600"/>
                        </a:spcAft>
                        <a:buNone/>
                      </a:pPr>
                      <a:r>
                        <a:rPr lang="en-GB" sz="1800" b="1" noProof="0" dirty="0">
                          <a:effectLst/>
                        </a:rPr>
                        <a:t>Βασικοί συνεργάτες</a:t>
                      </a:r>
                      <a:endParaRPr lang="en-GB" sz="18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1800" noProof="0" dirty="0">
                          <a:effectLst/>
                        </a:rPr>
                        <a:t>Οι συνεργασίες αντικατοπτρίζουν ισότιμες δυναμικές εξουσίας και κοινούς στόχους;</a:t>
                      </a:r>
                      <a:endParaRPr lang="en-GB" sz="18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070305973"/>
                  </a:ext>
                </a:extLst>
              </a:tr>
              <a:tr h="534744">
                <a:tc>
                  <a:txBody>
                    <a:bodyPr/>
                    <a:lstStyle/>
                    <a:p>
                      <a:pPr>
                        <a:lnSpc>
                          <a:spcPct val="115000"/>
                        </a:lnSpc>
                        <a:spcBef>
                          <a:spcPts val="600"/>
                        </a:spcBef>
                        <a:spcAft>
                          <a:spcPts val="600"/>
                        </a:spcAft>
                        <a:buNone/>
                      </a:pPr>
                      <a:r>
                        <a:rPr lang="en-GB" sz="1800" b="1" noProof="0" dirty="0">
                          <a:effectLst/>
                        </a:rPr>
                        <a:t>Τμήματα πελατών</a:t>
                      </a:r>
                      <a:endParaRPr lang="en-GB" sz="18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1800" noProof="0" dirty="0">
                          <a:effectLst/>
                        </a:rPr>
                        <a:t>Ποιος επωφελείται από το έργο και ποιος ενδέχεται να μείνει εκτός;</a:t>
                      </a:r>
                      <a:endParaRPr lang="en-GB" sz="18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73329468"/>
                  </a:ext>
                </a:extLst>
              </a:tr>
              <a:tr h="534744">
                <a:tc>
                  <a:txBody>
                    <a:bodyPr/>
                    <a:lstStyle/>
                    <a:p>
                      <a:pPr>
                        <a:lnSpc>
                          <a:spcPct val="115000"/>
                        </a:lnSpc>
                        <a:spcBef>
                          <a:spcPts val="600"/>
                        </a:spcBef>
                        <a:spcAft>
                          <a:spcPts val="600"/>
                        </a:spcAft>
                        <a:buNone/>
                      </a:pPr>
                      <a:r>
                        <a:rPr lang="en-GB" sz="1800" b="1" noProof="0" dirty="0">
                          <a:effectLst/>
                        </a:rPr>
                        <a:t>Πηγές εσόδων</a:t>
                      </a:r>
                      <a:endParaRPr lang="en-GB" sz="18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1800" noProof="0" dirty="0">
                          <a:effectLst/>
                        </a:rPr>
                        <a:t>Οι πηγές εισοδήματος είναι ηθικές, ανθεκτικές και προσανατολισμένες στην αποστολή;</a:t>
                      </a:r>
                      <a:endParaRPr lang="en-GB" sz="18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058671285"/>
                  </a:ext>
                </a:extLst>
              </a:tr>
              <a:tr h="1106216">
                <a:tc>
                  <a:txBody>
                    <a:bodyPr/>
                    <a:lstStyle/>
                    <a:p>
                      <a:pPr>
                        <a:lnSpc>
                          <a:spcPct val="115000"/>
                        </a:lnSpc>
                        <a:spcBef>
                          <a:spcPts val="600"/>
                        </a:spcBef>
                        <a:spcAft>
                          <a:spcPts val="600"/>
                        </a:spcAft>
                        <a:buNone/>
                      </a:pPr>
                      <a:r>
                        <a:rPr lang="en-GB" sz="1800" b="1" noProof="0" dirty="0">
                          <a:effectLst/>
                        </a:rPr>
                        <a:t>Δομή κόστους</a:t>
                      </a:r>
                      <a:endParaRPr lang="en-GB" sz="18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1800" noProof="0" dirty="0">
                          <a:effectLst/>
                        </a:rPr>
                        <a:t>Η κατανομή των πόρων καθοδηγείται τόσο από την αποδοτικότητα όσο και από τις αναγεννητικές αξίες;</a:t>
                      </a:r>
                      <a:endParaRPr lang="en-GB" sz="18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607109"/>
                  </a:ext>
                </a:extLst>
              </a:tr>
              <a:tr h="534744">
                <a:tc>
                  <a:txBody>
                    <a:bodyPr/>
                    <a:lstStyle/>
                    <a:p>
                      <a:pPr>
                        <a:lnSpc>
                          <a:spcPct val="115000"/>
                        </a:lnSpc>
                        <a:spcBef>
                          <a:spcPts val="600"/>
                        </a:spcBef>
                        <a:spcAft>
                          <a:spcPts val="600"/>
                        </a:spcAft>
                        <a:buNone/>
                      </a:pPr>
                      <a:r>
                        <a:rPr lang="en-GB" sz="1800" b="1" noProof="0" dirty="0">
                          <a:effectLst/>
                        </a:rPr>
                        <a:t>Κανάλια και σχέσεις</a:t>
                      </a:r>
                      <a:endParaRPr lang="en-GB" sz="18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1800" noProof="0" dirty="0">
                          <a:effectLst/>
                        </a:rPr>
                        <a:t>Πώς χτίζονται με την πάροδο του χρόνου η εμπιστοσύνη, η διαφάνεια και </a:t>
                      </a:r>
                      <a:r>
                        <a:rPr lang="en-GB" sz="1800" noProof="0" dirty="0" err="1">
                          <a:effectLst/>
                        </a:rPr>
                        <a:t>η δέσμευση</a:t>
                      </a:r>
                      <a:r>
                        <a:rPr lang="en-GB" sz="1800" noProof="0" dirty="0">
                          <a:effectLst/>
                        </a:rPr>
                        <a:t>;</a:t>
                      </a:r>
                      <a:endParaRPr lang="en-GB" sz="18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508936583"/>
                  </a:ext>
                </a:extLst>
              </a:tr>
              <a:tr h="1106216">
                <a:tc>
                  <a:txBody>
                    <a:bodyPr/>
                    <a:lstStyle/>
                    <a:p>
                      <a:pPr>
                        <a:lnSpc>
                          <a:spcPct val="115000"/>
                        </a:lnSpc>
                        <a:spcBef>
                          <a:spcPts val="600"/>
                        </a:spcBef>
                        <a:spcAft>
                          <a:spcPts val="600"/>
                        </a:spcAft>
                        <a:buNone/>
                      </a:pPr>
                      <a:r>
                        <a:rPr lang="en-GB" sz="1800" b="1" noProof="0" dirty="0">
                          <a:effectLst/>
                        </a:rPr>
                        <a:t>Κοινωνικός και περιβαλλοντικός αντίκτυπος</a:t>
                      </a:r>
                      <a:endParaRPr lang="en-GB" sz="18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1800" noProof="0" dirty="0">
                          <a:effectLst/>
                        </a:rPr>
                        <a:t>Τι αποκαθίσταται, ανανεώνεται ή ενισχύεται μέσω του έργου του οργανισμού;</a:t>
                      </a:r>
                      <a:endParaRPr lang="en-GB" sz="18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94432612"/>
                  </a:ext>
                </a:extLst>
              </a:tr>
            </a:tbl>
          </a:graphicData>
        </a:graphic>
      </p:graphicFrame>
    </p:spTree>
    <p:extLst>
      <p:ext uri="{BB962C8B-B14F-4D97-AF65-F5344CB8AC3E}">
        <p14:creationId xmlns:p14="http://schemas.microsoft.com/office/powerpoint/2010/main" val="431323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B11B-E5F3-6B55-4BFC-A111D029A0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6EDD6D-0A5C-240F-53E9-703B7775E97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9391EA6-FCDD-079C-64BF-CB8A8DA03F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2245DDD-DD2F-384C-2892-BDEF127C002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Ενσωμάτωση της αναγέννησης στη διαχείριση</a:t>
            </a:r>
          </a:p>
        </p:txBody>
      </p:sp>
      <p:sp>
        <p:nvSpPr>
          <p:cNvPr id="11" name="TextBox 10">
            <a:extLst>
              <a:ext uri="{FF2B5EF4-FFF2-40B4-BE49-F238E27FC236}">
                <a16:creationId xmlns:a16="http://schemas.microsoft.com/office/drawing/2014/main" id="{8640FAFC-B092-CDA5-D5D4-01C33202EEBF}"/>
              </a:ext>
            </a:extLst>
          </p:cNvPr>
          <p:cNvSpPr txBox="1"/>
          <p:nvPr/>
        </p:nvSpPr>
        <p:spPr>
          <a:xfrm>
            <a:off x="609600" y="3162300"/>
            <a:ext cx="13735093" cy="6555641"/>
          </a:xfrm>
          <a:prstGeom prst="rect">
            <a:avLst/>
          </a:prstGeom>
          <a:noFill/>
        </p:spPr>
        <p:txBody>
          <a:bodyPr wrap="square">
            <a:spAutoFit/>
          </a:bodyPr>
          <a:lstStyle/>
          <a:p>
            <a:pPr marL="722313" indent="-722313">
              <a:buFont typeface="Wingdings" panose="05000000000000000000" pitchFamily="2" charset="2"/>
              <a:buChar char="Ø"/>
            </a:pPr>
            <a:r>
              <a:rPr lang="en-GB" sz="3200" b="1" noProof="0" dirty="0">
                <a:solidFill>
                  <a:srgbClr val="3F6031"/>
                </a:solidFill>
              </a:rPr>
              <a:t>Ηγεσία και κουλτούρα</a:t>
            </a:r>
            <a:br>
              <a:rPr lang="en-GB" sz="3200" noProof="0" dirty="0"/>
            </a:br>
            <a:r>
              <a:rPr lang="en-GB" sz="3200" noProof="0" dirty="0"/>
              <a:t>Μοντέλα χωρίς αποκλεισμούς, πρακτικές </a:t>
            </a:r>
            <a:r>
              <a:rPr lang="en-GB" sz="3200" noProof="0" dirty="0" err="1"/>
              <a:t>με επίκεντρο τη φροντίδα</a:t>
            </a:r>
            <a:r>
              <a:rPr lang="en-GB" sz="3200" noProof="0" dirty="0"/>
              <a:t>, κοινή λήψη αποφάσεων</a:t>
            </a:r>
          </a:p>
          <a:p>
            <a:pPr marL="722313" indent="-722313">
              <a:buFont typeface="Wingdings" panose="05000000000000000000" pitchFamily="2" charset="2"/>
              <a:buChar char="Ø"/>
            </a:pPr>
            <a:endParaRPr lang="en-GB" sz="3200" noProof="0" dirty="0"/>
          </a:p>
          <a:p>
            <a:pPr marL="722313" indent="-722313">
              <a:buFont typeface="Wingdings" panose="05000000000000000000" pitchFamily="2" charset="2"/>
              <a:buChar char="Ø"/>
            </a:pPr>
            <a:r>
              <a:rPr lang="en-GB" sz="3200" b="1" noProof="0" dirty="0">
                <a:solidFill>
                  <a:srgbClr val="3F6031"/>
                </a:solidFill>
              </a:rPr>
              <a:t>Ρόλοι και ευημερία</a:t>
            </a:r>
            <a:br>
              <a:rPr lang="en-GB" sz="3200" noProof="0" dirty="0"/>
            </a:br>
            <a:r>
              <a:rPr lang="en-GB" sz="3200" noProof="0" dirty="0"/>
              <a:t>Ισορροπία μεταξύ δημιουργικότητας, βιωσιμότητας και δίκαιης εργασίας</a:t>
            </a:r>
          </a:p>
          <a:p>
            <a:pPr marL="722313" indent="-722313">
              <a:buFont typeface="Wingdings" panose="05000000000000000000" pitchFamily="2" charset="2"/>
              <a:buChar char="Ø"/>
            </a:pPr>
            <a:endParaRPr lang="en-GB" sz="3200" noProof="0" dirty="0"/>
          </a:p>
          <a:p>
            <a:pPr marL="722313" indent="-722313">
              <a:buFont typeface="Wingdings" panose="05000000000000000000" pitchFamily="2" charset="2"/>
              <a:buChar char="Ø"/>
            </a:pPr>
            <a:r>
              <a:rPr lang="en-GB" sz="3200" b="1" noProof="0" dirty="0">
                <a:solidFill>
                  <a:srgbClr val="3F6031"/>
                </a:solidFill>
              </a:rPr>
              <a:t>Σκέψη για τον πλήρη κύκλο ζωής</a:t>
            </a:r>
            <a:br>
              <a:rPr lang="en-GB" sz="3200" noProof="0" dirty="0"/>
            </a:br>
            <a:r>
              <a:rPr lang="en-GB" sz="3200" noProof="0" dirty="0"/>
              <a:t>Από το σχεδιασμό έως την κληρονομιά, όχι μόνο την παραγωγή</a:t>
            </a:r>
          </a:p>
          <a:p>
            <a:pPr marL="722313" indent="-722313">
              <a:buFont typeface="Wingdings" panose="05000000000000000000" pitchFamily="2" charset="2"/>
              <a:buChar char="Ø"/>
            </a:pPr>
            <a:endParaRPr lang="en-GB" sz="3200" noProof="0" dirty="0"/>
          </a:p>
          <a:p>
            <a:pPr marL="722313" indent="-722313">
              <a:buFont typeface="Wingdings" panose="05000000000000000000" pitchFamily="2" charset="2"/>
              <a:buChar char="Ø"/>
            </a:pPr>
            <a:r>
              <a:rPr lang="en-GB" sz="3200" b="1" noProof="0" dirty="0">
                <a:solidFill>
                  <a:srgbClr val="3F6031"/>
                </a:solidFill>
              </a:rPr>
              <a:t>Η πνευματική ιδιοκτησία ως ευθύνη</a:t>
            </a:r>
            <a:br>
              <a:rPr lang="en-GB" sz="3200" noProof="0" dirty="0"/>
            </a:br>
            <a:r>
              <a:rPr lang="en-GB" sz="3200" noProof="0" dirty="0"/>
              <a:t>Πίστωση, αποζημίωση και ηθική κοινή χρήση περιεχομένου</a:t>
            </a:r>
          </a:p>
          <a:p>
            <a:pPr marL="457200" indent="-457200">
              <a:buFont typeface="Wingdings" panose="05000000000000000000" pitchFamily="2" charset="2"/>
              <a:buChar char="Ø"/>
            </a:pPr>
            <a:endParaRPr lang="en-GB" sz="3200" noProof="0" dirty="0"/>
          </a:p>
        </p:txBody>
      </p:sp>
      <p:sp>
        <p:nvSpPr>
          <p:cNvPr id="12" name="TextBox 11">
            <a:extLst>
              <a:ext uri="{FF2B5EF4-FFF2-40B4-BE49-F238E27FC236}">
                <a16:creationId xmlns:a16="http://schemas.microsoft.com/office/drawing/2014/main" id="{86424C99-D677-6DBE-E665-0231D34EDAB1}"/>
              </a:ext>
            </a:extLst>
          </p:cNvPr>
          <p:cNvSpPr txBox="1"/>
          <p:nvPr/>
        </p:nvSpPr>
        <p:spPr>
          <a:xfrm>
            <a:off x="609600" y="2148476"/>
            <a:ext cx="16459200" cy="1077218"/>
          </a:xfrm>
          <a:prstGeom prst="rect">
            <a:avLst/>
          </a:prstGeom>
          <a:noFill/>
        </p:spPr>
        <p:txBody>
          <a:bodyPr wrap="square">
            <a:spAutoFit/>
          </a:bodyPr>
          <a:lstStyle/>
          <a:p>
            <a:r>
              <a:rPr lang="en-GB" sz="3200" b="1" kern="0" noProof="0" dirty="0">
                <a:solidFill>
                  <a:srgbClr val="3F6031"/>
                </a:solidFill>
                <a:effectLst/>
                <a:latin typeface="+mj-lt"/>
                <a:ea typeface="Arial" panose="020B0604020202020204" pitchFamily="34" charset="0"/>
                <a:cs typeface="Times New Roman" panose="02020603050405020304" pitchFamily="18" charset="0"/>
              </a:rPr>
              <a:t>Η αναγεννητική σκέψη πρέπει να αντικατοπτρίζεται στις εσωτερικές δομές και στις καθημερινές λειτουργίες. </a:t>
            </a:r>
            <a:endParaRPr lang="en-GB" sz="3200" b="1" noProof="0" dirty="0">
              <a:solidFill>
                <a:srgbClr val="3F6031"/>
              </a:solidFill>
              <a:latin typeface="+mj-lt"/>
            </a:endParaRPr>
          </a:p>
        </p:txBody>
      </p:sp>
      <p:pic>
        <p:nvPicPr>
          <p:cNvPr id="14" name="Γραφικό 13">
            <a:extLst>
              <a:ext uri="{FF2B5EF4-FFF2-40B4-BE49-F238E27FC236}">
                <a16:creationId xmlns:a16="http://schemas.microsoft.com/office/drawing/2014/main" id="{CDEAF870-67CB-A1C1-A9B7-627B12CF18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352349" y="3771900"/>
            <a:ext cx="4572000" cy="4800600"/>
          </a:xfrm>
          <a:prstGeom prst="rect">
            <a:avLst/>
          </a:prstGeom>
        </p:spPr>
      </p:pic>
    </p:spTree>
    <p:extLst>
      <p:ext uri="{BB962C8B-B14F-4D97-AF65-F5344CB8AC3E}">
        <p14:creationId xmlns:p14="http://schemas.microsoft.com/office/powerpoint/2010/main" val="3992914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88A0-9E38-F7F4-79A4-47DC5CF6EF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A4191F-53BF-B48E-9BA5-696A598462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400" noProof="0" dirty="0"/>
          </a:p>
        </p:txBody>
      </p:sp>
      <p:sp>
        <p:nvSpPr>
          <p:cNvPr id="3" name="Freeform 3">
            <a:extLst>
              <a:ext uri="{FF2B5EF4-FFF2-40B4-BE49-F238E27FC236}">
                <a16:creationId xmlns:a16="http://schemas.microsoft.com/office/drawing/2014/main" id="{186E0C0B-6D50-F3DC-44A0-F3BFB99BE1A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400" noProof="0" dirty="0"/>
          </a:p>
        </p:txBody>
      </p:sp>
      <p:sp>
        <p:nvSpPr>
          <p:cNvPr id="5" name="TextBox 4">
            <a:extLst>
              <a:ext uri="{FF2B5EF4-FFF2-40B4-BE49-F238E27FC236}">
                <a16:creationId xmlns:a16="http://schemas.microsoft.com/office/drawing/2014/main" id="{7ACBBF8F-CBE3-2B8C-372D-B88B119CCFC0}"/>
              </a:ext>
            </a:extLst>
          </p:cNvPr>
          <p:cNvSpPr txBox="1"/>
          <p:nvPr/>
        </p:nvSpPr>
        <p:spPr>
          <a:xfrm>
            <a:off x="0" y="990712"/>
            <a:ext cx="16687800" cy="769441"/>
          </a:xfrm>
          <a:prstGeom prst="rect">
            <a:avLst/>
          </a:prstGeom>
          <a:noFill/>
        </p:spPr>
        <p:txBody>
          <a:bodyPr wrap="square">
            <a:spAutoFit/>
          </a:bodyPr>
          <a:lstStyle/>
          <a:p>
            <a:pPr lvl="0" algn="r"/>
            <a:r>
              <a:rPr lang="en-GB" sz="4400" b="1" noProof="0" dirty="0"/>
              <a:t>Ενσωμάτωση της αναγέννησης στη χρηματοοικονομική διαχείριση</a:t>
            </a:r>
          </a:p>
        </p:txBody>
      </p:sp>
      <p:sp>
        <p:nvSpPr>
          <p:cNvPr id="12" name="TextBox 11">
            <a:extLst>
              <a:ext uri="{FF2B5EF4-FFF2-40B4-BE49-F238E27FC236}">
                <a16:creationId xmlns:a16="http://schemas.microsoft.com/office/drawing/2014/main" id="{F7AD94CE-3440-D694-7E63-470C902F6C65}"/>
              </a:ext>
            </a:extLst>
          </p:cNvPr>
          <p:cNvSpPr txBox="1"/>
          <p:nvPr/>
        </p:nvSpPr>
        <p:spPr>
          <a:xfrm>
            <a:off x="646731" y="2388128"/>
            <a:ext cx="16459200" cy="523220"/>
          </a:xfrm>
          <a:prstGeom prst="rect">
            <a:avLst/>
          </a:prstGeom>
          <a:noFill/>
        </p:spPr>
        <p:txBody>
          <a:bodyPr wrap="square">
            <a:spAutoFit/>
          </a:bodyPr>
          <a:lstStyle/>
          <a:p>
            <a:r>
              <a:rPr lang="en-GB" sz="2800" b="1" noProof="0" dirty="0">
                <a:solidFill>
                  <a:srgbClr val="3F6031"/>
                </a:solidFill>
              </a:rPr>
              <a:t>Κανένα αναγεννητικό μοντέλο δεν είναι βιώσιμο χωρίς στέρεη οικονομική σκέψη. </a:t>
            </a:r>
            <a:endParaRPr lang="en-GB" sz="2800" b="1" noProof="0" dirty="0">
              <a:solidFill>
                <a:srgbClr val="3F6031"/>
              </a:solidFill>
              <a:latin typeface="+mj-lt"/>
            </a:endParaRPr>
          </a:p>
        </p:txBody>
      </p:sp>
      <p:grpSp>
        <p:nvGrpSpPr>
          <p:cNvPr id="61" name="Ομάδα 60">
            <a:extLst>
              <a:ext uri="{FF2B5EF4-FFF2-40B4-BE49-F238E27FC236}">
                <a16:creationId xmlns:a16="http://schemas.microsoft.com/office/drawing/2014/main" id="{82A25576-14F0-2867-E9C6-3DFCCE9D0A4E}"/>
              </a:ext>
            </a:extLst>
          </p:cNvPr>
          <p:cNvGrpSpPr/>
          <p:nvPr/>
        </p:nvGrpSpPr>
        <p:grpSpPr>
          <a:xfrm>
            <a:off x="1795319" y="3467100"/>
            <a:ext cx="14087761" cy="6629400"/>
            <a:chOff x="1795319" y="3254515"/>
            <a:chExt cx="14087761" cy="6629400"/>
          </a:xfrm>
        </p:grpSpPr>
        <p:grpSp>
          <p:nvGrpSpPr>
            <p:cNvPr id="56" name="Ομάδα 55">
              <a:extLst>
                <a:ext uri="{FF2B5EF4-FFF2-40B4-BE49-F238E27FC236}">
                  <a16:creationId xmlns:a16="http://schemas.microsoft.com/office/drawing/2014/main" id="{74F93B56-287F-E5CE-A283-48019EE31D74}"/>
                </a:ext>
              </a:extLst>
            </p:cNvPr>
            <p:cNvGrpSpPr/>
            <p:nvPr/>
          </p:nvGrpSpPr>
          <p:grpSpPr>
            <a:xfrm>
              <a:off x="1795319" y="3254515"/>
              <a:ext cx="14087761" cy="6629400"/>
              <a:chOff x="775637" y="2630246"/>
              <a:chExt cx="11900136" cy="6127276"/>
            </a:xfrm>
          </p:grpSpPr>
          <p:sp>
            <p:nvSpPr>
              <p:cNvPr id="57" name="Freeform: Shape 13">
                <a:extLst>
                  <a:ext uri="{FF2B5EF4-FFF2-40B4-BE49-F238E27FC236}">
                    <a16:creationId xmlns:a16="http://schemas.microsoft.com/office/drawing/2014/main" id="{4B5C78F8-058C-9771-154F-B3CAF8B81113}"/>
                  </a:ext>
                </a:extLst>
              </p:cNvPr>
              <p:cNvSpPr/>
              <p:nvPr/>
            </p:nvSpPr>
            <p:spPr>
              <a:xfrm>
                <a:off x="775637" y="4726338"/>
                <a:ext cx="4651077" cy="4031184"/>
              </a:xfrm>
              <a:custGeom>
                <a:avLst/>
                <a:gdLst>
                  <a:gd name="connsiteX0" fmla="*/ 2482691 w 3307460"/>
                  <a:gd name="connsiteY0" fmla="*/ 0 h 2866644"/>
                  <a:gd name="connsiteX1" fmla="*/ 1553337 w 3307460"/>
                  <a:gd name="connsiteY1" fmla="*/ 0 h 2866644"/>
                  <a:gd name="connsiteX2" fmla="*/ 827532 w 3307460"/>
                  <a:gd name="connsiteY2" fmla="*/ 0 h 2866644"/>
                  <a:gd name="connsiteX3" fmla="*/ 0 w 3307460"/>
                  <a:gd name="connsiteY3" fmla="*/ 1433322 h 2866644"/>
                  <a:gd name="connsiteX4" fmla="*/ 827532 w 3307460"/>
                  <a:gd name="connsiteY4" fmla="*/ 2866644 h 2866644"/>
                  <a:gd name="connsiteX5" fmla="*/ 2482691 w 3307460"/>
                  <a:gd name="connsiteY5" fmla="*/ 2866644 h 2866644"/>
                  <a:gd name="connsiteX6" fmla="*/ 3307461 w 3307460"/>
                  <a:gd name="connsiteY6" fmla="*/ 1438180 h 2866644"/>
                  <a:gd name="connsiteX7" fmla="*/ 3304604 w 3307460"/>
                  <a:gd name="connsiteY7" fmla="*/ 1433322 h 2866644"/>
                  <a:gd name="connsiteX8" fmla="*/ 3307461 w 3307460"/>
                  <a:gd name="connsiteY8" fmla="*/ 1428464 h 2866644"/>
                  <a:gd name="connsiteX9" fmla="*/ 3044285 w 3307460"/>
                  <a:gd name="connsiteY9" fmla="*/ 972693 h 2866644"/>
                  <a:gd name="connsiteX10" fmla="*/ 2482691 w 3307460"/>
                  <a:gd name="connsiteY10" fmla="*/ 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7460" h="2866644">
                    <a:moveTo>
                      <a:pt x="2482691" y="0"/>
                    </a:moveTo>
                    <a:lnTo>
                      <a:pt x="1553337" y="0"/>
                    </a:lnTo>
                    <a:lnTo>
                      <a:pt x="827532" y="0"/>
                    </a:lnTo>
                    <a:lnTo>
                      <a:pt x="0" y="1433322"/>
                    </a:lnTo>
                    <a:lnTo>
                      <a:pt x="827532" y="2866644"/>
                    </a:lnTo>
                    <a:lnTo>
                      <a:pt x="2482691" y="2866644"/>
                    </a:lnTo>
                    <a:lnTo>
                      <a:pt x="3307461" y="1438180"/>
                    </a:lnTo>
                    <a:lnTo>
                      <a:pt x="3304604" y="1433322"/>
                    </a:lnTo>
                    <a:lnTo>
                      <a:pt x="3307461" y="1428464"/>
                    </a:lnTo>
                    <a:lnTo>
                      <a:pt x="3044285" y="972693"/>
                    </a:lnTo>
                    <a:lnTo>
                      <a:pt x="2482691" y="0"/>
                    </a:lnTo>
                    <a:close/>
                  </a:path>
                </a:pathLst>
              </a:custGeom>
              <a:solidFill>
                <a:srgbClr val="3F6031"/>
              </a:solidFill>
              <a:ln w="9525" cap="flat">
                <a:noFill/>
                <a:prstDash val="solid"/>
                <a:miter/>
              </a:ln>
            </p:spPr>
            <p:txBody>
              <a:bodyPr rtlCol="0" anchor="ctr"/>
              <a:lstStyle/>
              <a:p>
                <a:endParaRPr lang="en-GB" sz="2000" noProof="0" dirty="0"/>
              </a:p>
            </p:txBody>
          </p:sp>
          <p:sp>
            <p:nvSpPr>
              <p:cNvPr id="58" name="Freeform: Shape 15">
                <a:extLst>
                  <a:ext uri="{FF2B5EF4-FFF2-40B4-BE49-F238E27FC236}">
                    <a16:creationId xmlns:a16="http://schemas.microsoft.com/office/drawing/2014/main" id="{39B666CC-9ECF-6E35-CC02-CB88DFD92059}"/>
                  </a:ext>
                </a:extLst>
              </p:cNvPr>
              <p:cNvSpPr/>
              <p:nvPr/>
            </p:nvSpPr>
            <p:spPr>
              <a:xfrm>
                <a:off x="3238334" y="2630246"/>
                <a:ext cx="4604733" cy="4031318"/>
              </a:xfrm>
              <a:custGeom>
                <a:avLst/>
                <a:gdLst>
                  <a:gd name="connsiteX0" fmla="*/ 2449735 w 3274504"/>
                  <a:gd name="connsiteY0" fmla="*/ 2866739 h 2866739"/>
                  <a:gd name="connsiteX1" fmla="*/ 3274505 w 3274504"/>
                  <a:gd name="connsiteY1" fmla="*/ 1438180 h 2866739"/>
                  <a:gd name="connsiteX2" fmla="*/ 3271647 w 3274504"/>
                  <a:gd name="connsiteY2" fmla="*/ 1433322 h 2866739"/>
                  <a:gd name="connsiteX3" fmla="*/ 3274505 w 3274504"/>
                  <a:gd name="connsiteY3" fmla="*/ 1428560 h 2866739"/>
                  <a:gd name="connsiteX4" fmla="*/ 2449735 w 3274504"/>
                  <a:gd name="connsiteY4" fmla="*/ 0 h 2866739"/>
                  <a:gd name="connsiteX5" fmla="*/ 794576 w 3274504"/>
                  <a:gd name="connsiteY5" fmla="*/ 0 h 2866739"/>
                  <a:gd name="connsiteX6" fmla="*/ 0 w 3274504"/>
                  <a:gd name="connsiteY6" fmla="*/ 1376267 h 2866739"/>
                  <a:gd name="connsiteX7" fmla="*/ 797433 w 3274504"/>
                  <a:gd name="connsiteY7" fmla="*/ 1376267 h 2866739"/>
                  <a:gd name="connsiteX8" fmla="*/ 797433 w 3274504"/>
                  <a:gd name="connsiteY8" fmla="*/ 1376267 h 2866739"/>
                  <a:gd name="connsiteX9" fmla="*/ 1373791 w 3274504"/>
                  <a:gd name="connsiteY9" fmla="*/ 2374583 h 2866739"/>
                  <a:gd name="connsiteX10" fmla="*/ 1657922 w 3274504"/>
                  <a:gd name="connsiteY10" fmla="*/ 2866739 h 2866739"/>
                  <a:gd name="connsiteX11" fmla="*/ 2449735 w 3274504"/>
                  <a:gd name="connsiteY11" fmla="*/ 2866739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2449735" y="2866739"/>
                    </a:moveTo>
                    <a:lnTo>
                      <a:pt x="3274505" y="1438180"/>
                    </a:lnTo>
                    <a:lnTo>
                      <a:pt x="3271647" y="1433322"/>
                    </a:lnTo>
                    <a:lnTo>
                      <a:pt x="3274505" y="1428560"/>
                    </a:lnTo>
                    <a:lnTo>
                      <a:pt x="2449735" y="0"/>
                    </a:lnTo>
                    <a:lnTo>
                      <a:pt x="794576" y="0"/>
                    </a:lnTo>
                    <a:lnTo>
                      <a:pt x="0" y="1376267"/>
                    </a:lnTo>
                    <a:lnTo>
                      <a:pt x="797433" y="1376267"/>
                    </a:lnTo>
                    <a:lnTo>
                      <a:pt x="797433" y="1376267"/>
                    </a:lnTo>
                    <a:lnTo>
                      <a:pt x="1373791" y="2374583"/>
                    </a:lnTo>
                    <a:lnTo>
                      <a:pt x="1657922" y="2866739"/>
                    </a:lnTo>
                    <a:lnTo>
                      <a:pt x="2449735" y="2866739"/>
                    </a:lnTo>
                    <a:close/>
                  </a:path>
                </a:pathLst>
              </a:custGeom>
              <a:solidFill>
                <a:srgbClr val="FF0000"/>
              </a:solidFill>
              <a:ln w="9525" cap="flat">
                <a:noFill/>
                <a:prstDash val="solid"/>
                <a:miter/>
              </a:ln>
            </p:spPr>
            <p:txBody>
              <a:bodyPr rtlCol="0" anchor="ctr"/>
              <a:lstStyle/>
              <a:p>
                <a:endParaRPr lang="en-GB" sz="2000" noProof="0" dirty="0"/>
              </a:p>
            </p:txBody>
          </p:sp>
          <p:sp>
            <p:nvSpPr>
              <p:cNvPr id="59" name="Freeform: Shape 16">
                <a:extLst>
                  <a:ext uri="{FF2B5EF4-FFF2-40B4-BE49-F238E27FC236}">
                    <a16:creationId xmlns:a16="http://schemas.microsoft.com/office/drawing/2014/main" id="{30C0BE4E-5158-48DD-BCF6-29C093958F88}"/>
                  </a:ext>
                </a:extLst>
              </p:cNvPr>
              <p:cNvSpPr/>
              <p:nvPr/>
            </p:nvSpPr>
            <p:spPr>
              <a:xfrm>
                <a:off x="5654687" y="4726338"/>
                <a:ext cx="4604733" cy="4031184"/>
              </a:xfrm>
              <a:custGeom>
                <a:avLst/>
                <a:gdLst>
                  <a:gd name="connsiteX0" fmla="*/ 3274410 w 3274504"/>
                  <a:gd name="connsiteY0" fmla="*/ 1428464 h 2866644"/>
                  <a:gd name="connsiteX1" fmla="*/ 2449735 w 3274504"/>
                  <a:gd name="connsiteY1" fmla="*/ 0 h 2866644"/>
                  <a:gd name="connsiteX2" fmla="*/ 1657922 w 3274504"/>
                  <a:gd name="connsiteY2" fmla="*/ 0 h 2866644"/>
                  <a:gd name="connsiteX3" fmla="*/ 797433 w 3274504"/>
                  <a:gd name="connsiteY3" fmla="*/ 1490472 h 2866644"/>
                  <a:gd name="connsiteX4" fmla="*/ 0 w 3274504"/>
                  <a:gd name="connsiteY4" fmla="*/ 1490472 h 2866644"/>
                  <a:gd name="connsiteX5" fmla="*/ 794575 w 3274504"/>
                  <a:gd name="connsiteY5" fmla="*/ 2866644 h 2866644"/>
                  <a:gd name="connsiteX6" fmla="*/ 2449735 w 3274504"/>
                  <a:gd name="connsiteY6" fmla="*/ 2866644 h 2866644"/>
                  <a:gd name="connsiteX7" fmla="*/ 3274504 w 3274504"/>
                  <a:gd name="connsiteY7" fmla="*/ 1438180 h 2866644"/>
                  <a:gd name="connsiteX8" fmla="*/ 3271647 w 3274504"/>
                  <a:gd name="connsiteY8" fmla="*/ 1433322 h 2866644"/>
                  <a:gd name="connsiteX9" fmla="*/ 3274410 w 3274504"/>
                  <a:gd name="connsiteY9" fmla="*/ 1428464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4504" h="2866644">
                    <a:moveTo>
                      <a:pt x="3274410" y="1428464"/>
                    </a:moveTo>
                    <a:lnTo>
                      <a:pt x="2449735" y="0"/>
                    </a:lnTo>
                    <a:lnTo>
                      <a:pt x="1657922" y="0"/>
                    </a:lnTo>
                    <a:lnTo>
                      <a:pt x="797433" y="1490472"/>
                    </a:lnTo>
                    <a:lnTo>
                      <a:pt x="0" y="1490472"/>
                    </a:lnTo>
                    <a:lnTo>
                      <a:pt x="794575" y="2866644"/>
                    </a:lnTo>
                    <a:lnTo>
                      <a:pt x="2449735" y="2866644"/>
                    </a:lnTo>
                    <a:lnTo>
                      <a:pt x="3274504" y="1438180"/>
                    </a:lnTo>
                    <a:lnTo>
                      <a:pt x="3271647" y="1433322"/>
                    </a:lnTo>
                    <a:lnTo>
                      <a:pt x="3274410" y="1428464"/>
                    </a:lnTo>
                    <a:close/>
                  </a:path>
                </a:pathLst>
              </a:custGeom>
              <a:solidFill>
                <a:srgbClr val="569938"/>
              </a:solidFill>
              <a:ln w="9525" cap="flat">
                <a:noFill/>
                <a:prstDash val="solid"/>
                <a:miter/>
              </a:ln>
            </p:spPr>
            <p:txBody>
              <a:bodyPr rtlCol="0" anchor="ctr"/>
              <a:lstStyle/>
              <a:p>
                <a:endParaRPr lang="en-GB" sz="2000" noProof="0" dirty="0"/>
              </a:p>
            </p:txBody>
          </p:sp>
          <p:sp>
            <p:nvSpPr>
              <p:cNvPr id="60" name="Freeform: Shape 17">
                <a:extLst>
                  <a:ext uri="{FF2B5EF4-FFF2-40B4-BE49-F238E27FC236}">
                    <a16:creationId xmlns:a16="http://schemas.microsoft.com/office/drawing/2014/main" id="{ED9E3299-0601-4164-2ED8-21EB5675CFEE}"/>
                  </a:ext>
                </a:extLst>
              </p:cNvPr>
              <p:cNvSpPr/>
              <p:nvPr/>
            </p:nvSpPr>
            <p:spPr>
              <a:xfrm>
                <a:off x="8071040" y="2630246"/>
                <a:ext cx="4604733" cy="4031318"/>
              </a:xfrm>
              <a:custGeom>
                <a:avLst/>
                <a:gdLst>
                  <a:gd name="connsiteX0" fmla="*/ 1622203 w 3274504"/>
                  <a:gd name="connsiteY0" fmla="*/ 2804827 h 2866739"/>
                  <a:gd name="connsiteX1" fmla="*/ 1622203 w 3274504"/>
                  <a:gd name="connsiteY1" fmla="*/ 2804827 h 2866739"/>
                  <a:gd name="connsiteX2" fmla="*/ 1657922 w 3274504"/>
                  <a:gd name="connsiteY2" fmla="*/ 2866739 h 2866739"/>
                  <a:gd name="connsiteX3" fmla="*/ 2449735 w 3274504"/>
                  <a:gd name="connsiteY3" fmla="*/ 2866739 h 2866739"/>
                  <a:gd name="connsiteX4" fmla="*/ 3274505 w 3274504"/>
                  <a:gd name="connsiteY4" fmla="*/ 1438180 h 2866739"/>
                  <a:gd name="connsiteX5" fmla="*/ 3271648 w 3274504"/>
                  <a:gd name="connsiteY5" fmla="*/ 1433322 h 2866739"/>
                  <a:gd name="connsiteX6" fmla="*/ 3274505 w 3274504"/>
                  <a:gd name="connsiteY6" fmla="*/ 1428560 h 2866739"/>
                  <a:gd name="connsiteX7" fmla="*/ 2449735 w 3274504"/>
                  <a:gd name="connsiteY7" fmla="*/ 0 h 2866739"/>
                  <a:gd name="connsiteX8" fmla="*/ 794576 w 3274504"/>
                  <a:gd name="connsiteY8" fmla="*/ 0 h 2866739"/>
                  <a:gd name="connsiteX9" fmla="*/ 0 w 3274504"/>
                  <a:gd name="connsiteY9" fmla="*/ 1376267 h 2866739"/>
                  <a:gd name="connsiteX10" fmla="*/ 797433 w 3274504"/>
                  <a:gd name="connsiteY10" fmla="*/ 1376267 h 2866739"/>
                  <a:gd name="connsiteX11" fmla="*/ 1622203 w 3274504"/>
                  <a:gd name="connsiteY11" fmla="*/ 2804827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1622203" y="2804827"/>
                    </a:moveTo>
                    <a:lnTo>
                      <a:pt x="1622203" y="2804827"/>
                    </a:lnTo>
                    <a:lnTo>
                      <a:pt x="1657922" y="2866739"/>
                    </a:lnTo>
                    <a:lnTo>
                      <a:pt x="2449735" y="2866739"/>
                    </a:lnTo>
                    <a:lnTo>
                      <a:pt x="3274505" y="1438180"/>
                    </a:lnTo>
                    <a:lnTo>
                      <a:pt x="3271648" y="1433322"/>
                    </a:lnTo>
                    <a:lnTo>
                      <a:pt x="3274505" y="1428560"/>
                    </a:lnTo>
                    <a:lnTo>
                      <a:pt x="2449735" y="0"/>
                    </a:lnTo>
                    <a:lnTo>
                      <a:pt x="794576" y="0"/>
                    </a:lnTo>
                    <a:lnTo>
                      <a:pt x="0" y="1376267"/>
                    </a:lnTo>
                    <a:lnTo>
                      <a:pt x="797433" y="1376267"/>
                    </a:lnTo>
                    <a:lnTo>
                      <a:pt x="1622203" y="2804827"/>
                    </a:lnTo>
                    <a:close/>
                  </a:path>
                </a:pathLst>
              </a:custGeom>
              <a:solidFill>
                <a:srgbClr val="04A6C2"/>
              </a:solidFill>
              <a:ln w="9525" cap="flat">
                <a:noFill/>
                <a:prstDash val="solid"/>
                <a:miter/>
              </a:ln>
            </p:spPr>
            <p:txBody>
              <a:bodyPr rtlCol="0" anchor="ctr"/>
              <a:lstStyle/>
              <a:p>
                <a:endParaRPr lang="en-GB" sz="2000" noProof="0" dirty="0"/>
              </a:p>
            </p:txBody>
          </p:sp>
        </p:grpSp>
        <p:sp>
          <p:nvSpPr>
            <p:cNvPr id="42" name="TextBox 41">
              <a:extLst>
                <a:ext uri="{FF2B5EF4-FFF2-40B4-BE49-F238E27FC236}">
                  <a16:creationId xmlns:a16="http://schemas.microsoft.com/office/drawing/2014/main" id="{E99BC704-9ECF-4B27-923C-141584433EC5}"/>
                </a:ext>
              </a:extLst>
            </p:cNvPr>
            <p:cNvSpPr txBox="1"/>
            <p:nvPr/>
          </p:nvSpPr>
          <p:spPr>
            <a:xfrm>
              <a:off x="3190682" y="6880312"/>
              <a:ext cx="2770230" cy="1661993"/>
            </a:xfrm>
            <a:prstGeom prst="rect">
              <a:avLst/>
            </a:prstGeom>
            <a:noFill/>
          </p:spPr>
          <p:txBody>
            <a:bodyPr wrap="square" lIns="0" tIns="0" rIns="0" bIns="0" anchor="ctr">
              <a:spAutoFit/>
            </a:bodyPr>
            <a:lstStyle/>
            <a:p>
              <a:pPr algn="ctr"/>
              <a:r>
                <a:rPr lang="en-GB" sz="2400" b="1" noProof="0" dirty="0">
                  <a:solidFill>
                    <a:schemeClr val="bg1"/>
                  </a:solidFill>
                  <a:latin typeface="+mj-lt"/>
                </a:rPr>
                <a:t>Έσοδα = Εκτέλεση αποστολής </a:t>
              </a:r>
            </a:p>
            <a:p>
              <a:pPr algn="ctr"/>
              <a:r>
                <a:rPr lang="en-GB" sz="2000" noProof="0" dirty="0">
                  <a:solidFill>
                    <a:schemeClr val="bg1"/>
                  </a:solidFill>
                  <a:latin typeface="+mj-lt"/>
                </a:rPr>
                <a:t>Δημιουργία εσόδων σύμφωνα με τις αξίες και την κλίμακα</a:t>
              </a:r>
              <a:r>
                <a:rPr lang="en-GB" sz="2000" noProof="0" dirty="0">
                  <a:solidFill>
                    <a:schemeClr val="bg1"/>
                  </a:solidFill>
                  <a:latin typeface="+mj-lt"/>
                  <a:cs typeface="Mongolian Baiti" panose="03000500000000000000" pitchFamily="66" charset="0"/>
                </a:rPr>
                <a:t>.</a:t>
              </a:r>
            </a:p>
          </p:txBody>
        </p:sp>
        <p:sp>
          <p:nvSpPr>
            <p:cNvPr id="43" name="TextBox 42">
              <a:extLst>
                <a:ext uri="{FF2B5EF4-FFF2-40B4-BE49-F238E27FC236}">
                  <a16:creationId xmlns:a16="http://schemas.microsoft.com/office/drawing/2014/main" id="{76D0424D-79BA-4D3F-A995-D4B4DE91D4CE}"/>
                </a:ext>
              </a:extLst>
            </p:cNvPr>
            <p:cNvSpPr txBox="1"/>
            <p:nvPr/>
          </p:nvSpPr>
          <p:spPr>
            <a:xfrm>
              <a:off x="8876331" y="7198239"/>
              <a:ext cx="3197393" cy="1969770"/>
            </a:xfrm>
            <a:prstGeom prst="rect">
              <a:avLst/>
            </a:prstGeom>
            <a:noFill/>
          </p:spPr>
          <p:txBody>
            <a:bodyPr wrap="square" lIns="0" tIns="0" rIns="0" bIns="0" anchor="ctr">
              <a:spAutoFit/>
            </a:bodyPr>
            <a:lstStyle/>
            <a:p>
              <a:pPr algn="ctr"/>
              <a:r>
                <a:rPr lang="en-GB" sz="2400" b="1" noProof="0" dirty="0">
                  <a:solidFill>
                    <a:schemeClr val="bg1"/>
                  </a:solidFill>
                  <a:latin typeface="+mj-lt"/>
                </a:rPr>
                <a:t>Διαφανείς + ευέλικτοι προϋπολογισμοί</a:t>
              </a:r>
            </a:p>
            <a:p>
              <a:pPr algn="ctr"/>
              <a:r>
                <a:rPr lang="en-GB" sz="2000" noProof="0" dirty="0">
                  <a:solidFill>
                    <a:schemeClr val="bg1"/>
                  </a:solidFill>
                  <a:latin typeface="+mj-lt"/>
                </a:rPr>
                <a:t>Σχεδιασμός για την αβεβαιότητα, ηθική τιμολόγηση, ρεαλιστική κλίμακα</a:t>
              </a:r>
              <a:r>
                <a:rPr lang="en-GB" sz="900" noProof="0" dirty="0">
                  <a:solidFill>
                    <a:schemeClr val="bg1"/>
                  </a:solidFill>
                  <a:latin typeface="+mj-lt"/>
                  <a:cs typeface="Mongolian Baiti" panose="03000500000000000000" pitchFamily="66" charset="0"/>
                </a:rPr>
                <a:t>.</a:t>
              </a:r>
            </a:p>
          </p:txBody>
        </p:sp>
        <p:sp>
          <p:nvSpPr>
            <p:cNvPr id="44" name="TextBox 43">
              <a:extLst>
                <a:ext uri="{FF2B5EF4-FFF2-40B4-BE49-F238E27FC236}">
                  <a16:creationId xmlns:a16="http://schemas.microsoft.com/office/drawing/2014/main" id="{196F55B0-E700-4AB7-86CE-64CB72E70A8D}"/>
                </a:ext>
              </a:extLst>
            </p:cNvPr>
            <p:cNvSpPr txBox="1"/>
            <p:nvPr/>
          </p:nvSpPr>
          <p:spPr>
            <a:xfrm>
              <a:off x="6401616" y="3956039"/>
              <a:ext cx="3017134" cy="2031325"/>
            </a:xfrm>
            <a:prstGeom prst="rect">
              <a:avLst/>
            </a:prstGeom>
            <a:noFill/>
          </p:spPr>
          <p:txBody>
            <a:bodyPr wrap="square" lIns="0" tIns="0" rIns="0" bIns="0" anchor="ctr">
              <a:spAutoFit/>
            </a:bodyPr>
            <a:lstStyle/>
            <a:p>
              <a:pPr algn="ctr"/>
              <a:r>
                <a:rPr lang="en-GB" sz="2400" b="1" noProof="0" dirty="0">
                  <a:solidFill>
                    <a:schemeClr val="bg1"/>
                  </a:solidFill>
                  <a:latin typeface="+mj-lt"/>
                </a:rPr>
                <a:t>Διαφοροποιημένος συνδυασμός χρηματοδότησης </a:t>
              </a:r>
            </a:p>
            <a:p>
              <a:pPr algn="ctr"/>
              <a:r>
                <a:rPr lang="en-GB" sz="2000" noProof="0" dirty="0">
                  <a:solidFill>
                    <a:schemeClr val="bg1"/>
                  </a:solidFill>
                  <a:latin typeface="+mj-lt"/>
                </a:rPr>
                <a:t>Επιχορηγήσεις, εισόδημα από εργασία, crowdfunding, ηθικές επενδύσεις</a:t>
              </a:r>
              <a:endParaRPr lang="en-GB" sz="2000" noProof="0" dirty="0">
                <a:solidFill>
                  <a:schemeClr val="bg1"/>
                </a:solidFill>
                <a:latin typeface="+mj-lt"/>
                <a:cs typeface="Mongolian Baiti" panose="03000500000000000000" pitchFamily="66" charset="0"/>
              </a:endParaRPr>
            </a:p>
          </p:txBody>
        </p:sp>
        <p:sp>
          <p:nvSpPr>
            <p:cNvPr id="45" name="TextBox 44">
              <a:extLst>
                <a:ext uri="{FF2B5EF4-FFF2-40B4-BE49-F238E27FC236}">
                  <a16:creationId xmlns:a16="http://schemas.microsoft.com/office/drawing/2014/main" id="{E2BC50FD-5592-4BD4-8B25-D90530DF085D}"/>
                </a:ext>
              </a:extLst>
            </p:cNvPr>
            <p:cNvSpPr txBox="1"/>
            <p:nvPr/>
          </p:nvSpPr>
          <p:spPr>
            <a:xfrm>
              <a:off x="11844825" y="4312503"/>
              <a:ext cx="3315372" cy="1661993"/>
            </a:xfrm>
            <a:prstGeom prst="rect">
              <a:avLst/>
            </a:prstGeom>
            <a:noFill/>
          </p:spPr>
          <p:txBody>
            <a:bodyPr wrap="square" lIns="0" tIns="0" rIns="0" bIns="0" anchor="ctr">
              <a:spAutoFit/>
            </a:bodyPr>
            <a:lstStyle/>
            <a:p>
              <a:pPr algn="ctr"/>
              <a:r>
                <a:rPr lang="en-GB" sz="2400" b="1" noProof="0" dirty="0">
                  <a:solidFill>
                    <a:schemeClr val="bg1"/>
                  </a:solidFill>
                  <a:latin typeface="+mj-lt"/>
                </a:rPr>
                <a:t>Μετρήστε περισσότερα από τα χρήματα </a:t>
              </a:r>
            </a:p>
            <a:p>
              <a:pPr algn="ctr"/>
              <a:r>
                <a:rPr lang="en-GB" sz="2000" noProof="0" dirty="0">
                  <a:solidFill>
                    <a:schemeClr val="bg1"/>
                  </a:solidFill>
                  <a:latin typeface="+mj-lt"/>
                </a:rPr>
                <a:t>Συνδέστε το εισόδημα με καλλιτεχνικούς, κοινωνικούς και οικολογικούς στόχους</a:t>
              </a:r>
              <a:endParaRPr lang="en-GB" sz="2000" noProof="0" dirty="0">
                <a:solidFill>
                  <a:schemeClr val="bg1"/>
                </a:solidFill>
                <a:latin typeface="+mj-lt"/>
                <a:cs typeface="Mongolian Baiti" panose="03000500000000000000" pitchFamily="66" charset="0"/>
              </a:endParaRPr>
            </a:p>
          </p:txBody>
        </p:sp>
      </p:grpSp>
    </p:spTree>
    <p:extLst>
      <p:ext uri="{BB962C8B-B14F-4D97-AF65-F5344CB8AC3E}">
        <p14:creationId xmlns:p14="http://schemas.microsoft.com/office/powerpoint/2010/main" val="1180151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C8CD-AB32-9D98-9300-BADAD03D22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649F88-7881-B4F4-B00C-070257E76E8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8A17BA-F03C-7D76-F28A-7A0F647F921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D08D955-5AFF-39B8-BBE6-10126B416ED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Βιώσιμη διαχείριση έργων</a:t>
            </a:r>
          </a:p>
        </p:txBody>
      </p:sp>
      <p:sp>
        <p:nvSpPr>
          <p:cNvPr id="12" name="TextBox 11">
            <a:extLst>
              <a:ext uri="{FF2B5EF4-FFF2-40B4-BE49-F238E27FC236}">
                <a16:creationId xmlns:a16="http://schemas.microsoft.com/office/drawing/2014/main" id="{8002903D-BD12-238D-E7A1-B8B95E1566B6}"/>
              </a:ext>
            </a:extLst>
          </p:cNvPr>
          <p:cNvSpPr txBox="1"/>
          <p:nvPr/>
        </p:nvSpPr>
        <p:spPr>
          <a:xfrm>
            <a:off x="666784" y="2580526"/>
            <a:ext cx="16459200" cy="1569660"/>
          </a:xfrm>
          <a:prstGeom prst="rect">
            <a:avLst/>
          </a:prstGeom>
          <a:noFill/>
        </p:spPr>
        <p:txBody>
          <a:bodyPr wrap="square">
            <a:spAutoFit/>
          </a:bodyPr>
          <a:lstStyle/>
          <a:p>
            <a:r>
              <a:rPr lang="en-GB" sz="3200" b="1" noProof="0" dirty="0">
                <a:solidFill>
                  <a:srgbClr val="3F6031"/>
                </a:solidFill>
              </a:rPr>
              <a:t>Η διαχείριση έργων προσφέρει τις δομημένες μεθοδολογίες που είναι απαραίτητες για την αποτελεσματική υλοποίηση καλλιτεχνικών οραμάτων, σε συνάρτηση με περιβαλλοντικούς, κοινωνικούς και οικονομικούς στόχους.</a:t>
            </a:r>
            <a:endParaRPr lang="en-GB" sz="3200" b="1" noProof="0" dirty="0">
              <a:solidFill>
                <a:srgbClr val="3F6031"/>
              </a:solidFill>
              <a:latin typeface="+mj-lt"/>
            </a:endParaRPr>
          </a:p>
        </p:txBody>
      </p:sp>
      <p:sp>
        <p:nvSpPr>
          <p:cNvPr id="6" name="TextBox 5">
            <a:extLst>
              <a:ext uri="{FF2B5EF4-FFF2-40B4-BE49-F238E27FC236}">
                <a16:creationId xmlns:a16="http://schemas.microsoft.com/office/drawing/2014/main" id="{9FE4FB75-1B61-A1AA-161B-3BEB3D7E7B38}"/>
              </a:ext>
            </a:extLst>
          </p:cNvPr>
          <p:cNvSpPr txBox="1"/>
          <p:nvPr/>
        </p:nvSpPr>
        <p:spPr>
          <a:xfrm>
            <a:off x="646731" y="4152900"/>
            <a:ext cx="11237494" cy="5426998"/>
          </a:xfrm>
          <a:prstGeom prst="rect">
            <a:avLst/>
          </a:prstGeom>
          <a:noFill/>
        </p:spPr>
        <p:txBody>
          <a:bodyPr wrap="square">
            <a:spAutoFit/>
          </a:bodyPr>
          <a:lstStyle/>
          <a:p>
            <a:pPr marL="722313" indent="-722313">
              <a:lnSpc>
                <a:spcPct val="107000"/>
              </a:lnSpc>
              <a:spcBef>
                <a:spcPts val="1200"/>
              </a:spcBef>
              <a:spcAft>
                <a:spcPts val="1200"/>
              </a:spcAft>
              <a:buFont typeface="Wingdings" panose="05000000000000000000" pitchFamily="2" charset="2"/>
              <a:buChar char="Ø"/>
            </a:pPr>
            <a:r>
              <a:rPr lang="en-GB" sz="3200" b="1" noProof="0" dirty="0">
                <a:solidFill>
                  <a:srgbClr val="3F6031"/>
                </a:solidFill>
              </a:rPr>
              <a:t>Σχεδιασμός για τους ανθρώπους, τον πλανήτη, τον σκοπό</a:t>
            </a:r>
            <a:br>
              <a:rPr lang="en-GB" sz="3200" b="1" noProof="0" dirty="0">
                <a:solidFill>
                  <a:srgbClr val="3F6031"/>
                </a:solidFill>
              </a:rPr>
            </a:br>
            <a:r>
              <a:rPr lang="en-GB" sz="3200" noProof="0" dirty="0"/>
              <a:t>Ευθυγράμμιση των στόχων του έργου με μακροπρόθεσμες επιπτώσεις</a:t>
            </a:r>
          </a:p>
          <a:p>
            <a:pPr marL="722313" indent="-722313">
              <a:lnSpc>
                <a:spcPct val="107000"/>
              </a:lnSpc>
              <a:spcBef>
                <a:spcPts val="1200"/>
              </a:spcBef>
              <a:spcAft>
                <a:spcPts val="1200"/>
              </a:spcAft>
              <a:buFont typeface="Wingdings" panose="05000000000000000000" pitchFamily="2" charset="2"/>
              <a:buChar char="Ø"/>
            </a:pPr>
            <a:r>
              <a:rPr lang="en-GB" sz="3200" b="1" noProof="0" dirty="0">
                <a:solidFill>
                  <a:srgbClr val="3F6031"/>
                </a:solidFill>
              </a:rPr>
              <a:t>Χρησιμοποιήστε προσαρμοσμένα πλαίσια</a:t>
            </a:r>
            <a:br>
              <a:rPr lang="en-GB" sz="3200" b="1" noProof="0" dirty="0">
                <a:solidFill>
                  <a:srgbClr val="3F6031"/>
                </a:solidFill>
              </a:rPr>
            </a:br>
            <a:r>
              <a:rPr lang="en-GB" sz="3200" noProof="0" dirty="0"/>
              <a:t>PMBOK®, GPM®, PM² — προσαρμοσμένα στις παραστατικές τέχνες</a:t>
            </a:r>
          </a:p>
          <a:p>
            <a:pPr marL="722313" indent="-722313">
              <a:lnSpc>
                <a:spcPct val="107000"/>
              </a:lnSpc>
              <a:spcBef>
                <a:spcPts val="1200"/>
              </a:spcBef>
              <a:spcAft>
                <a:spcPts val="1200"/>
              </a:spcAft>
              <a:buFont typeface="Wingdings" panose="05000000000000000000" pitchFamily="2" charset="2"/>
              <a:buChar char="Ø"/>
            </a:pPr>
            <a:r>
              <a:rPr lang="en-GB" sz="3200" b="1" noProof="0" dirty="0">
                <a:solidFill>
                  <a:srgbClr val="3F6031"/>
                </a:solidFill>
              </a:rPr>
              <a:t>Να είστε ευέλικτοι + ανταποκρινόμενοι</a:t>
            </a:r>
            <a:br>
              <a:rPr lang="en-GB" sz="3200" b="1" noProof="0" dirty="0">
                <a:solidFill>
                  <a:srgbClr val="3F6031"/>
                </a:solidFill>
              </a:rPr>
            </a:br>
            <a:r>
              <a:rPr lang="en-GB" sz="3200" noProof="0" dirty="0"/>
              <a:t>Οι μικρές ομάδες μπορούν να επαναλαμβάνουν, να συνεργάζονται και να προσαρμόζονται γρήγορα</a:t>
            </a:r>
          </a:p>
        </p:txBody>
      </p:sp>
      <p:grpSp>
        <p:nvGrpSpPr>
          <p:cNvPr id="7" name="Ομάδα 6">
            <a:extLst>
              <a:ext uri="{FF2B5EF4-FFF2-40B4-BE49-F238E27FC236}">
                <a16:creationId xmlns:a16="http://schemas.microsoft.com/office/drawing/2014/main" id="{5C39A547-7849-09F5-3574-A0CA01998C5A}"/>
              </a:ext>
            </a:extLst>
          </p:cNvPr>
          <p:cNvGrpSpPr/>
          <p:nvPr/>
        </p:nvGrpSpPr>
        <p:grpSpPr>
          <a:xfrm>
            <a:off x="12268200" y="3771900"/>
            <a:ext cx="5105400" cy="5105400"/>
            <a:chOff x="7642516" y="1449707"/>
            <a:chExt cx="3810000" cy="3810000"/>
          </a:xfrm>
          <a:solidFill>
            <a:srgbClr val="569938"/>
          </a:solidFill>
        </p:grpSpPr>
        <p:pic>
          <p:nvPicPr>
            <p:cNvPr id="8" name="Γραφικό 7">
              <a:extLst>
                <a:ext uri="{FF2B5EF4-FFF2-40B4-BE49-F238E27FC236}">
                  <a16:creationId xmlns:a16="http://schemas.microsoft.com/office/drawing/2014/main" id="{753D96FA-1BDC-C23B-D61B-D7A170EA554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902997" y="2714326"/>
              <a:ext cx="1289038" cy="1280761"/>
            </a:xfrm>
            <a:prstGeom prst="rect">
              <a:avLst/>
            </a:prstGeom>
          </p:spPr>
        </p:pic>
        <p:pic>
          <p:nvPicPr>
            <p:cNvPr id="9" name="Γραφικό 8">
              <a:extLst>
                <a:ext uri="{FF2B5EF4-FFF2-40B4-BE49-F238E27FC236}">
                  <a16:creationId xmlns:a16="http://schemas.microsoft.com/office/drawing/2014/main" id="{EC17AF84-095D-F99B-AAA0-9AE5BC8A711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642516" y="1449707"/>
              <a:ext cx="3810000" cy="3810000"/>
            </a:xfrm>
            <a:prstGeom prst="rect">
              <a:avLst/>
            </a:prstGeom>
          </p:spPr>
        </p:pic>
      </p:grpSp>
    </p:spTree>
    <p:extLst>
      <p:ext uri="{BB962C8B-B14F-4D97-AF65-F5344CB8AC3E}">
        <p14:creationId xmlns:p14="http://schemas.microsoft.com/office/powerpoint/2010/main" val="2252760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D756-FDB4-9E3B-CB9F-42CA2DD9C4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7EBC7F-E14C-121F-0055-EDC8A78EB33C}"/>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9B6C3D4-8AB3-1086-5567-201F24C82461}"/>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E4AF8D43-B82F-292F-A779-DC29AB3871B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Δραστηριότητα C4.A10</a:t>
            </a:r>
            <a:endParaRPr lang="en-GB" sz="6000" noProof="0" dirty="0">
              <a:solidFill>
                <a:srgbClr val="3F6031"/>
              </a:solidFill>
            </a:endParaRPr>
          </a:p>
        </p:txBody>
      </p:sp>
      <p:sp>
        <p:nvSpPr>
          <p:cNvPr id="7" name="TextBox 6">
            <a:extLst>
              <a:ext uri="{FF2B5EF4-FFF2-40B4-BE49-F238E27FC236}">
                <a16:creationId xmlns:a16="http://schemas.microsoft.com/office/drawing/2014/main" id="{D9AD5AC6-0344-A37D-B3B6-97D2E06330B4}"/>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Ενσωμάτωση της αναγεννητικής σκέψης στην εκπαιδευτική πρακτική</a:t>
            </a:r>
          </a:p>
        </p:txBody>
      </p:sp>
      <p:sp>
        <p:nvSpPr>
          <p:cNvPr id="6" name="TextBox 5">
            <a:extLst>
              <a:ext uri="{FF2B5EF4-FFF2-40B4-BE49-F238E27FC236}">
                <a16:creationId xmlns:a16="http://schemas.microsoft.com/office/drawing/2014/main" id="{64F35A24-7F15-2B2D-5358-60DE67C6D82E}"/>
              </a:ext>
            </a:extLst>
          </p:cNvPr>
          <p:cNvSpPr txBox="1"/>
          <p:nvPr/>
        </p:nvSpPr>
        <p:spPr>
          <a:xfrm>
            <a:off x="4320051" y="5729300"/>
            <a:ext cx="13374914" cy="3617016"/>
          </a:xfrm>
          <a:prstGeom prst="rect">
            <a:avLst/>
          </a:prstGeom>
          <a:noFill/>
        </p:spPr>
        <p:txBody>
          <a:bodyPr wrap="square">
            <a:spAutoFit/>
          </a:bodyPr>
          <a:lstStyle/>
          <a:p>
            <a:pPr marL="342900" lvl="0" indent="-342900">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Ποια ερώτηση θα μπορούσατε να θέσετε στους μαθητές σας για να ξεκινήσετε μια συζήτηση σχετικά με την αναγέννηση;</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Ποια είναι μια απλή δραστηριότητα που θα μπορούσε να τους βοηθήσει να συνδέσουν τις αναγεννητικές ιδέες με τον ρόλο ή το πλαίσιο τους;</a:t>
            </a: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effectLst/>
                <a:latin typeface="Calibri" panose="020F0502020204030204" pitchFamily="34" charset="0"/>
                <a:ea typeface="Arial" panose="020B0604020202020204" pitchFamily="34" charset="0"/>
                <a:cs typeface="Times New Roman" panose="02020603050405020304" pitchFamily="18" charset="0"/>
              </a:rPr>
              <a:t>Πώς θα μπορούσατε να προσαρμόσετε ένα υπάρχον εργαλείο (π.χ. Business Model Canvas) για να το κάνετε πιο αναγεννητικό;</a:t>
            </a:r>
            <a:endParaRPr lang="el-GR" sz="3200" dirty="0"/>
          </a:p>
        </p:txBody>
      </p:sp>
    </p:spTree>
    <p:extLst>
      <p:ext uri="{BB962C8B-B14F-4D97-AF65-F5344CB8AC3E}">
        <p14:creationId xmlns:p14="http://schemas.microsoft.com/office/powerpoint/2010/main" val="1777752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γραφικός χαρακτήρας, γραφική ύλη, είδη γραφείου, στυλό&#10;&#10;Το περιεχόμενο που δημιουργείται από AI ενδέχεται να είναι εσφαλμένο.">
            <a:extLst>
              <a:ext uri="{FF2B5EF4-FFF2-40B4-BE49-F238E27FC236}">
                <a16:creationId xmlns:a16="http://schemas.microsoft.com/office/drawing/2014/main" id="{E0FD75C4-D280-85EE-078D-9FF9383FD06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011" y="0"/>
            <a:ext cx="8534400" cy="10287000"/>
          </a:xfrm>
          <a:prstGeom prst="rect">
            <a:avLst/>
          </a:prstGeom>
        </p:spPr>
      </p:pic>
      <p:sp>
        <p:nvSpPr>
          <p:cNvPr id="6" name="TextBox 5">
            <a:extLst>
              <a:ext uri="{FF2B5EF4-FFF2-40B4-BE49-F238E27FC236}">
                <a16:creationId xmlns:a16="http://schemas.microsoft.com/office/drawing/2014/main" id="{C81E4442-2B2D-8635-1678-ECDAC84CCFE7}"/>
              </a:ext>
            </a:extLst>
          </p:cNvPr>
          <p:cNvSpPr txBox="1"/>
          <p:nvPr/>
        </p:nvSpPr>
        <p:spPr>
          <a:xfrm>
            <a:off x="8931442" y="2019300"/>
            <a:ext cx="8610600" cy="3524619"/>
          </a:xfrm>
          <a:prstGeom prst="rect">
            <a:avLst/>
          </a:prstGeom>
          <a:noFill/>
        </p:spPr>
        <p:txBody>
          <a:bodyPr wrap="square">
            <a:spAutoFit/>
          </a:bodyPr>
          <a:lstStyle/>
          <a:p>
            <a:pPr algn="just">
              <a:lnSpc>
                <a:spcPct val="107000"/>
              </a:lnSpc>
              <a:spcAft>
                <a:spcPts val="800"/>
              </a:spcAft>
            </a:pPr>
            <a:r>
              <a:rPr lang="en-GB" sz="3500" kern="100" noProof="0" dirty="0">
                <a:effectLst/>
                <a:latin typeface="+mj-lt"/>
                <a:ea typeface="Aptos" panose="020B0004020202020204" pitchFamily="34" charset="0"/>
                <a:cs typeface="Times New Roman" panose="02020603050405020304" pitchFamily="18" charset="0"/>
              </a:rPr>
              <a:t>Το μάρκετινγκ στις παραστατικές τέχνες δεν είναι απλώς ένα εργαλείο προώθησης ή πώλησης εισιτηρίων. Είναι μια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στρατηγική λειτουργία </a:t>
            </a:r>
            <a:r>
              <a:rPr lang="en-GB" sz="3500" kern="100" noProof="0" dirty="0">
                <a:effectLst/>
                <a:latin typeface="+mj-lt"/>
                <a:ea typeface="Aptos" panose="020B0004020202020204" pitchFamily="34" charset="0"/>
                <a:cs typeface="Times New Roman" panose="02020603050405020304" pitchFamily="18" charset="0"/>
              </a:rPr>
              <a:t>που επιτρέπει σε οργανισμούς και άτομα να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κατανοήσουν το κοινό τους</a:t>
            </a:r>
            <a:r>
              <a:rPr lang="en-GB" sz="3500" kern="100" noProof="0" dirty="0">
                <a:effectLst/>
                <a:latin typeface="+mj-lt"/>
                <a:ea typeface="Aptos" panose="020B0004020202020204" pitchFamily="34" charset="0"/>
                <a:cs typeface="Times New Roman" panose="02020603050405020304" pitchFamily="18" charset="0"/>
              </a:rPr>
              <a:t>,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να επικοινωνήσουν τον σκοπό τους </a:t>
            </a:r>
            <a:r>
              <a:rPr lang="en-GB" sz="3500" kern="100" noProof="0" dirty="0">
                <a:effectLst/>
                <a:latin typeface="+mj-lt"/>
                <a:ea typeface="Aptos" panose="020B0004020202020204" pitchFamily="34" charset="0"/>
                <a:cs typeface="Times New Roman" panose="02020603050405020304" pitchFamily="18" charset="0"/>
              </a:rPr>
              <a:t>και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να προσφέρουν ουσιαστική αξία. </a:t>
            </a:r>
          </a:p>
        </p:txBody>
      </p:sp>
      <p:sp>
        <p:nvSpPr>
          <p:cNvPr id="7" name="TextBox 6">
            <a:extLst>
              <a:ext uri="{FF2B5EF4-FFF2-40B4-BE49-F238E27FC236}">
                <a16:creationId xmlns:a16="http://schemas.microsoft.com/office/drawing/2014/main" id="{848EB375-8F29-622B-9242-479968E7705A}"/>
              </a:ext>
            </a:extLst>
          </p:cNvPr>
          <p:cNvSpPr txBox="1"/>
          <p:nvPr/>
        </p:nvSpPr>
        <p:spPr>
          <a:xfrm>
            <a:off x="8915400" y="723900"/>
            <a:ext cx="10210800" cy="861774"/>
          </a:xfrm>
          <a:prstGeom prst="rect">
            <a:avLst/>
          </a:prstGeom>
          <a:noFill/>
        </p:spPr>
        <p:txBody>
          <a:bodyPr wrap="square">
            <a:spAutoFit/>
          </a:bodyPr>
          <a:lstStyle/>
          <a:p>
            <a:pPr lvl="0"/>
            <a:r>
              <a:rPr lang="en-GB" sz="5000" b="1" noProof="0" dirty="0"/>
              <a:t>Τι είναι το μάρκετινγκ;</a:t>
            </a:r>
          </a:p>
        </p:txBody>
      </p:sp>
      <p:sp>
        <p:nvSpPr>
          <p:cNvPr id="9" name="TextBox 8">
            <a:extLst>
              <a:ext uri="{FF2B5EF4-FFF2-40B4-BE49-F238E27FC236}">
                <a16:creationId xmlns:a16="http://schemas.microsoft.com/office/drawing/2014/main" id="{8699E8C9-456E-D88F-EEDC-89059C2C98E8}"/>
              </a:ext>
            </a:extLst>
          </p:cNvPr>
          <p:cNvSpPr txBox="1"/>
          <p:nvPr/>
        </p:nvSpPr>
        <p:spPr>
          <a:xfrm>
            <a:off x="8835189" y="7854940"/>
            <a:ext cx="9071811" cy="1815882"/>
          </a:xfrm>
          <a:prstGeom prst="rect">
            <a:avLst/>
          </a:prstGeom>
          <a:solidFill>
            <a:srgbClr val="04A6C2"/>
          </a:solidFill>
        </p:spPr>
        <p:txBody>
          <a:bodyPr wrap="square">
            <a:spAutoFit/>
          </a:bodyPr>
          <a:lstStyle/>
          <a:p>
            <a:r>
              <a:rPr lang="en-GB" sz="2800" b="1" i="1" noProof="0" dirty="0">
                <a:solidFill>
                  <a:schemeClr val="bg1"/>
                </a:solidFill>
              </a:rPr>
              <a:t>Εάν τα αναγεννητικά επιχειρηματικά μοντέλα συμβάλλουν στη διαμόρφωση του τι προσφέρουμε και γιατί, το μάρκετινγκ μας βοηθά να το μοιραστούμε με σκοπό και σαφήνεια.</a:t>
            </a:r>
          </a:p>
        </p:txBody>
      </p:sp>
    </p:spTree>
    <p:extLst>
      <p:ext uri="{BB962C8B-B14F-4D97-AF65-F5344CB8AC3E}">
        <p14:creationId xmlns:p14="http://schemas.microsoft.com/office/powerpoint/2010/main" val="1969630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4927-6D0E-6FFC-D243-EB7421D56C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BEF64-6122-CC6D-B1B3-480197CF833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7C5FD40-7556-1BBD-9399-05A9B6A94D1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94EEDDB-3C02-6518-1D6B-C0FC9332A44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Τα 7 Π του μάρκετινγκ στις παραστατικές τέχνες</a:t>
            </a:r>
          </a:p>
        </p:txBody>
      </p:sp>
      <p:sp>
        <p:nvSpPr>
          <p:cNvPr id="38" name="Freeform 11"/>
          <p:cNvSpPr>
            <a:spLocks/>
          </p:cNvSpPr>
          <p:nvPr/>
        </p:nvSpPr>
        <p:spPr bwMode="auto">
          <a:xfrm>
            <a:off x="2103596"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39" name="Freeform 12"/>
          <p:cNvSpPr>
            <a:spLocks/>
          </p:cNvSpPr>
          <p:nvPr/>
        </p:nvSpPr>
        <p:spPr bwMode="auto">
          <a:xfrm>
            <a:off x="3031769"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4" name="Freeform 13"/>
          <p:cNvSpPr>
            <a:spLocks/>
          </p:cNvSpPr>
          <p:nvPr/>
        </p:nvSpPr>
        <p:spPr bwMode="auto">
          <a:xfrm>
            <a:off x="3735688"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5" name="Freeform 14"/>
          <p:cNvSpPr>
            <a:spLocks/>
          </p:cNvSpPr>
          <p:nvPr/>
        </p:nvSpPr>
        <p:spPr bwMode="auto">
          <a:xfrm>
            <a:off x="3031769"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3F603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0" name="Rectangle 49"/>
          <p:cNvSpPr/>
          <p:nvPr/>
        </p:nvSpPr>
        <p:spPr>
          <a:xfrm flipH="1">
            <a:off x="2565797" y="4438214"/>
            <a:ext cx="2338891" cy="1154162"/>
          </a:xfrm>
          <a:prstGeom prst="rect">
            <a:avLst/>
          </a:prstGeom>
        </p:spPr>
        <p:txBody>
          <a:bodyPr wrap="square" lIns="0" tIns="0" rIns="0" bIns="0" anchor="ctr">
            <a:spAutoFit/>
          </a:bodyPr>
          <a:lstStyle/>
          <a:p>
            <a:pPr algn="ctr">
              <a:spcBef>
                <a:spcPts val="300"/>
              </a:spcBef>
              <a:spcAft>
                <a:spcPts val="300"/>
              </a:spcAft>
              <a:buNone/>
            </a:pPr>
            <a:r>
              <a:rPr lang="en-GB" sz="3000" b="1" noProof="0" dirty="0">
                <a:latin typeface="+mj-lt"/>
              </a:rPr>
              <a:t>Προϊόν</a:t>
            </a:r>
            <a:endParaRPr lang="en-GB" sz="3000" b="1" noProof="0" dirty="0">
              <a:latin typeface="+mj-lt"/>
              <a:ea typeface="Arial" panose="020B0604020202020204" pitchFamily="34" charset="0"/>
            </a:endParaRPr>
          </a:p>
          <a:p>
            <a:pPr algn="ctr">
              <a:spcBef>
                <a:spcPts val="300"/>
              </a:spcBef>
              <a:spcAft>
                <a:spcPts val="300"/>
              </a:spcAft>
            </a:pPr>
            <a:r>
              <a:rPr lang="en-GB" sz="2000" noProof="0" dirty="0">
                <a:latin typeface="+mj-lt"/>
              </a:rPr>
              <a:t>Η καλλιτεχνική εμπειρία</a:t>
            </a:r>
            <a:endParaRPr lang="en-GB" sz="2000" noProof="0" dirty="0">
              <a:solidFill>
                <a:schemeClr val="tx1">
                  <a:lumMod val="75000"/>
                  <a:lumOff val="25000"/>
                </a:schemeClr>
              </a:solidFill>
              <a:latin typeface="+mj-lt"/>
            </a:endParaRPr>
          </a:p>
        </p:txBody>
      </p:sp>
      <p:sp>
        <p:nvSpPr>
          <p:cNvPr id="56" name="Freeform 11"/>
          <p:cNvSpPr>
            <a:spLocks/>
          </p:cNvSpPr>
          <p:nvPr/>
        </p:nvSpPr>
        <p:spPr bwMode="auto">
          <a:xfrm>
            <a:off x="12921111"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7" name="Freeform 12"/>
          <p:cNvSpPr>
            <a:spLocks/>
          </p:cNvSpPr>
          <p:nvPr/>
        </p:nvSpPr>
        <p:spPr bwMode="auto">
          <a:xfrm>
            <a:off x="13849284"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8" name="Freeform 13"/>
          <p:cNvSpPr>
            <a:spLocks/>
          </p:cNvSpPr>
          <p:nvPr/>
        </p:nvSpPr>
        <p:spPr bwMode="auto">
          <a:xfrm>
            <a:off x="1455320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6" name="Freeform 14"/>
          <p:cNvSpPr>
            <a:spLocks/>
          </p:cNvSpPr>
          <p:nvPr/>
        </p:nvSpPr>
        <p:spPr bwMode="auto">
          <a:xfrm>
            <a:off x="13849284"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569938"/>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7" name="Rectangle 66"/>
          <p:cNvSpPr/>
          <p:nvPr/>
        </p:nvSpPr>
        <p:spPr>
          <a:xfrm flipH="1">
            <a:off x="13383312" y="4476687"/>
            <a:ext cx="2338891" cy="1077218"/>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Προώθηση </a:t>
            </a:r>
            <a:r>
              <a:rPr lang="en-GB" sz="2000" noProof="0" dirty="0">
                <a:latin typeface="+mj-lt"/>
              </a:rPr>
              <a:t>Επικοινωνία και αφήγηση</a:t>
            </a:r>
            <a:endParaRPr lang="en-GB" sz="2000" noProof="0" dirty="0">
              <a:solidFill>
                <a:schemeClr val="tx1">
                  <a:lumMod val="75000"/>
                  <a:lumOff val="25000"/>
                </a:schemeClr>
              </a:solidFill>
              <a:latin typeface="+mj-lt"/>
            </a:endParaRPr>
          </a:p>
        </p:txBody>
      </p:sp>
      <p:sp>
        <p:nvSpPr>
          <p:cNvPr id="69" name="Freeform 11"/>
          <p:cNvSpPr>
            <a:spLocks/>
          </p:cNvSpPr>
          <p:nvPr/>
        </p:nvSpPr>
        <p:spPr bwMode="auto">
          <a:xfrm>
            <a:off x="390197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0" name="Freeform 12"/>
          <p:cNvSpPr>
            <a:spLocks/>
          </p:cNvSpPr>
          <p:nvPr/>
        </p:nvSpPr>
        <p:spPr bwMode="auto">
          <a:xfrm>
            <a:off x="483014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1" name="Freeform 13"/>
          <p:cNvSpPr>
            <a:spLocks/>
          </p:cNvSpPr>
          <p:nvPr/>
        </p:nvSpPr>
        <p:spPr bwMode="auto">
          <a:xfrm>
            <a:off x="553406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2" name="Freeform 14"/>
          <p:cNvSpPr>
            <a:spLocks/>
          </p:cNvSpPr>
          <p:nvPr/>
        </p:nvSpPr>
        <p:spPr bwMode="auto">
          <a:xfrm>
            <a:off x="483014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36D7F"/>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3" name="Rectangle 72"/>
          <p:cNvSpPr/>
          <p:nvPr/>
        </p:nvSpPr>
        <p:spPr>
          <a:xfrm flipH="1">
            <a:off x="4364174" y="7504109"/>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Άνθρωποι </a:t>
            </a:r>
          </a:p>
          <a:p>
            <a:pPr algn="ctr">
              <a:spcBef>
                <a:spcPts val="300"/>
              </a:spcBef>
              <a:spcAft>
                <a:spcPts val="300"/>
              </a:spcAft>
            </a:pPr>
            <a:r>
              <a:rPr lang="en-GB" sz="2000" noProof="0" dirty="0">
                <a:latin typeface="+mj-lt"/>
              </a:rPr>
              <a:t>Καλλιτέχνες, προσωπικό, συνεργάτες</a:t>
            </a:r>
            <a:endParaRPr lang="en-GB" sz="2000" noProof="0" dirty="0">
              <a:solidFill>
                <a:schemeClr val="tx1">
                  <a:lumMod val="75000"/>
                  <a:lumOff val="25000"/>
                </a:schemeClr>
              </a:solidFill>
              <a:latin typeface="+mj-lt"/>
            </a:endParaRPr>
          </a:p>
        </p:txBody>
      </p:sp>
      <p:sp>
        <p:nvSpPr>
          <p:cNvPr id="75" name="Freeform 11"/>
          <p:cNvSpPr>
            <a:spLocks/>
          </p:cNvSpPr>
          <p:nvPr/>
        </p:nvSpPr>
        <p:spPr bwMode="auto">
          <a:xfrm>
            <a:off x="11122735"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6" name="Freeform 12"/>
          <p:cNvSpPr>
            <a:spLocks/>
          </p:cNvSpPr>
          <p:nvPr/>
        </p:nvSpPr>
        <p:spPr bwMode="auto">
          <a:xfrm>
            <a:off x="12050908"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7" name="Freeform 13"/>
          <p:cNvSpPr>
            <a:spLocks/>
          </p:cNvSpPr>
          <p:nvPr/>
        </p:nvSpPr>
        <p:spPr bwMode="auto">
          <a:xfrm>
            <a:off x="12754826"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8" name="Freeform 14"/>
          <p:cNvSpPr>
            <a:spLocks/>
          </p:cNvSpPr>
          <p:nvPr/>
        </p:nvSpPr>
        <p:spPr bwMode="auto">
          <a:xfrm>
            <a:off x="12050908"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5353"/>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9" name="Rectangle 78"/>
          <p:cNvSpPr/>
          <p:nvPr/>
        </p:nvSpPr>
        <p:spPr>
          <a:xfrm flipH="1">
            <a:off x="11584935" y="7119389"/>
            <a:ext cx="2338891" cy="1615827"/>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Φυσικές αποδείξεις </a:t>
            </a:r>
          </a:p>
          <a:p>
            <a:pPr algn="ctr">
              <a:spcBef>
                <a:spcPts val="300"/>
              </a:spcBef>
              <a:spcAft>
                <a:spcPts val="300"/>
              </a:spcAft>
            </a:pPr>
            <a:r>
              <a:rPr lang="en-GB" sz="2000" noProof="0" dirty="0">
                <a:latin typeface="+mj-lt"/>
              </a:rPr>
              <a:t>Οπτική ταυτότητα, χώρος, ατμόσφαιρα</a:t>
            </a:r>
            <a:endParaRPr lang="en-GB" sz="2000" noProof="0" dirty="0">
              <a:solidFill>
                <a:schemeClr val="tx1">
                  <a:lumMod val="75000"/>
                  <a:lumOff val="25000"/>
                </a:schemeClr>
              </a:solidFill>
              <a:latin typeface="+mj-lt"/>
            </a:endParaRPr>
          </a:p>
        </p:txBody>
      </p:sp>
      <p:sp>
        <p:nvSpPr>
          <p:cNvPr id="87" name="Freeform 11"/>
          <p:cNvSpPr>
            <a:spLocks/>
          </p:cNvSpPr>
          <p:nvPr/>
        </p:nvSpPr>
        <p:spPr bwMode="auto">
          <a:xfrm>
            <a:off x="9315272"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8" name="Freeform 12"/>
          <p:cNvSpPr>
            <a:spLocks/>
          </p:cNvSpPr>
          <p:nvPr/>
        </p:nvSpPr>
        <p:spPr bwMode="auto">
          <a:xfrm>
            <a:off x="10243445"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9" name="Freeform 13"/>
          <p:cNvSpPr>
            <a:spLocks/>
          </p:cNvSpPr>
          <p:nvPr/>
        </p:nvSpPr>
        <p:spPr bwMode="auto">
          <a:xfrm>
            <a:off x="1094736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0" name="Freeform 14"/>
          <p:cNvSpPr>
            <a:spLocks/>
          </p:cNvSpPr>
          <p:nvPr/>
        </p:nvSpPr>
        <p:spPr bwMode="auto">
          <a:xfrm>
            <a:off x="10243445"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000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1" name="Rectangle 90"/>
          <p:cNvSpPr/>
          <p:nvPr/>
        </p:nvSpPr>
        <p:spPr>
          <a:xfrm flipH="1">
            <a:off x="9777472" y="4438215"/>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Τόπος</a:t>
            </a:r>
            <a:r>
              <a:rPr lang="en-GB" sz="3000" noProof="0" dirty="0">
                <a:latin typeface="+mj-lt"/>
              </a:rPr>
              <a:t> </a:t>
            </a:r>
          </a:p>
          <a:p>
            <a:pPr algn="ctr">
              <a:spcBef>
                <a:spcPts val="300"/>
              </a:spcBef>
              <a:spcAft>
                <a:spcPts val="300"/>
              </a:spcAft>
            </a:pPr>
            <a:r>
              <a:rPr lang="en-GB" sz="2000" noProof="0" dirty="0">
                <a:latin typeface="+mj-lt"/>
              </a:rPr>
              <a:t>Πού/πώς παρέχεται</a:t>
            </a:r>
            <a:endParaRPr lang="en-GB" sz="2000" noProof="0" dirty="0">
              <a:solidFill>
                <a:schemeClr val="tx1">
                  <a:lumMod val="75000"/>
                  <a:lumOff val="25000"/>
                </a:schemeClr>
              </a:solidFill>
              <a:latin typeface="+mj-lt"/>
            </a:endParaRPr>
          </a:p>
        </p:txBody>
      </p:sp>
      <p:sp>
        <p:nvSpPr>
          <p:cNvPr id="93" name="Freeform 11"/>
          <p:cNvSpPr>
            <a:spLocks/>
          </p:cNvSpPr>
          <p:nvPr/>
        </p:nvSpPr>
        <p:spPr bwMode="auto">
          <a:xfrm>
            <a:off x="5709433"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4" name="Freeform 12"/>
          <p:cNvSpPr>
            <a:spLocks/>
          </p:cNvSpPr>
          <p:nvPr/>
        </p:nvSpPr>
        <p:spPr bwMode="auto">
          <a:xfrm>
            <a:off x="6637607"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5" name="Freeform 13"/>
          <p:cNvSpPr>
            <a:spLocks/>
          </p:cNvSpPr>
          <p:nvPr/>
        </p:nvSpPr>
        <p:spPr bwMode="auto">
          <a:xfrm>
            <a:off x="7341525"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6" name="Freeform 14"/>
          <p:cNvSpPr>
            <a:spLocks/>
          </p:cNvSpPr>
          <p:nvPr/>
        </p:nvSpPr>
        <p:spPr bwMode="auto">
          <a:xfrm>
            <a:off x="6637607"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4A6C2"/>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7" name="Rectangle 96"/>
          <p:cNvSpPr/>
          <p:nvPr/>
        </p:nvSpPr>
        <p:spPr>
          <a:xfrm flipH="1">
            <a:off x="6171634" y="4592103"/>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Τιμή </a:t>
            </a:r>
          </a:p>
          <a:p>
            <a:pPr algn="ctr">
              <a:spcBef>
                <a:spcPts val="300"/>
              </a:spcBef>
              <a:spcAft>
                <a:spcPts val="300"/>
              </a:spcAft>
            </a:pPr>
            <a:r>
              <a:rPr lang="en-GB" sz="2000" noProof="0" dirty="0">
                <a:latin typeface="+mj-lt"/>
              </a:rPr>
              <a:t>Αξία, δικαιοσύνη, πρόσβαση</a:t>
            </a:r>
            <a:endParaRPr lang="en-GB" sz="2000" noProof="0" dirty="0">
              <a:solidFill>
                <a:schemeClr val="tx1">
                  <a:lumMod val="75000"/>
                  <a:lumOff val="25000"/>
                </a:schemeClr>
              </a:solidFill>
              <a:latin typeface="+mj-lt"/>
            </a:endParaRPr>
          </a:p>
        </p:txBody>
      </p:sp>
      <p:sp>
        <p:nvSpPr>
          <p:cNvPr id="99" name="Freeform 11"/>
          <p:cNvSpPr>
            <a:spLocks/>
          </p:cNvSpPr>
          <p:nvPr/>
        </p:nvSpPr>
        <p:spPr bwMode="auto">
          <a:xfrm>
            <a:off x="751235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0" name="Freeform 12"/>
          <p:cNvSpPr>
            <a:spLocks/>
          </p:cNvSpPr>
          <p:nvPr/>
        </p:nvSpPr>
        <p:spPr bwMode="auto">
          <a:xfrm>
            <a:off x="844052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1" name="Freeform 13"/>
          <p:cNvSpPr>
            <a:spLocks/>
          </p:cNvSpPr>
          <p:nvPr/>
        </p:nvSpPr>
        <p:spPr bwMode="auto">
          <a:xfrm>
            <a:off x="914444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2" name="Freeform 14"/>
          <p:cNvSpPr>
            <a:spLocks/>
          </p:cNvSpPr>
          <p:nvPr/>
        </p:nvSpPr>
        <p:spPr bwMode="auto">
          <a:xfrm>
            <a:off x="844052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2A402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3" name="Rectangle 102"/>
          <p:cNvSpPr/>
          <p:nvPr/>
        </p:nvSpPr>
        <p:spPr>
          <a:xfrm flipH="1">
            <a:off x="7974554" y="7350222"/>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Διαδικασία</a:t>
            </a:r>
            <a:r>
              <a:rPr lang="en-GB" sz="3000" noProof="0" dirty="0">
                <a:latin typeface="+mj-lt"/>
              </a:rPr>
              <a:t> </a:t>
            </a:r>
          </a:p>
          <a:p>
            <a:pPr algn="ctr">
              <a:spcBef>
                <a:spcPts val="300"/>
              </a:spcBef>
              <a:spcAft>
                <a:spcPts val="300"/>
              </a:spcAft>
            </a:pPr>
            <a:r>
              <a:rPr lang="en-GB" sz="2000" noProof="0" dirty="0">
                <a:latin typeface="+mj-lt"/>
              </a:rPr>
              <a:t>Πώς αλληλεπιδρά το κοινό</a:t>
            </a:r>
            <a:endParaRPr lang="en-GB" sz="2000" noProof="0" dirty="0">
              <a:solidFill>
                <a:schemeClr val="tx1">
                  <a:lumMod val="75000"/>
                  <a:lumOff val="25000"/>
                </a:schemeClr>
              </a:solidFill>
              <a:latin typeface="+mj-lt"/>
            </a:endParaRPr>
          </a:p>
        </p:txBody>
      </p:sp>
      <p:pic>
        <p:nvPicPr>
          <p:cNvPr id="11" name="Γραφικό 10">
            <a:extLst>
              <a:ext uri="{FF2B5EF4-FFF2-40B4-BE49-F238E27FC236}">
                <a16:creationId xmlns:a16="http://schemas.microsoft.com/office/drawing/2014/main" id="{16E9AFA0-FA06-BF16-CDF2-396C461C0A9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375241" y="3166062"/>
            <a:ext cx="720000" cy="720000"/>
          </a:xfrm>
          <a:prstGeom prst="rect">
            <a:avLst/>
          </a:prstGeom>
        </p:spPr>
      </p:pic>
      <p:pic>
        <p:nvPicPr>
          <p:cNvPr id="13" name="Γραφικό 12">
            <a:extLst>
              <a:ext uri="{FF2B5EF4-FFF2-40B4-BE49-F238E27FC236}">
                <a16:creationId xmlns:a16="http://schemas.microsoft.com/office/drawing/2014/main" id="{40272E01-D5DA-730A-4762-CDFEF1E6A91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993131" y="3212311"/>
            <a:ext cx="720000" cy="720000"/>
          </a:xfrm>
          <a:prstGeom prst="rect">
            <a:avLst/>
          </a:prstGeom>
        </p:spPr>
      </p:pic>
      <p:pic>
        <p:nvPicPr>
          <p:cNvPr id="14" name="Γραφικό 13">
            <a:extLst>
              <a:ext uri="{FF2B5EF4-FFF2-40B4-BE49-F238E27FC236}">
                <a16:creationId xmlns:a16="http://schemas.microsoft.com/office/drawing/2014/main" id="{4C1EBD43-D04D-E391-F099-6EDF73460DC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586917" y="3166062"/>
            <a:ext cx="720000" cy="720000"/>
          </a:xfrm>
          <a:prstGeom prst="rect">
            <a:avLst/>
          </a:prstGeom>
        </p:spPr>
      </p:pic>
      <p:pic>
        <p:nvPicPr>
          <p:cNvPr id="15" name="Γραφικό 14">
            <a:extLst>
              <a:ext uri="{FF2B5EF4-FFF2-40B4-BE49-F238E27FC236}">
                <a16:creationId xmlns:a16="http://schemas.microsoft.com/office/drawing/2014/main" id="{7C81ADF9-CCDE-9DB2-CD23-AFC60CC94934}"/>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228854" y="3182397"/>
            <a:ext cx="720000" cy="720000"/>
          </a:xfrm>
          <a:prstGeom prst="rect">
            <a:avLst/>
          </a:prstGeom>
        </p:spPr>
      </p:pic>
      <p:pic>
        <p:nvPicPr>
          <p:cNvPr id="16" name="Γραφικό 15">
            <a:extLst>
              <a:ext uri="{FF2B5EF4-FFF2-40B4-BE49-F238E27FC236}">
                <a16:creationId xmlns:a16="http://schemas.microsoft.com/office/drawing/2014/main" id="{083D31F2-77D5-D0BE-3521-36A06BA38915}"/>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165578" y="6046201"/>
            <a:ext cx="720000" cy="720000"/>
          </a:xfrm>
          <a:prstGeom prst="rect">
            <a:avLst/>
          </a:prstGeom>
        </p:spPr>
      </p:pic>
      <p:pic>
        <p:nvPicPr>
          <p:cNvPr id="17" name="Γραφικό 16">
            <a:extLst>
              <a:ext uri="{FF2B5EF4-FFF2-40B4-BE49-F238E27FC236}">
                <a16:creationId xmlns:a16="http://schemas.microsoft.com/office/drawing/2014/main" id="{F4006D63-4BA1-C197-F77C-890CB62B5D89}"/>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8783999" y="6111036"/>
            <a:ext cx="720000" cy="720000"/>
          </a:xfrm>
          <a:prstGeom prst="rect">
            <a:avLst/>
          </a:prstGeom>
        </p:spPr>
      </p:pic>
      <p:pic>
        <p:nvPicPr>
          <p:cNvPr id="18" name="Γραφικό 17">
            <a:extLst>
              <a:ext uri="{FF2B5EF4-FFF2-40B4-BE49-F238E27FC236}">
                <a16:creationId xmlns:a16="http://schemas.microsoft.com/office/drawing/2014/main" id="{6B8FC4E6-940D-A0BA-514E-247B397C70A3}"/>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12416951" y="6059412"/>
            <a:ext cx="720000" cy="720000"/>
          </a:xfrm>
          <a:prstGeom prst="rect">
            <a:avLst/>
          </a:prstGeom>
        </p:spPr>
      </p:pic>
    </p:spTree>
    <p:extLst>
      <p:ext uri="{BB962C8B-B14F-4D97-AF65-F5344CB8AC3E}">
        <p14:creationId xmlns:p14="http://schemas.microsoft.com/office/powerpoint/2010/main" val="3260249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71BC-1B9D-F3FF-5B56-4A9337293E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C9037-5650-FABA-C730-8B69963E6D62}"/>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Ποιο από τα 7 P πιστεύετε ότι οι μαθητές στο περιβάλλον σας τείνουν να παραβλέπουν και πώς θα μπορούσατε να τους βοηθήσετε να το εξερευνήσουν πιο βαθιά; </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7388BD30-8081-1BAB-9886-68E59EB684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99158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6474-FAD3-1DDF-658F-367874F61C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F7937B-B9CB-785A-DF9F-80CDB892218D}"/>
              </a:ext>
            </a:extLst>
          </p:cNvPr>
          <p:cNvSpPr txBox="1"/>
          <p:nvPr/>
        </p:nvSpPr>
        <p:spPr>
          <a:xfrm>
            <a:off x="7467600" y="647700"/>
            <a:ext cx="10210800" cy="1631216"/>
          </a:xfrm>
          <a:prstGeom prst="rect">
            <a:avLst/>
          </a:prstGeom>
          <a:noFill/>
        </p:spPr>
        <p:txBody>
          <a:bodyPr wrap="square">
            <a:spAutoFit/>
          </a:bodyPr>
          <a:lstStyle/>
          <a:p>
            <a:pPr lvl="0"/>
            <a:r>
              <a:rPr lang="en-GB" sz="5000" b="1" noProof="0" dirty="0"/>
              <a:t>Τι είναι το βιώσιμο και αναγεννητικό μάρκετινγκ;</a:t>
            </a:r>
          </a:p>
        </p:txBody>
      </p:sp>
      <p:sp>
        <p:nvSpPr>
          <p:cNvPr id="8" name="TextBox 7">
            <a:extLst>
              <a:ext uri="{FF2B5EF4-FFF2-40B4-BE49-F238E27FC236}">
                <a16:creationId xmlns:a16="http://schemas.microsoft.com/office/drawing/2014/main" id="{058C9145-D45C-308C-A468-21FFC84EA48A}"/>
              </a:ext>
            </a:extLst>
          </p:cNvPr>
          <p:cNvSpPr txBox="1"/>
          <p:nvPr/>
        </p:nvSpPr>
        <p:spPr>
          <a:xfrm>
            <a:off x="7467600" y="3695700"/>
            <a:ext cx="10668000" cy="4524315"/>
          </a:xfrm>
          <a:prstGeom prst="rect">
            <a:avLst/>
          </a:prstGeom>
          <a:noFill/>
        </p:spPr>
        <p:txBody>
          <a:bodyPr wrap="square">
            <a:spAutoFit/>
          </a:bodyPr>
          <a:lstStyle/>
          <a:p>
            <a:r>
              <a:rPr lang="en-GB" sz="3600" noProof="0" dirty="0"/>
              <a:t>Το βιώσιμο μάρκετινγκ ενσωματώνει την τριπλή προσέγγιση -</a:t>
            </a:r>
            <a:r>
              <a:rPr lang="en-GB" sz="3600" b="1" noProof="0" dirty="0">
                <a:solidFill>
                  <a:srgbClr val="3F6031"/>
                </a:solidFill>
              </a:rPr>
              <a:t> άνθρωποι, πλανήτης </a:t>
            </a:r>
            <a:r>
              <a:rPr lang="en-GB" sz="3600" noProof="0" dirty="0"/>
              <a:t>και </a:t>
            </a:r>
            <a:r>
              <a:rPr lang="en-GB" sz="3600" b="1" noProof="0" dirty="0">
                <a:solidFill>
                  <a:srgbClr val="3F6031"/>
                </a:solidFill>
              </a:rPr>
              <a:t>κέρδος </a:t>
            </a:r>
            <a:r>
              <a:rPr lang="en-GB" sz="3600" noProof="0" dirty="0"/>
              <a:t>- και </a:t>
            </a:r>
            <a:r>
              <a:rPr lang="en-GB" sz="3600" b="1" noProof="0" dirty="0">
                <a:solidFill>
                  <a:srgbClr val="3F6031"/>
                </a:solidFill>
              </a:rPr>
              <a:t>αντιστέκεται στο greenwashing</a:t>
            </a:r>
            <a:r>
              <a:rPr lang="en-GB" sz="3600" noProof="0" dirty="0"/>
              <a:t>, διασφαλίζοντας τη συνέπεια μεταξύ μηνύματος και δράσης. </a:t>
            </a:r>
          </a:p>
          <a:p>
            <a:endParaRPr lang="en-GB" sz="3600" noProof="0" dirty="0"/>
          </a:p>
          <a:p>
            <a:r>
              <a:rPr lang="en-GB" sz="3600" noProof="0" dirty="0"/>
              <a:t>Το αναγεννητικό μάρκετινγκ προχωράει ακόμη πιο μακριά, </a:t>
            </a:r>
            <a:r>
              <a:rPr lang="en-GB" sz="3600" b="1" noProof="0" dirty="0">
                <a:solidFill>
                  <a:srgbClr val="3F6031"/>
                </a:solidFill>
              </a:rPr>
              <a:t>συμβάλλοντας</a:t>
            </a:r>
            <a:r>
              <a:rPr lang="en-GB" sz="3600" noProof="0" dirty="0"/>
              <a:t> ενεργά στην </a:t>
            </a:r>
            <a:r>
              <a:rPr lang="en-GB" sz="3600" b="1" noProof="0" dirty="0">
                <a:solidFill>
                  <a:srgbClr val="3F6031"/>
                </a:solidFill>
              </a:rPr>
              <a:t>αποκατάσταση του περιβάλλοντος</a:t>
            </a:r>
            <a:r>
              <a:rPr lang="en-GB" sz="3600" noProof="0" dirty="0"/>
              <a:t>, </a:t>
            </a:r>
            <a:r>
              <a:rPr lang="en-GB" sz="3600" b="1" noProof="0" dirty="0">
                <a:solidFill>
                  <a:srgbClr val="3F6031"/>
                </a:solidFill>
              </a:rPr>
              <a:t>την κοινωνική ισότητα </a:t>
            </a:r>
            <a:r>
              <a:rPr lang="en-GB" sz="3600" noProof="0" dirty="0"/>
              <a:t>και </a:t>
            </a:r>
            <a:r>
              <a:rPr lang="en-GB" sz="3600" b="1" noProof="0" dirty="0">
                <a:solidFill>
                  <a:srgbClr val="3F6031"/>
                </a:solidFill>
              </a:rPr>
              <a:t>την πολιτιστική ζωτικότητα</a:t>
            </a:r>
            <a:r>
              <a:rPr lang="en-GB" sz="3600" noProof="0" dirty="0"/>
              <a:t>.</a:t>
            </a:r>
            <a:endParaRPr lang="en-GB" sz="3600" kern="0" noProof="0" dirty="0">
              <a:latin typeface="+mj-lt"/>
              <a:ea typeface="Arial" panose="020B0604020202020204" pitchFamily="34" charset="0"/>
              <a:cs typeface="Aptos Display" panose="020B0004020202020204" pitchFamily="34" charset="0"/>
            </a:endParaRPr>
          </a:p>
        </p:txBody>
      </p:sp>
      <p:pic>
        <p:nvPicPr>
          <p:cNvPr id="7" name="Εικόνα 6" descr="Εικόνα που περιέχει ζωγραφιά, τέχνη, σκίτσο/σχέδιο, μελάνη&#10;&#10;Το περιεχόμενο που δημιουργείται από AI ενδέχεται να είναι εσφαλμένο.">
            <a:extLst>
              <a:ext uri="{FF2B5EF4-FFF2-40B4-BE49-F238E27FC236}">
                <a16:creationId xmlns:a16="http://schemas.microsoft.com/office/drawing/2014/main" id="{9F462579-739D-7DDC-4674-F3D9D46F21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079"/>
            <a:ext cx="6857478" cy="10287000"/>
          </a:xfrm>
          <a:prstGeom prst="rect">
            <a:avLst/>
          </a:prstGeom>
        </p:spPr>
      </p:pic>
    </p:spTree>
    <p:extLst>
      <p:ext uri="{BB962C8B-B14F-4D97-AF65-F5344CB8AC3E}">
        <p14:creationId xmlns:p14="http://schemas.microsoft.com/office/powerpoint/2010/main" val="1143675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9339-102B-2761-F67A-C858754438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A12C21-AA19-5ABB-4E86-F6A99AC2E497}"/>
              </a:ext>
            </a:extLst>
          </p:cNvPr>
          <p:cNvSpPr txBox="1"/>
          <p:nvPr/>
        </p:nvSpPr>
        <p:spPr>
          <a:xfrm>
            <a:off x="609600" y="5448300"/>
            <a:ext cx="14706600" cy="4247317"/>
          </a:xfrm>
          <a:prstGeom prst="rect">
            <a:avLst/>
          </a:prstGeom>
          <a:noFill/>
        </p:spPr>
        <p:txBody>
          <a:bodyPr wrap="square">
            <a:spAutoFit/>
          </a:bodyPr>
          <a:lstStyle/>
          <a:p>
            <a:r>
              <a:rPr lang="en-GB" sz="5400" b="1" i="1" noProof="0" dirty="0">
                <a:solidFill>
                  <a:srgbClr val="FF0000"/>
                </a:solidFill>
              </a:rPr>
              <a:t>Μπορείτε να θυμηθείτε μια περίπτωση όπου το μάρκετινγκ μιας οργάνωσης ήταν σε αντίθεση με τις δηλωμένες αξίες της ή τις ενίσχυε πραγματικά; Πώς θα μπορούσατε να χρησιμοποιήσετε αυτό το παράδειγμα σε μια εκπαιδευτική συνεδρία;</a:t>
            </a:r>
            <a:endParaRPr lang="en-GB" sz="5400" b="1" noProof="0" dirty="0">
              <a:solidFill>
                <a:srgbClr val="FF0000"/>
              </a:solidFill>
            </a:endParaRPr>
          </a:p>
        </p:txBody>
      </p:sp>
      <p:pic>
        <p:nvPicPr>
          <p:cNvPr id="6" name="Γραφικό 5">
            <a:extLst>
              <a:ext uri="{FF2B5EF4-FFF2-40B4-BE49-F238E27FC236}">
                <a16:creationId xmlns:a16="http://schemas.microsoft.com/office/drawing/2014/main" id="{2E98E416-DAEA-401F-30DB-EF737315653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389894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41ED1E-7AD5-4AE1-9B10-07A64EA8094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14f4e005775867085f2b76a543a18287">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48ef7fb312309f053be19f32d048e6b4"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668745-9380-4258-B78D-3D74245FF4B4}"/>
</file>

<file path=customXml/itemProps2.xml><?xml version="1.0" encoding="utf-8"?>
<ds:datastoreItem xmlns:ds="http://schemas.openxmlformats.org/officeDocument/2006/customXml" ds:itemID="{A31B1D05-F609-463E-A106-E48829FD071B}"/>
</file>

<file path=customXml/itemProps3.xml><?xml version="1.0" encoding="utf-8"?>
<ds:datastoreItem xmlns:ds="http://schemas.openxmlformats.org/officeDocument/2006/customXml" ds:itemID="{989569B7-91C7-4E92-996C-10D21EFADE68}"/>
</file>

<file path=docProps/app.xml><?xml version="1.0" encoding="utf-8"?>
<Properties xmlns="http://schemas.openxmlformats.org/officeDocument/2006/extended-properties" xmlns:vt="http://schemas.openxmlformats.org/officeDocument/2006/docPropsVTypes">
  <TotalTime>22</TotalTime>
  <Words>16194</Words>
  <Application>Microsoft Office PowerPoint</Application>
  <PresentationFormat>Custom</PresentationFormat>
  <Paragraphs>1144</Paragraphs>
  <Slides>107</Slides>
  <Notes>107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Aptos</vt:lpstr>
      <vt:lpstr>Arial</vt:lpstr>
      <vt:lpstr>Calibri</vt:lpstr>
      <vt:lpstr>Symbol</vt:lpstr>
      <vt:lpstr>Tahoma</vt:lpstr>
      <vt:lpstr>Times New Roman</vt:lpstr>
      <vt:lpstr>Wingdings</vt:lpstr>
      <vt:lpstr>Office Theme</vt:lpstr>
      <vt:lpstr>PowerPoint Presentation</vt:lpstr>
      <vt:lpstr>PowerPoint Presentation</vt:lpstr>
      <vt:lpstr>PowerPoint Presentation</vt:lpstr>
      <vt:lpstr>Εισαγωγή στο INSPIRE</vt:lpstr>
      <vt:lpstr>Στόχοι του INSPIRE</vt:lpstr>
      <vt:lpstr>Ευθυγράμμιση με την πολιτική της ΕΕ</vt:lpstr>
      <vt:lpstr>PowerPoint Presentation</vt:lpstr>
      <vt:lpstr>Γιατί το INSPIRE είναι σημαντικό</vt:lpstr>
      <vt:lpstr>PowerPoint Presentation</vt:lpstr>
      <vt:lpstr>PowerPoint Presentation</vt:lpstr>
      <vt:lpstr>Πρόγραμμα ηλεκτρονικής κατάρτισης INSPIRE</vt:lpstr>
      <vt:lpstr>PowerPoint Presentation</vt:lpstr>
      <vt:lpstr>Δομή του διαδικτυακού προγράμματος κατάρτισης INSPIRE</vt:lpstr>
      <vt:lpstr>Ενότητα 1: Βιωσιμότητα</vt:lpstr>
      <vt:lpstr>Ενότητα 2: Βιώσιμες παραγωγές</vt:lpstr>
      <vt:lpstr>Ενότητα 3: Ψηφιοποίηση</vt:lpstr>
      <vt:lpstr>Ενότητα 4: Επιχειρηματικότητα</vt:lpstr>
      <vt:lpstr>Ενότητα 5:  Διαχείριση ανθρώπινου δυναμικού</vt:lpstr>
      <vt:lpstr>PowerPoint Presentation</vt:lpstr>
      <vt:lpstr>Εικονική πλατφόρμα μάθησης INSPIRE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PPT</dc:title>
  <dc:creator>Dimitra Zervaki</dc:creator>
  <cp:keywords>, docId:2A93ACA3F2B246B1BF782BB9E828E125</cp:keywords>
  <cp:lastModifiedBy>CHARALAMPOS RETSOS</cp:lastModifiedBy>
  <cp:revision>46</cp:revision>
  <cp:lastPrinted>2025-08-06T23:43:54Z</cp:lastPrinted>
  <dcterms:created xsi:type="dcterms:W3CDTF">2006-08-16T00:00:00Z</dcterms:created>
  <dcterms:modified xsi:type="dcterms:W3CDTF">2026-03-09T23:03:33Z</dcterms:modified>
  <dc:identifier>DAF-0nawCPQ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